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68" r:id="rId4"/>
    <p:sldId id="269" r:id="rId5"/>
    <p:sldId id="259" r:id="rId6"/>
    <p:sldId id="261" r:id="rId7"/>
    <p:sldId id="262" r:id="rId8"/>
    <p:sldId id="263" r:id="rId9"/>
    <p:sldId id="264" r:id="rId10"/>
    <p:sldId id="265" r:id="rId11"/>
    <p:sldId id="266" r:id="rId12"/>
    <p:sldId id="26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4A428E0-C7FB-4713-98E3-A198C0CAAA4F}" type="datetimeFigureOut">
              <a:rPr lang="en-US" smtClean="0"/>
              <a:t>1/23/2018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8C26091-21A9-48B9-B5DF-4E21567109BE}" type="slidenum">
              <a:rPr lang="en-US" smtClean="0"/>
              <a:t>‹#›</a:t>
            </a:fld>
            <a:endParaRPr lang="en-US"/>
          </a:p>
        </p:txBody>
      </p:sp>
    </p:spTree>
    <p:extLst>
      <p:ext uri="{BB962C8B-B14F-4D97-AF65-F5344CB8AC3E}">
        <p14:creationId xmlns:p14="http://schemas.microsoft.com/office/powerpoint/2010/main" val="251813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54338" indent="-328591">
              <a:defRPr>
                <a:solidFill>
                  <a:schemeClr val="tx1"/>
                </a:solidFill>
                <a:latin typeface="Arial" panose="020B0604020202020204" pitchFamily="34" charset="0"/>
                <a:cs typeface="Arial" panose="020B0604020202020204" pitchFamily="34" charset="0"/>
              </a:defRPr>
            </a:lvl2pPr>
            <a:lvl3pPr marL="1314366" indent="-262871">
              <a:defRPr>
                <a:solidFill>
                  <a:schemeClr val="tx1"/>
                </a:solidFill>
                <a:latin typeface="Arial" panose="020B0604020202020204" pitchFamily="34" charset="0"/>
                <a:cs typeface="Arial" panose="020B0604020202020204" pitchFamily="34" charset="0"/>
              </a:defRPr>
            </a:lvl3pPr>
            <a:lvl4pPr marL="1840113" indent="-262871">
              <a:defRPr>
                <a:solidFill>
                  <a:schemeClr val="tx1"/>
                </a:solidFill>
                <a:latin typeface="Arial" panose="020B0604020202020204" pitchFamily="34" charset="0"/>
                <a:cs typeface="Arial" panose="020B0604020202020204" pitchFamily="34" charset="0"/>
              </a:defRPr>
            </a:lvl4pPr>
            <a:lvl5pPr marL="2365859" indent="-262871">
              <a:defRPr>
                <a:solidFill>
                  <a:schemeClr val="tx1"/>
                </a:solidFill>
                <a:latin typeface="Arial" panose="020B0604020202020204" pitchFamily="34" charset="0"/>
                <a:cs typeface="Arial" panose="020B0604020202020204" pitchFamily="34" charset="0"/>
              </a:defRPr>
            </a:lvl5pPr>
            <a:lvl6pPr marL="2891605"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417352"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943100"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468845" indent="-26287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98164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C26091-21A9-48B9-B5DF-4E21567109BE}" type="slidenum">
              <a:rPr lang="en-US" smtClean="0"/>
              <a:t>12</a:t>
            </a:fld>
            <a:endParaRPr lang="en-US"/>
          </a:p>
        </p:txBody>
      </p:sp>
    </p:spTree>
    <p:extLst>
      <p:ext uri="{BB962C8B-B14F-4D97-AF65-F5344CB8AC3E}">
        <p14:creationId xmlns:p14="http://schemas.microsoft.com/office/powerpoint/2010/main" val="297202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1CF835-423C-46A7-A53F-AA5E5CA79BE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9073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CF835-423C-46A7-A53F-AA5E5CA79BE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53047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CF835-423C-46A7-A53F-AA5E5CA79BE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4976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1CF835-423C-46A7-A53F-AA5E5CA79BE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359921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CF835-423C-46A7-A53F-AA5E5CA79BE2}"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129210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1CF835-423C-46A7-A53F-AA5E5CA79BE2}"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64494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1CF835-423C-46A7-A53F-AA5E5CA79BE2}"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4082849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1CF835-423C-46A7-A53F-AA5E5CA79BE2}"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113914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CF835-423C-46A7-A53F-AA5E5CA79BE2}"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195909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CF835-423C-46A7-A53F-AA5E5CA79BE2}"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164119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CF835-423C-46A7-A53F-AA5E5CA79BE2}"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FD561-82D0-4496-A1A4-296EF043A09E}" type="slidenum">
              <a:rPr lang="en-US" smtClean="0"/>
              <a:t>‹#›</a:t>
            </a:fld>
            <a:endParaRPr lang="en-US"/>
          </a:p>
        </p:txBody>
      </p:sp>
    </p:spTree>
    <p:extLst>
      <p:ext uri="{BB962C8B-B14F-4D97-AF65-F5344CB8AC3E}">
        <p14:creationId xmlns:p14="http://schemas.microsoft.com/office/powerpoint/2010/main" val="337304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CF835-423C-46A7-A53F-AA5E5CA79BE2}" type="datetimeFigureOut">
              <a:rPr lang="en-US" smtClean="0"/>
              <a:t>1/23/2018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FD561-82D0-4496-A1A4-296EF043A09E}" type="slidenum">
              <a:rPr lang="en-US" smtClean="0"/>
              <a:t>‹#›</a:t>
            </a:fld>
            <a:endParaRPr lang="en-US"/>
          </a:p>
        </p:txBody>
      </p:sp>
    </p:spTree>
    <p:extLst>
      <p:ext uri="{BB962C8B-B14F-4D97-AF65-F5344CB8AC3E}">
        <p14:creationId xmlns:p14="http://schemas.microsoft.com/office/powerpoint/2010/main" val="406074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1-23-2018</a:t>
            </a:r>
          </a:p>
        </p:txBody>
      </p:sp>
      <p:sp>
        <p:nvSpPr>
          <p:cNvPr id="4099" name="Content Placeholder 4"/>
          <p:cNvSpPr>
            <a:spLocks noGrp="1"/>
          </p:cNvSpPr>
          <p:nvPr>
            <p:ph idx="1"/>
          </p:nvPr>
        </p:nvSpPr>
        <p:spPr/>
        <p:txBody>
          <a:bodyPr/>
          <a:lstStyle/>
          <a:p>
            <a:pPr eaLnBrk="1" hangingPunct="1"/>
            <a:r>
              <a:rPr lang="en-US" altLang="en-US" dirty="0" smtClean="0"/>
              <a:t>Case Law Update</a:t>
            </a:r>
          </a:p>
          <a:p>
            <a:pPr eaLnBrk="1" hangingPunct="1"/>
            <a:r>
              <a:rPr lang="en-US" altLang="en-US" dirty="0" smtClean="0"/>
              <a:t>January 23, 2018</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3659031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Sysco Food Service v. IWCC</a:t>
            </a:r>
            <a:br>
              <a:rPr lang="en-US" dirty="0" smtClean="0"/>
            </a:br>
            <a:r>
              <a:rPr lang="en-US" dirty="0" smtClean="0"/>
              <a:t>2107 IL App (1</a:t>
            </a:r>
            <a:r>
              <a:rPr lang="en-US" baseline="30000" dirty="0" smtClean="0"/>
              <a:t>st</a:t>
            </a:r>
            <a:r>
              <a:rPr lang="en-US" dirty="0" smtClean="0"/>
              <a:t>) 170435WC</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its original decision, the Commission affirmed and adopted the arbitrator’s decision in its entirety. Based in large part on the opinions of Dr. Walsh, </a:t>
            </a:r>
            <a:endParaRPr lang="en-US" dirty="0" smtClean="0"/>
          </a:p>
          <a:p>
            <a:r>
              <a:rPr lang="en-US" dirty="0"/>
              <a:t>In reversing the Commission’s original decision, the circuit court (Judge Lopez Cepero), found that the Commission’s causation determination relating to the degenerative condition is belied by the statement in Dr. Regan’s June 7, 2011, letter that the claimant’s work accident “probably aggravated a pre-existing chondromalacia.” The circuit court concluded that the Commission ignored Dr. Regan’s letter, suggesting that the Commission was “determined to reach a particular outcome.” </a:t>
            </a:r>
            <a:endParaRPr lang="en-US" dirty="0" smtClean="0"/>
          </a:p>
          <a:p>
            <a:r>
              <a:rPr lang="en-US" dirty="0"/>
              <a:t>We do not believe that the Commission’s failure to make note of the letter in its original decision, standing alone, supports the circuit court’s conclusion that the Commission ignored the letter </a:t>
            </a:r>
            <a:endParaRPr lang="en-US" dirty="0" smtClean="0"/>
          </a:p>
          <a:p>
            <a:r>
              <a:rPr lang="en-US" dirty="0"/>
              <a:t>the circuit court impermissibly reweighed the evidence and usurped the Commission’s fact-finding function. </a:t>
            </a:r>
            <a:endParaRPr lang="en-US" dirty="0" smtClean="0"/>
          </a:p>
          <a:p>
            <a:r>
              <a:rPr lang="en-US" dirty="0"/>
              <a:t>In reversing the Commission’s decision of October 24, 2012, and ordering the Commission to award the claimant wage differential benefits, the circuit court found “that there is no language in [s]</a:t>
            </a:r>
            <a:r>
              <a:rPr lang="en-US" dirty="0" err="1"/>
              <a:t>ection</a:t>
            </a:r>
            <a:r>
              <a:rPr lang="en-US" dirty="0"/>
              <a:t> 8(d)1 that requires a claimant to be </a:t>
            </a:r>
            <a:r>
              <a:rPr lang="en-US" i="1" dirty="0"/>
              <a:t>medically </a:t>
            </a:r>
            <a:r>
              <a:rPr lang="en-US" dirty="0"/>
              <a:t>incapacitated to receive a wage differential award.” </a:t>
            </a:r>
            <a:endParaRPr lang="en-US" dirty="0" smtClean="0"/>
          </a:p>
          <a:p>
            <a:r>
              <a:rPr lang="en-US"/>
              <a:t>The flaw in the circuit court’s reasoning was its failure to recognize that, in order to qualify for a wage differential, the claimant must be partially incapacitated from pursuing his usual and customary line of employment “as a result” of an injury, not based on the reasons articulated by his employer for not restoring him to his pre-accident position. </a:t>
            </a:r>
          </a:p>
        </p:txBody>
      </p:sp>
    </p:spTree>
    <p:extLst>
      <p:ext uri="{BB962C8B-B14F-4D97-AF65-F5344CB8AC3E}">
        <p14:creationId xmlns:p14="http://schemas.microsoft.com/office/powerpoint/2010/main" val="363902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Perez v. IWCC</a:t>
            </a:r>
            <a:br>
              <a:rPr lang="en-US" dirty="0" smtClean="0"/>
            </a:br>
            <a:r>
              <a:rPr lang="en-US" dirty="0" smtClean="0"/>
              <a:t>2018 IL App (2d) 170086WC</a:t>
            </a:r>
            <a:endParaRPr lang="en-US" dirty="0"/>
          </a:p>
        </p:txBody>
      </p:sp>
      <p:sp>
        <p:nvSpPr>
          <p:cNvPr id="3" name="Content Placeholder 2"/>
          <p:cNvSpPr>
            <a:spLocks noGrp="1"/>
          </p:cNvSpPr>
          <p:nvPr>
            <p:ph idx="1"/>
          </p:nvPr>
        </p:nvSpPr>
        <p:spPr/>
        <p:txBody>
          <a:bodyPr>
            <a:normAutofit fontScale="92500"/>
          </a:bodyPr>
          <a:lstStyle/>
          <a:p>
            <a:r>
              <a:rPr lang="en-US" dirty="0" smtClean="0"/>
              <a:t>Commission </a:t>
            </a:r>
            <a:r>
              <a:rPr lang="en-US" dirty="0"/>
              <a:t>issued a decision on remand, ordering the employer to pay $17,857.96 for medical expenses under sections 8(a) and 8.2(e) of the Act (820 ILCS 305/8(a), 8.2(e) (West 2006)), representing the total amount of $17,597.86 paid by claimant’s husband’s health insurance provider under its group health insurance plan “and deductibles/copays of $260.00</a:t>
            </a:r>
            <a:r>
              <a:rPr lang="en-US" dirty="0" smtClean="0"/>
              <a:t>.”</a:t>
            </a:r>
          </a:p>
          <a:p>
            <a:r>
              <a:rPr lang="en-US" dirty="0"/>
              <a:t>On appeal, claimant argues the Commission erred in ordering the employer to pay medical expenses in a lower amount negotiated and paid by a third party insurance carrier, and not the stipulated fee schedule amounts. 	</a:t>
            </a:r>
          </a:p>
          <a:p>
            <a:r>
              <a:rPr lang="en-US" dirty="0" smtClean="0"/>
              <a:t> </a:t>
            </a:r>
            <a:r>
              <a:rPr lang="en-US" dirty="0"/>
              <a:t>“The employer shall provide and </a:t>
            </a:r>
            <a:r>
              <a:rPr lang="en-US" i="1" dirty="0"/>
              <a:t>pay the negotiated rate, if applicable, or the lesser of the health care provider’s actual charges or according to a fee </a:t>
            </a:r>
            <a:r>
              <a:rPr lang="en-US" i="1" dirty="0" smtClean="0"/>
              <a:t>schedule…”</a:t>
            </a:r>
            <a:endParaRPr lang="en-US" dirty="0"/>
          </a:p>
        </p:txBody>
      </p:sp>
    </p:spTree>
    <p:extLst>
      <p:ext uri="{BB962C8B-B14F-4D97-AF65-F5344CB8AC3E}">
        <p14:creationId xmlns:p14="http://schemas.microsoft.com/office/powerpoint/2010/main" val="3137251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Perez v. IWCC</a:t>
            </a:r>
            <a:br>
              <a:rPr lang="en-US" dirty="0" smtClean="0"/>
            </a:br>
            <a:r>
              <a:rPr lang="en-US" dirty="0" smtClean="0"/>
              <a:t>2018 IL App (2d) 170086WC</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cases of statutory construction, the cardinal rule is to ascertain and give effect to the intent of the legislature. </a:t>
            </a:r>
            <a:endParaRPr lang="en-US" dirty="0" smtClean="0"/>
          </a:p>
          <a:p>
            <a:r>
              <a:rPr lang="en-US" dirty="0"/>
              <a:t>Contrary to claimant’s assertion, there is no limiting language that requires the employer to pay the negotiated rate only when it is negotiated by the employer or the employer’s </a:t>
            </a:r>
            <a:r>
              <a:rPr lang="en-US" i="1" dirty="0"/>
              <a:t>own </a:t>
            </a:r>
            <a:r>
              <a:rPr lang="en-US" dirty="0"/>
              <a:t>insurance carrier. </a:t>
            </a:r>
            <a:endParaRPr lang="en-US" dirty="0" smtClean="0"/>
          </a:p>
          <a:p>
            <a:r>
              <a:rPr lang="en-US" dirty="0"/>
              <a:t>Contrary to claimant’s argument, the plain language of section 8(a) of the Act indicates that the legislative intent was to provide relief to injured employees only to the extent reasonably required to cure or relieve claimant from the effects of a workplace injury. 820 ILCS 305/8(a) (West 2006). Specifically, the Act provides that the employer shall pay medical expenses “</a:t>
            </a:r>
            <a:r>
              <a:rPr lang="en-US" i="1" dirty="0"/>
              <a:t>limited</a:t>
            </a:r>
            <a:r>
              <a:rPr lang="en-US" dirty="0"/>
              <a:t>, however, to that which is reasonably required to cure or relieve from the effects of the accidental injury.” (Emphasis added.) </a:t>
            </a:r>
            <a:r>
              <a:rPr lang="en-US" i="1" dirty="0"/>
              <a:t>Id. </a:t>
            </a:r>
            <a:r>
              <a:rPr lang="en-US" dirty="0"/>
              <a:t>Here, consistent with the legislative intent of the statute, and specifically in regards to her medical expenses, claimant was cured or relieved from the effects of her injury once the employer paid the negotiated rate of $17,857.96 with a $0 balance remaining. See </a:t>
            </a:r>
            <a:r>
              <a:rPr lang="en-US" i="1" dirty="0"/>
              <a:t>Tower Automotive</a:t>
            </a:r>
            <a:r>
              <a:rPr lang="en-US" dirty="0"/>
              <a:t>, 407 Ill. App. 3d at 437 (“By paying, or reimbursing an injured employee, for the amount actually paid to the medical service providers, the plain language of the statute is satisfied.”). To award claimant any amount for medical expenses beyond the amount actually paid to the medical service providers would result in a windfall to claimant. </a:t>
            </a:r>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71240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Bagwell v. IWCC</a:t>
            </a:r>
            <a:br>
              <a:rPr lang="en-US" dirty="0" smtClean="0"/>
            </a:br>
            <a:r>
              <a:rPr lang="en-US" dirty="0" smtClean="0"/>
              <a:t>2017 IL App (4</a:t>
            </a:r>
            <a:r>
              <a:rPr lang="en-US" baseline="30000" dirty="0" smtClean="0"/>
              <a:t>th</a:t>
            </a:r>
            <a:r>
              <a:rPr lang="en-US" dirty="0" smtClean="0"/>
              <a:t>) 160407WC</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t>“When </a:t>
            </a:r>
            <a:r>
              <a:rPr lang="en-US" sz="3600" dirty="0"/>
              <a:t>the </a:t>
            </a:r>
            <a:r>
              <a:rPr lang="en-US" sz="3600" dirty="0" smtClean="0"/>
              <a:t>employee is </a:t>
            </a:r>
            <a:r>
              <a:rPr lang="en-US" sz="3600" dirty="0"/>
              <a:t>working concurrently with two or more employers </a:t>
            </a:r>
            <a:r>
              <a:rPr lang="en-US" sz="3600" b="1" i="1" u="sng" dirty="0"/>
              <a:t>and the respondent </a:t>
            </a:r>
            <a:r>
              <a:rPr lang="en-US" sz="3600" b="1" i="1" u="sng" dirty="0" smtClean="0"/>
              <a:t>employer has </a:t>
            </a:r>
            <a:r>
              <a:rPr lang="en-US" sz="3600" b="1" i="1" u="sng" dirty="0"/>
              <a:t>knowledge of such employment prior to the injury</a:t>
            </a:r>
            <a:r>
              <a:rPr lang="en-US" sz="3600" dirty="0"/>
              <a:t>, his wages from all </a:t>
            </a:r>
            <a:r>
              <a:rPr lang="en-US" sz="3600" dirty="0" smtClean="0"/>
              <a:t>such employers </a:t>
            </a:r>
            <a:r>
              <a:rPr lang="en-US" sz="3600" dirty="0"/>
              <a:t>shall be considered as if earned from the employer liable </a:t>
            </a:r>
            <a:r>
              <a:rPr lang="en-US" sz="3600" dirty="0" smtClean="0"/>
              <a:t>for compensation.”</a:t>
            </a:r>
          </a:p>
          <a:p>
            <a:r>
              <a:rPr lang="en-US" sz="3600" dirty="0" smtClean="0"/>
              <a:t>Regarding the Arbitrator’s AWW </a:t>
            </a:r>
            <a:r>
              <a:rPr lang="en-US" sz="3600" dirty="0"/>
              <a:t>calculation pursuant to section 10 of the Act, </a:t>
            </a:r>
            <a:r>
              <a:rPr lang="en-US" sz="3600" dirty="0" smtClean="0"/>
              <a:t>the Commission </a:t>
            </a:r>
            <a:r>
              <a:rPr lang="en-US" sz="3600" dirty="0"/>
              <a:t>found </a:t>
            </a:r>
            <a:r>
              <a:rPr lang="en-US" sz="3600" dirty="0" smtClean="0"/>
              <a:t>the Arbitrator </a:t>
            </a:r>
            <a:r>
              <a:rPr lang="en-US" sz="3600" dirty="0"/>
              <a:t>had </a:t>
            </a:r>
            <a:r>
              <a:rPr lang="en-US" sz="3600" dirty="0" smtClean="0"/>
              <a:t>properly </a:t>
            </a:r>
            <a:r>
              <a:rPr lang="en-US" sz="3600" dirty="0"/>
              <a:t>excluded concurrent employment </a:t>
            </a:r>
            <a:r>
              <a:rPr lang="en-US" sz="3600" smtClean="0"/>
              <a:t>income because </a:t>
            </a:r>
            <a:r>
              <a:rPr lang="en-US" sz="3600" dirty="0"/>
              <a:t>while certain employees of the employer did know of </a:t>
            </a:r>
            <a:r>
              <a:rPr lang="en-US" sz="3600" dirty="0" smtClean="0"/>
              <a:t>Petitioner’s religious </a:t>
            </a:r>
            <a:r>
              <a:rPr lang="en-US" sz="3600" dirty="0"/>
              <a:t>activities, there was no credible proof that the employer knew </a:t>
            </a:r>
            <a:r>
              <a:rPr lang="en-US" sz="3600" dirty="0" smtClean="0"/>
              <a:t>during the </a:t>
            </a:r>
            <a:r>
              <a:rPr lang="en-US" sz="3600" dirty="0"/>
              <a:t>relevant pre-accident period that the </a:t>
            </a:r>
            <a:r>
              <a:rPr lang="en-US" sz="3600" dirty="0" smtClean="0"/>
              <a:t>activities </a:t>
            </a:r>
            <a:r>
              <a:rPr lang="en-US" sz="3600" dirty="0"/>
              <a:t>actually constituted </a:t>
            </a:r>
            <a:r>
              <a:rPr lang="en-US" sz="3600" dirty="0" smtClean="0"/>
              <a:t>gainful employment</a:t>
            </a:r>
            <a:r>
              <a:rPr lang="en-US" sz="3600" dirty="0"/>
              <a:t>, rather than volunteering </a:t>
            </a:r>
            <a:r>
              <a:rPr lang="en-US" sz="3600"/>
              <a:t>or </a:t>
            </a:r>
            <a:r>
              <a:rPr lang="en-US" sz="3600" smtClean="0"/>
              <a:t>community </a:t>
            </a:r>
            <a:r>
              <a:rPr lang="en-US" sz="3600" dirty="0"/>
              <a:t>activities</a:t>
            </a:r>
            <a:r>
              <a:rPr lang="en-US" sz="3600" dirty="0" smtClean="0"/>
              <a:t>.</a:t>
            </a:r>
          </a:p>
          <a:p>
            <a:r>
              <a:rPr lang="en-US" sz="3600" dirty="0"/>
              <a:t>The dispositive question in this case is whether the employer had knowledge of </a:t>
            </a:r>
            <a:r>
              <a:rPr lang="en-US" sz="3600" dirty="0" smtClean="0"/>
              <a:t>Petitioner’s “</a:t>
            </a:r>
            <a:r>
              <a:rPr lang="en-US" sz="3600" dirty="0"/>
              <a:t>employment” as a pastor prior to the work accidents at issue, thereby </a:t>
            </a:r>
            <a:r>
              <a:rPr lang="en-US" sz="3600" dirty="0" smtClean="0"/>
              <a:t>triggering section </a:t>
            </a:r>
            <a:r>
              <a:rPr lang="en-US" sz="3600" dirty="0"/>
              <a:t>10’s concurrent wage calculation requirement</a:t>
            </a:r>
            <a:r>
              <a:rPr lang="en-US" sz="3600" dirty="0" smtClean="0"/>
              <a:t>.</a:t>
            </a:r>
          </a:p>
          <a:p>
            <a:r>
              <a:rPr lang="en-US" sz="3600" dirty="0" smtClean="0"/>
              <a:t>The </a:t>
            </a:r>
            <a:r>
              <a:rPr lang="en-US" sz="3600" dirty="0"/>
              <a:t>wages </a:t>
            </a:r>
            <a:r>
              <a:rPr lang="en-US" sz="3600" dirty="0" smtClean="0"/>
              <a:t>Petitioner earned </a:t>
            </a:r>
            <a:r>
              <a:rPr lang="en-US" sz="3600" dirty="0"/>
              <a:t>as a pastor must be included </a:t>
            </a:r>
            <a:r>
              <a:rPr lang="en-US" sz="3600" dirty="0" smtClean="0"/>
              <a:t>as wages </a:t>
            </a:r>
            <a:r>
              <a:rPr lang="en-US" sz="3600" dirty="0"/>
              <a:t>earned from the employer pursuant to section 10 </a:t>
            </a:r>
            <a:r>
              <a:rPr lang="en-US" sz="3600" b="1" i="1" u="sng" dirty="0"/>
              <a:t>only if the employer knew that </a:t>
            </a:r>
            <a:r>
              <a:rPr lang="en-US" sz="3600" b="1" i="1" u="sng" dirty="0" smtClean="0"/>
              <a:t>Petitioner received </a:t>
            </a:r>
            <a:r>
              <a:rPr lang="en-US" sz="3600" b="1" i="1" u="sng" dirty="0"/>
              <a:t>payment</a:t>
            </a:r>
            <a:r>
              <a:rPr lang="en-US" sz="3600" dirty="0"/>
              <a:t> for his work as a pastor. 820 ILCS 305/10 </a:t>
            </a:r>
            <a:r>
              <a:rPr lang="en-US" sz="3600" dirty="0" smtClean="0"/>
              <a:t>.</a:t>
            </a:r>
          </a:p>
          <a:p>
            <a:r>
              <a:rPr lang="en-US" sz="3600" dirty="0" smtClean="0"/>
              <a:t>IWCC found Petitioner failed </a:t>
            </a:r>
            <a:r>
              <a:rPr lang="en-US" sz="3600" dirty="0"/>
              <a:t>to prove that the employer had </a:t>
            </a:r>
            <a:r>
              <a:rPr lang="en-US" sz="3600" b="1" i="1" u="sng" dirty="0"/>
              <a:t>such </a:t>
            </a:r>
            <a:r>
              <a:rPr lang="en-US" sz="3600" b="1" i="1" u="sng" dirty="0" smtClean="0"/>
              <a:t>knowledge</a:t>
            </a:r>
            <a:r>
              <a:rPr lang="en-US" sz="3600" dirty="0" smtClean="0"/>
              <a:t>. We </a:t>
            </a:r>
            <a:r>
              <a:rPr lang="en-US" sz="3600" dirty="0"/>
              <a:t>cannot say that this finding was against the manifest weight of the evidence.</a:t>
            </a:r>
          </a:p>
        </p:txBody>
      </p:sp>
    </p:spTree>
    <p:extLst>
      <p:ext uri="{BB962C8B-B14F-4D97-AF65-F5344CB8AC3E}">
        <p14:creationId xmlns:p14="http://schemas.microsoft.com/office/powerpoint/2010/main" val="254196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Barbara </a:t>
            </a:r>
            <a:r>
              <a:rPr lang="en-US" dirty="0" err="1" smtClean="0"/>
              <a:t>Dukich</a:t>
            </a:r>
            <a:r>
              <a:rPr lang="en-US" dirty="0" smtClean="0"/>
              <a:t> v. Fenton Community HS</a:t>
            </a:r>
            <a:br>
              <a:rPr lang="en-US" dirty="0" smtClean="0"/>
            </a:br>
            <a:r>
              <a:rPr lang="en-US" dirty="0" smtClean="0"/>
              <a:t>12WC013758</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Respondent does not dispute that Petitioner was "in the course of her employment" as </a:t>
            </a:r>
            <a:r>
              <a:rPr lang="en-US" dirty="0" smtClean="0"/>
              <a:t>the area </a:t>
            </a:r>
            <a:r>
              <a:rPr lang="en-US" dirty="0"/>
              <a:t>in which the Petitioner slipped was in the control of the Respondent. </a:t>
            </a:r>
            <a:r>
              <a:rPr lang="en-US" dirty="0" smtClean="0"/>
              <a:t>Respondent's groundskeeper </a:t>
            </a:r>
            <a:r>
              <a:rPr lang="en-US" dirty="0"/>
              <a:t>indicated it was </a:t>
            </a:r>
            <a:r>
              <a:rPr lang="en-US" dirty="0" smtClean="0"/>
              <a:t>an area </a:t>
            </a:r>
            <a:r>
              <a:rPr lang="en-US" dirty="0"/>
              <a:t>that he would otherwise clean or </a:t>
            </a:r>
            <a:r>
              <a:rPr lang="en-US" dirty="0" smtClean="0"/>
              <a:t>inspect. Respondent does </a:t>
            </a:r>
            <a:r>
              <a:rPr lang="en-US" dirty="0"/>
              <a:t>not dispute that the accident occurred in a wet area. All of the Respondent's </a:t>
            </a:r>
            <a:r>
              <a:rPr lang="en-US" dirty="0" smtClean="0"/>
              <a:t>witnesses support </a:t>
            </a:r>
            <a:r>
              <a:rPr lang="en-US" dirty="0"/>
              <a:t>the Petitioner's account that the area was </a:t>
            </a:r>
            <a:r>
              <a:rPr lang="en-US" dirty="0" smtClean="0"/>
              <a:t>wet.</a:t>
            </a:r>
          </a:p>
          <a:p>
            <a:r>
              <a:rPr lang="en-US" dirty="0" smtClean="0"/>
              <a:t>The </a:t>
            </a:r>
            <a:r>
              <a:rPr lang="en-US" dirty="0"/>
              <a:t>Arbitrator notes that for an injury to have "arisen out of the employment," Petitioner </a:t>
            </a:r>
            <a:r>
              <a:rPr lang="en-US" dirty="0" smtClean="0"/>
              <a:t>must present </a:t>
            </a:r>
            <a:r>
              <a:rPr lang="en-US" dirty="0"/>
              <a:t>evidence which supports a </a:t>
            </a:r>
            <a:r>
              <a:rPr lang="en-US" i="1" dirty="0"/>
              <a:t>reasonable inference </a:t>
            </a:r>
            <a:r>
              <a:rPr lang="en-US" dirty="0"/>
              <a:t>that the fall stemmed from a </a:t>
            </a:r>
            <a:r>
              <a:rPr lang="en-US" dirty="0" smtClean="0"/>
              <a:t>risk associated </a:t>
            </a:r>
            <a:r>
              <a:rPr lang="en-US" dirty="0"/>
              <a:t>with the employment. Employment related risks are those to which the general </a:t>
            </a:r>
            <a:r>
              <a:rPr lang="en-US" dirty="0" smtClean="0"/>
              <a:t>public is </a:t>
            </a:r>
            <a:r>
              <a:rPr lang="en-US" dirty="0"/>
              <a:t>not exposed, such as "the risk of tripping on a defect at the employer's premises, falling </a:t>
            </a:r>
            <a:r>
              <a:rPr lang="en-US" dirty="0" smtClean="0"/>
              <a:t>on uneven </a:t>
            </a:r>
            <a:r>
              <a:rPr lang="en-US" dirty="0"/>
              <a:t>or </a:t>
            </a:r>
            <a:r>
              <a:rPr lang="en-US" i="1" dirty="0"/>
              <a:t>slippery ground </a:t>
            </a:r>
            <a:r>
              <a:rPr lang="en-US" dirty="0"/>
              <a:t>at the work site ... " </a:t>
            </a:r>
            <a:r>
              <a:rPr lang="en-US" i="1" dirty="0"/>
              <a:t>First Cash Financial </a:t>
            </a:r>
            <a:r>
              <a:rPr lang="en-US" i="1" dirty="0" smtClean="0"/>
              <a:t>Services.</a:t>
            </a:r>
          </a:p>
          <a:p>
            <a:r>
              <a:rPr lang="en-US" dirty="0" smtClean="0"/>
              <a:t>In </a:t>
            </a:r>
            <a:r>
              <a:rPr lang="en-US" dirty="0"/>
              <a:t>the instant matter, the record as a whole supports a finding </a:t>
            </a:r>
            <a:r>
              <a:rPr lang="en-US" dirty="0" smtClean="0"/>
              <a:t>that the accident </a:t>
            </a:r>
            <a:r>
              <a:rPr lang="en-US" dirty="0"/>
              <a:t>sustained by Petitioner arose of her employment. Petitioner provided </a:t>
            </a:r>
            <a:r>
              <a:rPr lang="en-US" dirty="0" smtClean="0"/>
              <a:t>direct evidence </a:t>
            </a:r>
            <a:r>
              <a:rPr lang="en-US" dirty="0"/>
              <a:t>in the form of her credible testimony, as buttressed by the video, that she slipped on </a:t>
            </a:r>
            <a:r>
              <a:rPr lang="en-US" dirty="0" smtClean="0"/>
              <a:t>the wet concrete </a:t>
            </a:r>
            <a:r>
              <a:rPr lang="en-US" dirty="0"/>
              <a:t>walkway located on Respondent's premises resulting in her fall</a:t>
            </a:r>
            <a:r>
              <a:rPr lang="en-US" dirty="0" smtClean="0"/>
              <a:t>.</a:t>
            </a:r>
          </a:p>
          <a:p>
            <a:r>
              <a:rPr lang="en-US" dirty="0" smtClean="0"/>
              <a:t>The Arbitrator further </a:t>
            </a:r>
            <a:r>
              <a:rPr lang="en-US" dirty="0"/>
              <a:t>notes that Petitioner was in fact exposed to an increased risk as the wet concrete </a:t>
            </a:r>
            <a:r>
              <a:rPr lang="en-US" dirty="0" smtClean="0"/>
              <a:t>area where </a:t>
            </a:r>
            <a:r>
              <a:rPr lang="en-US" dirty="0"/>
              <a:t>she slipped and fell is a Respondent-controlled designated pathway specifically for </a:t>
            </a:r>
            <a:r>
              <a:rPr lang="en-US" dirty="0" smtClean="0"/>
              <a:t>Petitioner to </a:t>
            </a:r>
            <a:r>
              <a:rPr lang="en-US" dirty="0"/>
              <a:t>reach her employee designated parking spot.</a:t>
            </a:r>
          </a:p>
        </p:txBody>
      </p:sp>
    </p:spTree>
    <p:extLst>
      <p:ext uri="{BB962C8B-B14F-4D97-AF65-F5344CB8AC3E}">
        <p14:creationId xmlns:p14="http://schemas.microsoft.com/office/powerpoint/2010/main" val="141776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Barbara </a:t>
            </a:r>
            <a:r>
              <a:rPr lang="en-US" dirty="0" err="1" smtClean="0"/>
              <a:t>Dukich</a:t>
            </a:r>
            <a:r>
              <a:rPr lang="en-US" dirty="0" smtClean="0"/>
              <a:t> v. Fenton Community HS</a:t>
            </a:r>
            <a:br>
              <a:rPr lang="en-US" dirty="0" smtClean="0"/>
            </a:br>
            <a:r>
              <a:rPr lang="en-US" dirty="0" smtClean="0"/>
              <a:t>15 IWCC 0121</a:t>
            </a:r>
            <a:endParaRPr lang="en-US" dirty="0"/>
          </a:p>
        </p:txBody>
      </p:sp>
      <p:sp>
        <p:nvSpPr>
          <p:cNvPr id="3" name="Content Placeholder 2"/>
          <p:cNvSpPr>
            <a:spLocks noGrp="1"/>
          </p:cNvSpPr>
          <p:nvPr>
            <p:ph idx="1"/>
          </p:nvPr>
        </p:nvSpPr>
        <p:spPr/>
        <p:txBody>
          <a:bodyPr>
            <a:noAutofit/>
          </a:bodyPr>
          <a:lstStyle/>
          <a:p>
            <a:r>
              <a:rPr lang="en-US" sz="1800" dirty="0"/>
              <a:t>The walkway where </a:t>
            </a:r>
            <a:r>
              <a:rPr lang="en-US" sz="1800" dirty="0" smtClean="0"/>
              <a:t>Petitioner fell </a:t>
            </a:r>
            <a:r>
              <a:rPr lang="en-US" sz="1800" dirty="0"/>
              <a:t>was not defective. There was no accumulation of ice or snow that caused her to fall, and </a:t>
            </a:r>
            <a:r>
              <a:rPr lang="en-US" sz="1800" dirty="0" smtClean="0"/>
              <a:t>the walkway </a:t>
            </a:r>
            <a:r>
              <a:rPr lang="en-US" sz="1800" dirty="0"/>
              <a:t>was open to the public. The Commission </a:t>
            </a:r>
            <a:r>
              <a:rPr lang="en-US" sz="1800" dirty="0" smtClean="0"/>
              <a:t>finds </a:t>
            </a:r>
            <a:r>
              <a:rPr lang="en-US" sz="1800" dirty="0"/>
              <a:t>that Petitioner was not at an </a:t>
            </a:r>
            <a:r>
              <a:rPr lang="en-US" sz="1800" dirty="0" smtClean="0"/>
              <a:t>increased risk </a:t>
            </a:r>
            <a:r>
              <a:rPr lang="en-US" sz="1800" dirty="0"/>
              <a:t>for injury over that faced by any member of the general public in </a:t>
            </a:r>
            <a:r>
              <a:rPr lang="en-US" sz="1800" dirty="0" err="1"/>
              <a:t>transversing</a:t>
            </a:r>
            <a:r>
              <a:rPr lang="en-US" sz="1800" dirty="0"/>
              <a:t> wet </a:t>
            </a:r>
            <a:r>
              <a:rPr lang="en-US" sz="1800" dirty="0" smtClean="0"/>
              <a:t>pavement. Because </a:t>
            </a:r>
            <a:r>
              <a:rPr lang="en-US" sz="1800" dirty="0"/>
              <a:t>Petitioner faced no increased risk due to her employment, the neutral risk of walking </a:t>
            </a:r>
            <a:r>
              <a:rPr lang="en-US" sz="1800" dirty="0" smtClean="0"/>
              <a:t>on wet </a:t>
            </a:r>
            <a:r>
              <a:rPr lang="en-US" sz="1800" dirty="0"/>
              <a:t>pavement while it was raining remains non-compensable</a:t>
            </a:r>
            <a:r>
              <a:rPr lang="en-US" sz="1800" dirty="0" smtClean="0"/>
              <a:t>.</a:t>
            </a:r>
          </a:p>
          <a:p>
            <a:r>
              <a:rPr lang="en-US" sz="1800" dirty="0" smtClean="0"/>
              <a:t>IWCC finds </a:t>
            </a:r>
            <a:r>
              <a:rPr lang="en-US" sz="1800" dirty="0"/>
              <a:t>that Petitioner's injury </a:t>
            </a:r>
            <a:r>
              <a:rPr lang="en-US" sz="1800" dirty="0" smtClean="0"/>
              <a:t>did not </a:t>
            </a:r>
            <a:r>
              <a:rPr lang="en-US" sz="1800" dirty="0"/>
              <a:t>result from an employment-related risk or from a neutral risk to which Petitioner was </a:t>
            </a:r>
            <a:r>
              <a:rPr lang="en-US" sz="1800" dirty="0" smtClean="0"/>
              <a:t>at increased </a:t>
            </a:r>
            <a:r>
              <a:rPr lang="en-US" sz="1800" dirty="0"/>
              <a:t>exposure as a result of her employment with Respondent. Petitioner's risk of </a:t>
            </a:r>
            <a:r>
              <a:rPr lang="en-US" sz="1800" dirty="0" smtClean="0"/>
              <a:t>injury, given </a:t>
            </a:r>
            <a:r>
              <a:rPr lang="en-US" sz="1800" dirty="0"/>
              <a:t>the evidence in this case, was personal. Therefore, Petitioner's accident is not </a:t>
            </a:r>
            <a:r>
              <a:rPr lang="en-US" sz="1800" dirty="0" smtClean="0"/>
              <a:t>compensable under </a:t>
            </a:r>
            <a:r>
              <a:rPr lang="en-US" sz="1800" dirty="0"/>
              <a:t>the Act, and the Arbitrator's Decision finding that the accident arose out of </a:t>
            </a:r>
            <a:r>
              <a:rPr lang="en-US" sz="1800" dirty="0" smtClean="0"/>
              <a:t>her employment </a:t>
            </a:r>
            <a:r>
              <a:rPr lang="en-US" sz="1800" dirty="0"/>
              <a:t>with Respondent and awarding benefits is hereby reversed</a:t>
            </a:r>
            <a:r>
              <a:rPr lang="en-US" sz="1800" dirty="0" smtClean="0"/>
              <a:t>.</a:t>
            </a:r>
          </a:p>
          <a:p>
            <a:r>
              <a:rPr lang="en-US" sz="1800" dirty="0" smtClean="0"/>
              <a:t>Dissent: Petitioner </a:t>
            </a:r>
            <a:r>
              <a:rPr lang="en-US" sz="1800" dirty="0"/>
              <a:t>was exposed to a greater risk than the general public because she </a:t>
            </a:r>
            <a:r>
              <a:rPr lang="en-US" sz="1800" dirty="0" smtClean="0"/>
              <a:t>regularly passes </a:t>
            </a:r>
            <a:r>
              <a:rPr lang="en-US" sz="1800" dirty="0"/>
              <a:t>the entranceway where she fell to access her vehicle in her designated parking spot. </a:t>
            </a:r>
            <a:r>
              <a:rPr lang="en-US" sz="1800" dirty="0" smtClean="0"/>
              <a:t>In Mores-Harvey </a:t>
            </a:r>
            <a:r>
              <a:rPr lang="en-US" sz="1800" dirty="0"/>
              <a:t>v. </a:t>
            </a:r>
            <a:r>
              <a:rPr lang="en-US" sz="1800" dirty="0" smtClean="0"/>
              <a:t>IWCC,  the </a:t>
            </a:r>
            <a:r>
              <a:rPr lang="en-US" sz="1800" dirty="0"/>
              <a:t>Court </a:t>
            </a:r>
            <a:r>
              <a:rPr lang="en-US" sz="1800" dirty="0" smtClean="0"/>
              <a:t>noted that </a:t>
            </a:r>
            <a:r>
              <a:rPr lang="en-US" sz="1800" dirty="0"/>
              <a:t>"by restricting where claimant could park her vehicle, the employer exercised control </a:t>
            </a:r>
            <a:r>
              <a:rPr lang="en-US" sz="1800" dirty="0" err="1" smtClean="0"/>
              <a:t>overits</a:t>
            </a:r>
            <a:r>
              <a:rPr lang="en-US" sz="1800" dirty="0" smtClean="0"/>
              <a:t> </a:t>
            </a:r>
            <a:r>
              <a:rPr lang="en-US" sz="1800" dirty="0"/>
              <a:t>employees actions. In this way, the employee faced risks to a greater extent than the </a:t>
            </a:r>
            <a:r>
              <a:rPr lang="en-US" sz="1800" dirty="0" smtClean="0"/>
              <a:t>general public</a:t>
            </a:r>
            <a:r>
              <a:rPr lang="en-US" sz="1800" dirty="0"/>
              <a:t>." The court held the same in University of Illinois v. </a:t>
            </a:r>
            <a:r>
              <a:rPr lang="en-US" sz="1800" dirty="0" smtClean="0"/>
              <a:t>IWCC, when </a:t>
            </a:r>
            <a:r>
              <a:rPr lang="en-US" sz="1800" dirty="0"/>
              <a:t>they held that the Petitioner was placed at an increased risk since </a:t>
            </a:r>
            <a:r>
              <a:rPr lang="en-US" sz="1800" dirty="0" smtClean="0"/>
              <a:t>she regularly </a:t>
            </a:r>
            <a:r>
              <a:rPr lang="en-US" sz="1800" dirty="0"/>
              <a:t>passes the entrance way in which she sustained her injury.</a:t>
            </a:r>
          </a:p>
        </p:txBody>
      </p:sp>
    </p:spTree>
    <p:extLst>
      <p:ext uri="{BB962C8B-B14F-4D97-AF65-F5344CB8AC3E}">
        <p14:creationId xmlns:p14="http://schemas.microsoft.com/office/powerpoint/2010/main" val="90393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Dukich</a:t>
            </a:r>
            <a:r>
              <a:rPr lang="en-US" dirty="0" smtClean="0"/>
              <a:t> v. IWCC</a:t>
            </a:r>
            <a:br>
              <a:rPr lang="en-US" dirty="0" smtClean="0"/>
            </a:br>
            <a:r>
              <a:rPr lang="en-US" dirty="0" smtClean="0"/>
              <a:t>2017 IL App (2d) 160351WC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Petitioner argues that a </a:t>
            </a:r>
            <a:r>
              <a:rPr lang="en-US" i="1" dirty="0" smtClean="0"/>
              <a:t>de novo </a:t>
            </a:r>
            <a:r>
              <a:rPr lang="en-US" dirty="0" smtClean="0"/>
              <a:t>standard applies since the material facts related to the fall in this case are not in dispute. However, the material facts in this case are subject to more than a single inference.  Under these circumstances, the IWCC determination will not be disturbed on review unless it is against the manifest weight of the evidence.</a:t>
            </a:r>
          </a:p>
          <a:p>
            <a:r>
              <a:rPr lang="en-US" dirty="0" smtClean="0"/>
              <a:t>We agree with the Commission that the claimant’s accident is not compensable. The dangers created by rainfall are dangers to which all members of the public are exposed on a regular basis. These dangers, unlike defects or particular hazardous conditions located at a particular worksite, are not risks distinctly associated with one’s employment. Accordingly, the claimant’s claim in this case should be analyzed under neutral risk principles</a:t>
            </a:r>
          </a:p>
          <a:p>
            <a:r>
              <a:rPr lang="en-US" dirty="0"/>
              <a:t>The wet pavement upon which the claimant fell was </a:t>
            </a:r>
            <a:r>
              <a:rPr lang="en-US" dirty="0" smtClean="0"/>
              <a:t>no different </a:t>
            </a:r>
            <a:r>
              <a:rPr lang="en-US" dirty="0"/>
              <a:t>from any other wet pavement. There were no defects, holes, depressions, </a:t>
            </a:r>
            <a:r>
              <a:rPr lang="en-US" dirty="0" smtClean="0"/>
              <a:t>uneven surfaces</a:t>
            </a:r>
            <a:r>
              <a:rPr lang="en-US" dirty="0"/>
              <a:t>, or puddles on the pavement’s surface. The paved surface was merely wet from </a:t>
            </a:r>
            <a:r>
              <a:rPr lang="en-US" dirty="0" smtClean="0"/>
              <a:t>the rain</a:t>
            </a:r>
            <a:r>
              <a:rPr lang="en-US" dirty="0"/>
              <a:t>. The surface was sloped because it was a handicap ramp. However, the claimant </a:t>
            </a:r>
            <a:r>
              <a:rPr lang="en-US" dirty="0" smtClean="0"/>
              <a:t>presented no </a:t>
            </a:r>
            <a:r>
              <a:rPr lang="en-US" dirty="0"/>
              <a:t>evidence suggesting that the paved handicap ramp upon which she fell was </a:t>
            </a:r>
            <a:r>
              <a:rPr lang="en-US" dirty="0" smtClean="0"/>
              <a:t>somehow different </a:t>
            </a:r>
            <a:r>
              <a:rPr lang="en-US" dirty="0"/>
              <a:t>from or more hazardous than any other wet handicap ramp that members of </a:t>
            </a:r>
            <a:r>
              <a:rPr lang="en-US" dirty="0" smtClean="0"/>
              <a:t>the general </a:t>
            </a:r>
            <a:r>
              <a:rPr lang="en-US" dirty="0"/>
              <a:t>public traverse every day. She did not argue that the ramp upon which she fell </a:t>
            </a:r>
            <a:r>
              <a:rPr lang="en-US" dirty="0" smtClean="0"/>
              <a:t>was unusually </a:t>
            </a:r>
            <a:r>
              <a:rPr lang="en-US" dirty="0"/>
              <a:t>slippery when exposed to rainfall. Thus, there was no evidence suggesting that </a:t>
            </a:r>
            <a:r>
              <a:rPr lang="en-US" dirty="0" smtClean="0"/>
              <a:t>the claimant </a:t>
            </a:r>
            <a:r>
              <a:rPr lang="en-US" dirty="0"/>
              <a:t>was more likely to slip and fall on her employer’s premises than she or any </a:t>
            </a:r>
            <a:r>
              <a:rPr lang="en-US" dirty="0" smtClean="0"/>
              <a:t>other member </a:t>
            </a:r>
            <a:r>
              <a:rPr lang="en-US" dirty="0"/>
              <a:t>of the public would be likely to fall on any other paved, wet, and sloped surface. </a:t>
            </a:r>
            <a:r>
              <a:rPr lang="en-US" dirty="0" smtClean="0"/>
              <a:t>The Commission </a:t>
            </a:r>
            <a:r>
              <a:rPr lang="en-US" dirty="0"/>
              <a:t>properly rejected the claimant’s claim under a neutral risk analysis.</a:t>
            </a:r>
            <a:endParaRPr lang="en-US" dirty="0" smtClean="0"/>
          </a:p>
          <a:p>
            <a:endParaRPr lang="en-US" dirty="0"/>
          </a:p>
        </p:txBody>
      </p:sp>
    </p:spTree>
    <p:extLst>
      <p:ext uri="{BB962C8B-B14F-4D97-AF65-F5344CB8AC3E}">
        <p14:creationId xmlns:p14="http://schemas.microsoft.com/office/powerpoint/2010/main" val="2881570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Dukich</a:t>
            </a:r>
            <a:r>
              <a:rPr lang="en-US" dirty="0" smtClean="0"/>
              <a:t> v. IWCC</a:t>
            </a:r>
            <a:br>
              <a:rPr lang="en-US" dirty="0" smtClean="0"/>
            </a:br>
            <a:r>
              <a:rPr lang="en-US" dirty="0" smtClean="0"/>
              <a:t>2017 IL App (2d) 160351WC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claimant argues that the risk she encountered was distinctly associated with her employment because the wet pavement that caused her fall was located on her employer’s premises. She contends that her injuries are therefore compensable as a matter of law and that, because her injuries were caused by an employment-related hazard (rather than a neutral risk),her claim should not be analyzed according to neutral risk principles.</a:t>
            </a:r>
          </a:p>
          <a:p>
            <a:r>
              <a:rPr lang="en-US" dirty="0" smtClean="0"/>
              <a:t>We acknowledge that both our supreme court and our appellate court have repeatedly held that accidental injuries sustained on property that is either owned or controlled by an employer within a reasonable time before or after work are generally deemed to arise out of and in the course of employment when the claimant’s injury was sustained as a result of the hazardous condition of the employer’s premises.</a:t>
            </a:r>
          </a:p>
          <a:p>
            <a:r>
              <a:rPr lang="en-US" dirty="0" smtClean="0"/>
              <a:t>No published case that holds or suggests that an outdoor, paved surface wet from rainfall constitutes a “hazardous condition” absent ice, snow, or some other defect or hazard. Nor have we found any such case.</a:t>
            </a:r>
          </a:p>
          <a:p>
            <a:r>
              <a:rPr lang="en-US" dirty="0" smtClean="0"/>
              <a:t>Not </a:t>
            </a:r>
            <a:r>
              <a:rPr lang="en-US" dirty="0"/>
              <a:t>against the manifest weight of the evidence</a:t>
            </a:r>
            <a:endParaRPr lang="en-US" dirty="0" smtClean="0"/>
          </a:p>
          <a:p>
            <a:endParaRPr lang="en-US" dirty="0"/>
          </a:p>
        </p:txBody>
      </p:sp>
    </p:spTree>
    <p:extLst>
      <p:ext uri="{BB962C8B-B14F-4D97-AF65-F5344CB8AC3E}">
        <p14:creationId xmlns:p14="http://schemas.microsoft.com/office/powerpoint/2010/main" val="269338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Eddards</a:t>
            </a:r>
            <a:r>
              <a:rPr lang="en-US" dirty="0" smtClean="0"/>
              <a:t> v. IWCC</a:t>
            </a:r>
            <a:br>
              <a:rPr lang="en-US" dirty="0" smtClean="0"/>
            </a:br>
            <a:r>
              <a:rPr lang="en-US" dirty="0" smtClean="0"/>
              <a:t>2017 IL App (3d) 150757WC </a:t>
            </a:r>
            <a:endParaRPr lang="en-US" dirty="0"/>
          </a:p>
        </p:txBody>
      </p:sp>
      <p:sp>
        <p:nvSpPr>
          <p:cNvPr id="3" name="Content Placeholder 2"/>
          <p:cNvSpPr>
            <a:spLocks noGrp="1"/>
          </p:cNvSpPr>
          <p:nvPr>
            <p:ph idx="1"/>
          </p:nvPr>
        </p:nvSpPr>
        <p:spPr/>
        <p:txBody>
          <a:bodyPr>
            <a:normAutofit fontScale="55000" lnSpcReduction="20000"/>
          </a:bodyPr>
          <a:lstStyle/>
          <a:p>
            <a:r>
              <a:rPr lang="en-US" dirty="0"/>
              <a:t>On appeal, claimant argues that the Commission lacked jurisdiction over this </a:t>
            </a:r>
            <a:r>
              <a:rPr lang="en-US" dirty="0" smtClean="0"/>
              <a:t>matter because </a:t>
            </a:r>
            <a:r>
              <a:rPr lang="en-US" dirty="0"/>
              <a:t>respondent failed to properly perfect review of the arbitrator’s decision before </a:t>
            </a:r>
            <a:r>
              <a:rPr lang="en-US" dirty="0" smtClean="0"/>
              <a:t>the Commission </a:t>
            </a:r>
            <a:r>
              <a:rPr lang="en-US" dirty="0"/>
              <a:t>by seeking review of the arbitrator’s original decision rather than the </a:t>
            </a:r>
            <a:r>
              <a:rPr lang="en-US" dirty="0" smtClean="0"/>
              <a:t>corrected decision.</a:t>
            </a:r>
          </a:p>
          <a:p>
            <a:r>
              <a:rPr lang="en-US" dirty="0"/>
              <a:t>Initially, we note that although claimant raises the jurisdictional issue for the first </a:t>
            </a:r>
            <a:r>
              <a:rPr lang="en-US" dirty="0" smtClean="0"/>
              <a:t>time before </a:t>
            </a:r>
            <a:r>
              <a:rPr lang="en-US" dirty="0"/>
              <a:t>this court, we may address the matter, for the lack of subject-matter jurisdiction may </a:t>
            </a:r>
            <a:r>
              <a:rPr lang="en-US" dirty="0" smtClean="0"/>
              <a:t>be raised </a:t>
            </a:r>
            <a:r>
              <a:rPr lang="en-US" dirty="0"/>
              <a:t>at any time</a:t>
            </a:r>
            <a:r>
              <a:rPr lang="en-US" dirty="0" smtClean="0"/>
              <a:t>.</a:t>
            </a:r>
          </a:p>
          <a:p>
            <a:r>
              <a:rPr lang="en-US" dirty="0"/>
              <a:t>On appeal, the employee argued that the corrections made to the arbitrator’s </a:t>
            </a:r>
            <a:r>
              <a:rPr lang="en-US" dirty="0" smtClean="0"/>
              <a:t>original decision </a:t>
            </a:r>
            <a:r>
              <a:rPr lang="en-US" dirty="0"/>
              <a:t>were technical, were not made for the purpose of correcting an error or </a:t>
            </a:r>
            <a:r>
              <a:rPr lang="en-US" dirty="0" smtClean="0"/>
              <a:t>inconsistency, did </a:t>
            </a:r>
            <a:r>
              <a:rPr lang="en-US" dirty="0"/>
              <a:t>not materially affect the rights of the parties, and were made only for the purpose </a:t>
            </a:r>
            <a:r>
              <a:rPr lang="en-US" dirty="0" smtClean="0"/>
              <a:t>of providing </a:t>
            </a:r>
            <a:r>
              <a:rPr lang="en-US" dirty="0"/>
              <a:t>the employer with a “clean copy” of the initial decision. Under these </a:t>
            </a:r>
            <a:r>
              <a:rPr lang="en-US" dirty="0" smtClean="0"/>
              <a:t>circumstances, the </a:t>
            </a:r>
            <a:r>
              <a:rPr lang="en-US" dirty="0"/>
              <a:t>employee maintained that strict compliance with the section 19(f) requirement of filing </a:t>
            </a:r>
            <a:r>
              <a:rPr lang="en-US" dirty="0" smtClean="0"/>
              <a:t>a petition </a:t>
            </a:r>
            <a:r>
              <a:rPr lang="en-US" dirty="0"/>
              <a:t>for review from a corrected decision was unnecessary and that no purpose would </a:t>
            </a:r>
            <a:r>
              <a:rPr lang="en-US" dirty="0" smtClean="0"/>
              <a:t>be frustrated </a:t>
            </a:r>
            <a:r>
              <a:rPr lang="en-US" dirty="0"/>
              <a:t>in allowing his initial petition for review to stand</a:t>
            </a:r>
            <a:r>
              <a:rPr lang="en-US" dirty="0" smtClean="0"/>
              <a:t>.</a:t>
            </a:r>
          </a:p>
          <a:p>
            <a:r>
              <a:rPr lang="en-US" dirty="0"/>
              <a:t>Respondent further asserts that </a:t>
            </a:r>
            <a:r>
              <a:rPr lang="en-US" dirty="0" smtClean="0"/>
              <a:t>it “substantially </a:t>
            </a:r>
            <a:r>
              <a:rPr lang="en-US" dirty="0"/>
              <a:t>complied in the form of the petition for review, except for a typographical </a:t>
            </a:r>
            <a:r>
              <a:rPr lang="en-US" dirty="0" smtClean="0"/>
              <a:t>error in </a:t>
            </a:r>
            <a:r>
              <a:rPr lang="en-US" dirty="0"/>
              <a:t>the dates of the decision</a:t>
            </a:r>
            <a:r>
              <a:rPr lang="en-US" dirty="0" smtClean="0"/>
              <a:t>.”</a:t>
            </a:r>
          </a:p>
          <a:p>
            <a:r>
              <a:rPr lang="en-US" dirty="0"/>
              <a:t>Here, in contrast, the date on respondent’s petition for review does not consist merely of </a:t>
            </a:r>
            <a:r>
              <a:rPr lang="en-US" dirty="0" smtClean="0"/>
              <a:t>an error </a:t>
            </a:r>
            <a:r>
              <a:rPr lang="en-US" dirty="0"/>
              <a:t>in “form” or a “scrivener’s error” such as one incorrect number in the year or day of </a:t>
            </a:r>
            <a:r>
              <a:rPr lang="en-US" dirty="0" smtClean="0"/>
              <a:t>the order </a:t>
            </a:r>
            <a:r>
              <a:rPr lang="en-US" dirty="0"/>
              <a:t>being appealed. Rather, it references a </a:t>
            </a:r>
            <a:r>
              <a:rPr lang="en-US" dirty="0" smtClean="0"/>
              <a:t>non-final </a:t>
            </a:r>
            <a:r>
              <a:rPr lang="en-US" dirty="0"/>
              <a:t>order entered on an entirely </a:t>
            </a:r>
            <a:r>
              <a:rPr lang="en-US" dirty="0" smtClean="0"/>
              <a:t>different date.</a:t>
            </a:r>
          </a:p>
          <a:p>
            <a:r>
              <a:rPr lang="en-US" dirty="0"/>
              <a:t>respondent failed to file a petition for review to the Commission within 30 </a:t>
            </a:r>
            <a:r>
              <a:rPr lang="en-US" dirty="0" smtClean="0"/>
              <a:t>days after </a:t>
            </a:r>
            <a:r>
              <a:rPr lang="en-US" dirty="0"/>
              <a:t>the arbitrator issued his corrected decision. As a result, the Commission </a:t>
            </a:r>
            <a:r>
              <a:rPr lang="en-US" dirty="0" smtClean="0"/>
              <a:t>lacked jurisdiction </a:t>
            </a:r>
            <a:r>
              <a:rPr lang="en-US" dirty="0"/>
              <a:t>to consider respondent’s petition for review and the arbitrator’s corrected </a:t>
            </a:r>
            <a:r>
              <a:rPr lang="en-US" dirty="0" smtClean="0"/>
              <a:t>decision became </a:t>
            </a:r>
            <a:r>
              <a:rPr lang="en-US" dirty="0"/>
              <a:t>the decision of the Commission. Accordingly, we reverse the judgment of the </a:t>
            </a:r>
            <a:r>
              <a:rPr lang="en-US" dirty="0" smtClean="0"/>
              <a:t>circuit court</a:t>
            </a:r>
            <a:r>
              <a:rPr lang="en-US" dirty="0"/>
              <a:t>, vacate the decision of the Commission, and reinstate the corrected decision</a:t>
            </a:r>
          </a:p>
        </p:txBody>
      </p:sp>
    </p:spTree>
    <p:extLst>
      <p:ext uri="{BB962C8B-B14F-4D97-AF65-F5344CB8AC3E}">
        <p14:creationId xmlns:p14="http://schemas.microsoft.com/office/powerpoint/2010/main" val="48411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Joiner v. IWCC</a:t>
            </a:r>
            <a:br>
              <a:rPr lang="en-US" dirty="0" smtClean="0"/>
            </a:br>
            <a:r>
              <a:rPr lang="en-US" dirty="0" smtClean="0"/>
              <a:t>2017 IL App (1</a:t>
            </a:r>
            <a:r>
              <a:rPr lang="en-US" baseline="30000" dirty="0" smtClean="0"/>
              <a:t>st</a:t>
            </a:r>
            <a:r>
              <a:rPr lang="en-US" dirty="0" smtClean="0"/>
              <a:t>) 161866WC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Although we do not decide the issue, we note that the Commission’s award of $64,000 </a:t>
            </a:r>
            <a:r>
              <a:rPr lang="en-US" dirty="0" smtClean="0"/>
              <a:t>in attorney </a:t>
            </a:r>
            <a:r>
              <a:rPr lang="en-US" dirty="0"/>
              <a:t>fees might well have been within its statutory jurisdiction. The Act authorizes </a:t>
            </a:r>
            <a:r>
              <a:rPr lang="en-US" dirty="0" smtClean="0"/>
              <a:t>the Commission </a:t>
            </a:r>
            <a:r>
              <a:rPr lang="en-US" dirty="0"/>
              <a:t>to award attorney fees and to resolve fee disputes. For example, section 16 of </a:t>
            </a:r>
            <a:r>
              <a:rPr lang="en-US" dirty="0" smtClean="0"/>
              <a:t>the Act </a:t>
            </a:r>
            <a:r>
              <a:rPr lang="en-US" dirty="0"/>
              <a:t>provides that “[t]he Commission shall have the power to determine the reasonableness </a:t>
            </a:r>
            <a:r>
              <a:rPr lang="en-US" dirty="0" smtClean="0"/>
              <a:t>and fix </a:t>
            </a:r>
            <a:r>
              <a:rPr lang="en-US" dirty="0"/>
              <a:t>the amount of any fee of compensation charged by any person, including attorneys, </a:t>
            </a:r>
            <a:r>
              <a:rPr lang="en-US" dirty="0" smtClean="0"/>
              <a:t>for any </a:t>
            </a:r>
            <a:r>
              <a:rPr lang="en-US" dirty="0"/>
              <a:t>service performed in connection with this Act, or for which payment is to be made </a:t>
            </a:r>
            <a:r>
              <a:rPr lang="en-US" dirty="0" smtClean="0"/>
              <a:t>under this </a:t>
            </a:r>
            <a:r>
              <a:rPr lang="en-US" dirty="0"/>
              <a:t>Act or rendered in securing any right under this Act.” 820 ILCS </a:t>
            </a:r>
            <a:r>
              <a:rPr lang="en-US" dirty="0" smtClean="0"/>
              <a:t>305/16</a:t>
            </a:r>
          </a:p>
          <a:p>
            <a:r>
              <a:rPr lang="en-US" dirty="0"/>
              <a:t>Thus, contrary to the claimant’s argument, the Commission has exclusive jurisdiction </a:t>
            </a:r>
            <a:r>
              <a:rPr lang="en-US" dirty="0" smtClean="0"/>
              <a:t>to resolve </a:t>
            </a:r>
            <a:r>
              <a:rPr lang="en-US" dirty="0"/>
              <a:t>disputes as to attorney fees arising out of the representation of a claimant in a </a:t>
            </a:r>
            <a:r>
              <a:rPr lang="en-US" dirty="0" smtClean="0"/>
              <a:t>workers’ compensation </a:t>
            </a:r>
            <a:r>
              <a:rPr lang="en-US" dirty="0"/>
              <a:t>case</a:t>
            </a:r>
            <a:r>
              <a:rPr lang="en-US" dirty="0" smtClean="0"/>
              <a:t>. </a:t>
            </a:r>
            <a:r>
              <a:rPr lang="en-US" dirty="0"/>
              <a:t>If the </a:t>
            </a:r>
            <a:r>
              <a:rPr lang="en-US" dirty="0" smtClean="0"/>
              <a:t>Commission did </a:t>
            </a:r>
            <a:r>
              <a:rPr lang="en-US" dirty="0"/>
              <a:t>not resolve the attorney fees issue in this case, </a:t>
            </a:r>
            <a:r>
              <a:rPr lang="en-US" smtClean="0"/>
              <a:t>the attorneys would </a:t>
            </a:r>
            <a:r>
              <a:rPr lang="en-US" dirty="0" smtClean="0"/>
              <a:t>have been </a:t>
            </a:r>
            <a:r>
              <a:rPr lang="en-US" dirty="0"/>
              <a:t>unable to obtain a judgment for reasonable attorney fees in any other forum</a:t>
            </a:r>
            <a:endParaRPr lang="en-US" dirty="0" smtClean="0"/>
          </a:p>
          <a:p>
            <a:r>
              <a:rPr lang="en-US" dirty="0" smtClean="0"/>
              <a:t>The </a:t>
            </a:r>
            <a:r>
              <a:rPr lang="en-US" dirty="0"/>
              <a:t>plain, </a:t>
            </a:r>
            <a:r>
              <a:rPr lang="en-US" dirty="0" smtClean="0"/>
              <a:t>unambiguous terms </a:t>
            </a:r>
            <a:r>
              <a:rPr lang="en-US" dirty="0"/>
              <a:t>of section 19(f)(2) do not limit the bond requirement to parties against whom an </a:t>
            </a:r>
            <a:r>
              <a:rPr lang="en-US" dirty="0" smtClean="0"/>
              <a:t>award of “compensation</a:t>
            </a:r>
            <a:r>
              <a:rPr lang="en-US" dirty="0"/>
              <a:t>” has been entered. Thus, neither may we.</a:t>
            </a:r>
          </a:p>
        </p:txBody>
      </p:sp>
    </p:spTree>
    <p:extLst>
      <p:ext uri="{BB962C8B-B14F-4D97-AF65-F5344CB8AC3E}">
        <p14:creationId xmlns:p14="http://schemas.microsoft.com/office/powerpoint/2010/main" val="334417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Prairie Farms Dairy v. IWCC</a:t>
            </a:r>
            <a:br>
              <a:rPr lang="en-US" dirty="0" smtClean="0"/>
            </a:br>
            <a:r>
              <a:rPr lang="en-US" dirty="0" smtClean="0"/>
              <a:t>2017 Il App (3d) 160593WC-U</a:t>
            </a:r>
            <a:endParaRPr lang="en-US" dirty="0"/>
          </a:p>
        </p:txBody>
      </p:sp>
      <p:sp>
        <p:nvSpPr>
          <p:cNvPr id="3" name="Content Placeholder 2"/>
          <p:cNvSpPr>
            <a:spLocks noGrp="1"/>
          </p:cNvSpPr>
          <p:nvPr>
            <p:ph idx="1"/>
          </p:nvPr>
        </p:nvSpPr>
        <p:spPr/>
        <p:txBody>
          <a:bodyPr>
            <a:normAutofit fontScale="70000" lnSpcReduction="20000"/>
          </a:bodyPr>
          <a:lstStyle/>
          <a:p>
            <a:r>
              <a:rPr lang="en-US" dirty="0"/>
              <a:t>“Based upon a review of the record as a whole, and taking into account </a:t>
            </a:r>
            <a:r>
              <a:rPr lang="en-US" dirty="0" smtClean="0"/>
              <a:t>the criteria </a:t>
            </a:r>
            <a:r>
              <a:rPr lang="en-US" dirty="0"/>
              <a:t>and factors pursuant to Section 8.1b of the Act, the AMA </a:t>
            </a:r>
            <a:r>
              <a:rPr lang="en-US" dirty="0" smtClean="0"/>
              <a:t>impairment rating </a:t>
            </a:r>
            <a:r>
              <a:rPr lang="en-US" dirty="0"/>
              <a:t>of 2% loss of use of the lower extremity or 1% man as a whole provided </a:t>
            </a:r>
            <a:r>
              <a:rPr lang="en-US" dirty="0" smtClean="0"/>
              <a:t>by Dr</a:t>
            </a:r>
            <a:r>
              <a:rPr lang="en-US" dirty="0"/>
              <a:t>. Russo, Petitioner’s return to work full duty as a box crew/stacker, </a:t>
            </a:r>
            <a:r>
              <a:rPr lang="en-US" dirty="0" smtClean="0"/>
              <a:t>Petitioner’s age </a:t>
            </a:r>
            <a:r>
              <a:rPr lang="en-US" dirty="0"/>
              <a:t>of 48, the lack of evidence of any impact on his ability to earn wages in </a:t>
            </a:r>
            <a:r>
              <a:rPr lang="en-US" dirty="0" smtClean="0"/>
              <a:t>the future</a:t>
            </a:r>
            <a:r>
              <a:rPr lang="en-US" dirty="0"/>
              <a:t>, and the evidence of some disability contained within the medical </a:t>
            </a:r>
            <a:r>
              <a:rPr lang="en-US" dirty="0" smtClean="0"/>
              <a:t>records, the </a:t>
            </a:r>
            <a:r>
              <a:rPr lang="en-US" dirty="0"/>
              <a:t>Commission modifies the Arbitrator’s permanent partial disability award </a:t>
            </a:r>
            <a:r>
              <a:rPr lang="en-US" dirty="0" smtClean="0"/>
              <a:t>from22.5</a:t>
            </a:r>
            <a:r>
              <a:rPr lang="en-US" dirty="0"/>
              <a:t>% loss of use of the right leg to 15% loss of use of the right leg under </a:t>
            </a:r>
            <a:r>
              <a:rPr lang="en-US" dirty="0" smtClean="0"/>
              <a:t>Section8(e</a:t>
            </a:r>
            <a:r>
              <a:rPr lang="en-US" dirty="0"/>
              <a:t>) of the Act</a:t>
            </a:r>
            <a:r>
              <a:rPr lang="en-US" dirty="0" smtClean="0"/>
              <a:t>.”</a:t>
            </a:r>
          </a:p>
          <a:p>
            <a:r>
              <a:rPr lang="en-US" dirty="0"/>
              <a:t>Although the cited paragraph in the Commission’s decision clearly states the factors which </a:t>
            </a:r>
            <a:r>
              <a:rPr lang="en-US" dirty="0" smtClean="0"/>
              <a:t>the Commission </a:t>
            </a:r>
            <a:r>
              <a:rPr lang="en-US" dirty="0"/>
              <a:t>considered in arriving at its PPD award, it does not explain the weight that </a:t>
            </a:r>
            <a:r>
              <a:rPr lang="en-US" dirty="0" smtClean="0"/>
              <a:t>the Commission </a:t>
            </a:r>
            <a:r>
              <a:rPr lang="en-US" dirty="0"/>
              <a:t>placed on any of the factors enumerated in section 8.1b(b). An explanation of </a:t>
            </a:r>
            <a:r>
              <a:rPr lang="en-US" dirty="0" smtClean="0"/>
              <a:t>the weight </a:t>
            </a:r>
            <a:r>
              <a:rPr lang="en-US" dirty="0"/>
              <a:t>placed upon the various factors for consideration is required under section 8.1b(b) and </a:t>
            </a:r>
            <a:r>
              <a:rPr lang="en-US" dirty="0" smtClean="0"/>
              <a:t>is of </a:t>
            </a:r>
            <a:r>
              <a:rPr lang="en-US" dirty="0"/>
              <a:t>particular importance in this case in light of the fact that Dr. Russo found an impairment </a:t>
            </a:r>
            <a:r>
              <a:rPr lang="en-US" dirty="0" smtClean="0"/>
              <a:t>rating of </a:t>
            </a:r>
            <a:r>
              <a:rPr lang="en-US" dirty="0"/>
              <a:t>2% loss of use of the claimant’s lower extremity; whereas, the Commission awarded </a:t>
            </a:r>
            <a:r>
              <a:rPr lang="en-US" dirty="0" smtClean="0"/>
              <a:t>the claimant </a:t>
            </a:r>
            <a:r>
              <a:rPr lang="en-US" dirty="0"/>
              <a:t>PPD benefits based upon a 15% loss of use of his right leg</a:t>
            </a:r>
            <a:r>
              <a:rPr lang="en-US" dirty="0" smtClean="0"/>
              <a:t>.</a:t>
            </a:r>
          </a:p>
          <a:p>
            <a:r>
              <a:rPr lang="en-US" dirty="0" smtClean="0"/>
              <a:t>Remanded </a:t>
            </a:r>
            <a:r>
              <a:rPr lang="en-US" dirty="0"/>
              <a:t>the matter and </a:t>
            </a:r>
            <a:r>
              <a:rPr lang="en-US" dirty="0" smtClean="0"/>
              <a:t>directed the Commission </a:t>
            </a:r>
            <a:r>
              <a:rPr lang="en-US" dirty="0"/>
              <a:t>to provide a written explanation in accordance with section 8.1b(b).</a:t>
            </a:r>
            <a:endParaRPr lang="en-US" dirty="0" smtClean="0"/>
          </a:p>
          <a:p>
            <a:r>
              <a:rPr lang="en-US" dirty="0" smtClean="0"/>
              <a:t>Concurrence: </a:t>
            </a:r>
            <a:r>
              <a:rPr lang="en-US" dirty="0"/>
              <a:t>I write separately to note that, in enforcing the requirements of section 8.1b(b), we </a:t>
            </a:r>
            <a:r>
              <a:rPr lang="en-US" dirty="0" smtClean="0"/>
              <a:t>should be </a:t>
            </a:r>
            <a:r>
              <a:rPr lang="en-US" dirty="0"/>
              <a:t>careful not to intrude upon the province of the Commission.</a:t>
            </a:r>
          </a:p>
        </p:txBody>
      </p:sp>
    </p:spTree>
    <p:extLst>
      <p:ext uri="{BB962C8B-B14F-4D97-AF65-F5344CB8AC3E}">
        <p14:creationId xmlns:p14="http://schemas.microsoft.com/office/powerpoint/2010/main" val="3803081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2854</Words>
  <Application>Microsoft Office PowerPoint</Application>
  <PresentationFormat>Widescreen</PresentationFormat>
  <Paragraphs>63</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WCLA MCLE 1-23-2018</vt:lpstr>
      <vt:lpstr>Bagwell v. IWCC 2017 IL App (4th) 160407WC</vt:lpstr>
      <vt:lpstr>Barbara Dukich v. Fenton Community HS 12WC013758</vt:lpstr>
      <vt:lpstr>Barbara Dukich v. Fenton Community HS 15 IWCC 0121</vt:lpstr>
      <vt:lpstr>Dukich v. IWCC 2017 IL App (2d) 160351WC</vt:lpstr>
      <vt:lpstr>Dukich v. IWCC 2017 IL App (2d) 160351WC</vt:lpstr>
      <vt:lpstr>Eddards v. IWCC 2017 IL App (3d) 150757WC </vt:lpstr>
      <vt:lpstr>Joiner v. IWCC 2017 IL App (1st) 161866WC</vt:lpstr>
      <vt:lpstr>Prairie Farms Dairy v. IWCC 2017 Il App (3d) 160593WC-U</vt:lpstr>
      <vt:lpstr>Sysco Food Service v. IWCC 2107 IL App (1st) 170435WC</vt:lpstr>
      <vt:lpstr>Perez v. IWCC 2018 IL App (2d) 170086WC</vt:lpstr>
      <vt:lpstr>Perez v. IWCC 2018 IL App (2d) 170086WC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2-22-2017</dc:title>
  <dc:creator>David B. Menchetti</dc:creator>
  <cp:lastModifiedBy>David B. Menchetti</cp:lastModifiedBy>
  <cp:revision>23</cp:revision>
  <cp:lastPrinted>2018-01-21T15:59:39Z</cp:lastPrinted>
  <dcterms:created xsi:type="dcterms:W3CDTF">2018-01-17T12:46:53Z</dcterms:created>
  <dcterms:modified xsi:type="dcterms:W3CDTF">2018-01-23T13:00:27Z</dcterms:modified>
</cp:coreProperties>
</file>