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70"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E36CADC-FF18-452B-87E1-989C6B214E03}" type="datetimeFigureOut">
              <a:rPr lang="en-US" smtClean="0"/>
              <a:t>2/20/2018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DA6CC3E-5F68-44BA-9460-BF05E5DAFCD0}" type="slidenum">
              <a:rPr lang="en-US" smtClean="0"/>
              <a:t>‹#›</a:t>
            </a:fld>
            <a:endParaRPr lang="en-US"/>
          </a:p>
        </p:txBody>
      </p:sp>
    </p:spTree>
    <p:extLst>
      <p:ext uri="{BB962C8B-B14F-4D97-AF65-F5344CB8AC3E}">
        <p14:creationId xmlns:p14="http://schemas.microsoft.com/office/powerpoint/2010/main" val="4076662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A6CC3E-5F68-44BA-9460-BF05E5DAFCD0}" type="slidenum">
              <a:rPr lang="en-US" smtClean="0"/>
              <a:t>13</a:t>
            </a:fld>
            <a:endParaRPr lang="en-US"/>
          </a:p>
        </p:txBody>
      </p:sp>
    </p:spTree>
    <p:extLst>
      <p:ext uri="{BB962C8B-B14F-4D97-AF65-F5344CB8AC3E}">
        <p14:creationId xmlns:p14="http://schemas.microsoft.com/office/powerpoint/2010/main" val="4221634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CF8CFA-1377-4D6B-9EF7-FDAB91B36508}"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A21E-F788-444E-9A0E-41B230DD0B13}" type="slidenum">
              <a:rPr lang="en-US" smtClean="0"/>
              <a:t>‹#›</a:t>
            </a:fld>
            <a:endParaRPr lang="en-US"/>
          </a:p>
        </p:txBody>
      </p:sp>
    </p:spTree>
    <p:extLst>
      <p:ext uri="{BB962C8B-B14F-4D97-AF65-F5344CB8AC3E}">
        <p14:creationId xmlns:p14="http://schemas.microsoft.com/office/powerpoint/2010/main" val="2147881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CF8CFA-1377-4D6B-9EF7-FDAB91B36508}"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A21E-F788-444E-9A0E-41B230DD0B13}" type="slidenum">
              <a:rPr lang="en-US" smtClean="0"/>
              <a:t>‹#›</a:t>
            </a:fld>
            <a:endParaRPr lang="en-US"/>
          </a:p>
        </p:txBody>
      </p:sp>
    </p:spTree>
    <p:extLst>
      <p:ext uri="{BB962C8B-B14F-4D97-AF65-F5344CB8AC3E}">
        <p14:creationId xmlns:p14="http://schemas.microsoft.com/office/powerpoint/2010/main" val="2590030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CF8CFA-1377-4D6B-9EF7-FDAB91B36508}"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A21E-F788-444E-9A0E-41B230DD0B13}" type="slidenum">
              <a:rPr lang="en-US" smtClean="0"/>
              <a:t>‹#›</a:t>
            </a:fld>
            <a:endParaRPr lang="en-US"/>
          </a:p>
        </p:txBody>
      </p:sp>
    </p:spTree>
    <p:extLst>
      <p:ext uri="{BB962C8B-B14F-4D97-AF65-F5344CB8AC3E}">
        <p14:creationId xmlns:p14="http://schemas.microsoft.com/office/powerpoint/2010/main" val="2775085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CF8CFA-1377-4D6B-9EF7-FDAB91B36508}"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A21E-F788-444E-9A0E-41B230DD0B13}" type="slidenum">
              <a:rPr lang="en-US" smtClean="0"/>
              <a:t>‹#›</a:t>
            </a:fld>
            <a:endParaRPr lang="en-US"/>
          </a:p>
        </p:txBody>
      </p:sp>
    </p:spTree>
    <p:extLst>
      <p:ext uri="{BB962C8B-B14F-4D97-AF65-F5344CB8AC3E}">
        <p14:creationId xmlns:p14="http://schemas.microsoft.com/office/powerpoint/2010/main" val="3407399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CF8CFA-1377-4D6B-9EF7-FDAB91B36508}"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A21E-F788-444E-9A0E-41B230DD0B13}" type="slidenum">
              <a:rPr lang="en-US" smtClean="0"/>
              <a:t>‹#›</a:t>
            </a:fld>
            <a:endParaRPr lang="en-US"/>
          </a:p>
        </p:txBody>
      </p:sp>
    </p:spTree>
    <p:extLst>
      <p:ext uri="{BB962C8B-B14F-4D97-AF65-F5344CB8AC3E}">
        <p14:creationId xmlns:p14="http://schemas.microsoft.com/office/powerpoint/2010/main" val="72765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CF8CFA-1377-4D6B-9EF7-FDAB91B36508}"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4A21E-F788-444E-9A0E-41B230DD0B13}" type="slidenum">
              <a:rPr lang="en-US" smtClean="0"/>
              <a:t>‹#›</a:t>
            </a:fld>
            <a:endParaRPr lang="en-US"/>
          </a:p>
        </p:txBody>
      </p:sp>
    </p:spTree>
    <p:extLst>
      <p:ext uri="{BB962C8B-B14F-4D97-AF65-F5344CB8AC3E}">
        <p14:creationId xmlns:p14="http://schemas.microsoft.com/office/powerpoint/2010/main" val="3214542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CF8CFA-1377-4D6B-9EF7-FDAB91B36508}" type="datetimeFigureOut">
              <a:rPr lang="en-US" smtClean="0"/>
              <a:t>2/20/2018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4A21E-F788-444E-9A0E-41B230DD0B13}" type="slidenum">
              <a:rPr lang="en-US" smtClean="0"/>
              <a:t>‹#›</a:t>
            </a:fld>
            <a:endParaRPr lang="en-US"/>
          </a:p>
        </p:txBody>
      </p:sp>
    </p:spTree>
    <p:extLst>
      <p:ext uri="{BB962C8B-B14F-4D97-AF65-F5344CB8AC3E}">
        <p14:creationId xmlns:p14="http://schemas.microsoft.com/office/powerpoint/2010/main" val="45736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CF8CFA-1377-4D6B-9EF7-FDAB91B36508}" type="datetimeFigureOut">
              <a:rPr lang="en-US" smtClean="0"/>
              <a:t>2/20/2018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4A21E-F788-444E-9A0E-41B230DD0B13}" type="slidenum">
              <a:rPr lang="en-US" smtClean="0"/>
              <a:t>‹#›</a:t>
            </a:fld>
            <a:endParaRPr lang="en-US"/>
          </a:p>
        </p:txBody>
      </p:sp>
    </p:spTree>
    <p:extLst>
      <p:ext uri="{BB962C8B-B14F-4D97-AF65-F5344CB8AC3E}">
        <p14:creationId xmlns:p14="http://schemas.microsoft.com/office/powerpoint/2010/main" val="143480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CF8CFA-1377-4D6B-9EF7-FDAB91B36508}" type="datetimeFigureOut">
              <a:rPr lang="en-US" smtClean="0"/>
              <a:t>2/20/2018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4A21E-F788-444E-9A0E-41B230DD0B13}" type="slidenum">
              <a:rPr lang="en-US" smtClean="0"/>
              <a:t>‹#›</a:t>
            </a:fld>
            <a:endParaRPr lang="en-US"/>
          </a:p>
        </p:txBody>
      </p:sp>
    </p:spTree>
    <p:extLst>
      <p:ext uri="{BB962C8B-B14F-4D97-AF65-F5344CB8AC3E}">
        <p14:creationId xmlns:p14="http://schemas.microsoft.com/office/powerpoint/2010/main" val="372681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CF8CFA-1377-4D6B-9EF7-FDAB91B36508}"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4A21E-F788-444E-9A0E-41B230DD0B13}" type="slidenum">
              <a:rPr lang="en-US" smtClean="0"/>
              <a:t>‹#›</a:t>
            </a:fld>
            <a:endParaRPr lang="en-US"/>
          </a:p>
        </p:txBody>
      </p:sp>
    </p:spTree>
    <p:extLst>
      <p:ext uri="{BB962C8B-B14F-4D97-AF65-F5344CB8AC3E}">
        <p14:creationId xmlns:p14="http://schemas.microsoft.com/office/powerpoint/2010/main" val="278183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CF8CFA-1377-4D6B-9EF7-FDAB91B36508}"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4A21E-F788-444E-9A0E-41B230DD0B13}" type="slidenum">
              <a:rPr lang="en-US" smtClean="0"/>
              <a:t>‹#›</a:t>
            </a:fld>
            <a:endParaRPr lang="en-US"/>
          </a:p>
        </p:txBody>
      </p:sp>
    </p:spTree>
    <p:extLst>
      <p:ext uri="{BB962C8B-B14F-4D97-AF65-F5344CB8AC3E}">
        <p14:creationId xmlns:p14="http://schemas.microsoft.com/office/powerpoint/2010/main" val="146331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F8CFA-1377-4D6B-9EF7-FDAB91B36508}" type="datetimeFigureOut">
              <a:rPr lang="en-US" smtClean="0"/>
              <a:t>2/20/2018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4A21E-F788-444E-9A0E-41B230DD0B13}" type="slidenum">
              <a:rPr lang="en-US" smtClean="0"/>
              <a:t>‹#›</a:t>
            </a:fld>
            <a:endParaRPr lang="en-US"/>
          </a:p>
        </p:txBody>
      </p:sp>
    </p:spTree>
    <p:extLst>
      <p:ext uri="{BB962C8B-B14F-4D97-AF65-F5344CB8AC3E}">
        <p14:creationId xmlns:p14="http://schemas.microsoft.com/office/powerpoint/2010/main" val="2079455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WCLA MCLE 2-21-18</a:t>
            </a:r>
            <a:endParaRPr lang="en-US" dirty="0"/>
          </a:p>
        </p:txBody>
      </p:sp>
      <p:sp>
        <p:nvSpPr>
          <p:cNvPr id="3" name="Content Placeholder 2"/>
          <p:cNvSpPr>
            <a:spLocks noGrp="1"/>
          </p:cNvSpPr>
          <p:nvPr>
            <p:ph idx="1"/>
          </p:nvPr>
        </p:nvSpPr>
        <p:spPr/>
        <p:txBody>
          <a:bodyPr/>
          <a:lstStyle/>
          <a:p>
            <a:r>
              <a:rPr lang="en-US" altLang="en-US" dirty="0" smtClean="0"/>
              <a:t>Review of Commission Decision Summaries</a:t>
            </a:r>
            <a:endParaRPr lang="en-US" altLang="en-US" dirty="0"/>
          </a:p>
          <a:p>
            <a:r>
              <a:rPr lang="en-US" altLang="en-US" dirty="0" smtClean="0"/>
              <a:t>February 21, </a:t>
            </a:r>
            <a:r>
              <a:rPr lang="en-US" altLang="en-US" dirty="0"/>
              <a:t>2018</a:t>
            </a:r>
          </a:p>
          <a:p>
            <a:r>
              <a:rPr lang="en-US" altLang="en-US" dirty="0"/>
              <a:t>12:00 noon to 1 pm</a:t>
            </a:r>
          </a:p>
          <a:p>
            <a:r>
              <a:rPr lang="en-US" altLang="en-US" dirty="0"/>
              <a:t>James R. Thompson Center Auditorium, Chicago, IL</a:t>
            </a:r>
          </a:p>
          <a:p>
            <a:r>
              <a:rPr lang="en-US" altLang="en-US" dirty="0"/>
              <a:t>1 hour general MCLE credit</a:t>
            </a:r>
          </a:p>
          <a:p>
            <a:endParaRPr lang="en-US" dirty="0"/>
          </a:p>
        </p:txBody>
      </p:sp>
    </p:spTree>
    <p:extLst>
      <p:ext uri="{BB962C8B-B14F-4D97-AF65-F5344CB8AC3E}">
        <p14:creationId xmlns:p14="http://schemas.microsoft.com/office/powerpoint/2010/main" val="305471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err="1" smtClean="0"/>
              <a:t>Ioannis</a:t>
            </a:r>
            <a:r>
              <a:rPr lang="en-US" sz="4000" dirty="0" smtClean="0"/>
              <a:t> </a:t>
            </a:r>
            <a:r>
              <a:rPr lang="en-US" sz="4000" dirty="0" err="1" smtClean="0"/>
              <a:t>Advis</a:t>
            </a:r>
            <a:r>
              <a:rPr lang="en-US" sz="4000" dirty="0" smtClean="0"/>
              <a:t>, widower v. North </a:t>
            </a:r>
            <a:r>
              <a:rPr lang="en-US" sz="4000" dirty="0" smtClean="0"/>
              <a:t>Park </a:t>
            </a:r>
            <a:r>
              <a:rPr lang="en-US" sz="4000" dirty="0" smtClean="0"/>
              <a:t>University</a:t>
            </a:r>
            <a:br>
              <a:rPr lang="en-US" sz="4000" dirty="0" smtClean="0"/>
            </a:br>
            <a:r>
              <a:rPr lang="en-US" sz="4000" dirty="0" smtClean="0"/>
              <a:t>09WC036001; 17IWCC0290</a:t>
            </a:r>
            <a:endParaRPr lang="en-US" sz="4000" dirty="0"/>
          </a:p>
        </p:txBody>
      </p:sp>
      <p:sp>
        <p:nvSpPr>
          <p:cNvPr id="3" name="Content Placeholder 2"/>
          <p:cNvSpPr>
            <a:spLocks noGrp="1"/>
          </p:cNvSpPr>
          <p:nvPr>
            <p:ph idx="1"/>
          </p:nvPr>
        </p:nvSpPr>
        <p:spPr/>
        <p:txBody>
          <a:bodyPr>
            <a:normAutofit fontScale="77500" lnSpcReduction="20000"/>
          </a:bodyPr>
          <a:lstStyle/>
          <a:p>
            <a:r>
              <a:rPr lang="en-US" dirty="0" smtClean="0"/>
              <a:t>2-6-09: DA; 3-15-11: TTD through MMI by treater; 11-27-11: maintenance</a:t>
            </a:r>
          </a:p>
          <a:p>
            <a:r>
              <a:rPr lang="en-US" dirty="0" smtClean="0"/>
              <a:t>11-28-11: DOD  </a:t>
            </a:r>
          </a:p>
          <a:p>
            <a:r>
              <a:rPr lang="en-US" dirty="0" smtClean="0"/>
              <a:t>Converting </a:t>
            </a:r>
            <a:r>
              <a:rPr lang="en-US" dirty="0"/>
              <a:t>the </a:t>
            </a:r>
            <a:r>
              <a:rPr lang="en-US" dirty="0" smtClean="0"/>
              <a:t>Arbitrator’s </a:t>
            </a:r>
            <a:r>
              <a:rPr lang="en-US" dirty="0"/>
              <a:t>award from </a:t>
            </a:r>
            <a:r>
              <a:rPr lang="en-US" dirty="0" smtClean="0"/>
              <a:t>60% loss of the </a:t>
            </a:r>
            <a:r>
              <a:rPr lang="en-US" dirty="0"/>
              <a:t>left leg </a:t>
            </a:r>
            <a:r>
              <a:rPr lang="en-US" dirty="0" smtClean="0"/>
              <a:t>(129 </a:t>
            </a:r>
            <a:r>
              <a:rPr lang="en-US" dirty="0" err="1" smtClean="0"/>
              <a:t>wks</a:t>
            </a:r>
            <a:r>
              <a:rPr lang="en-US" dirty="0" smtClean="0"/>
              <a:t>) to </a:t>
            </a:r>
            <a:r>
              <a:rPr lang="en-US" dirty="0"/>
              <a:t>loss </a:t>
            </a:r>
            <a:r>
              <a:rPr lang="en-US" dirty="0" smtClean="0"/>
              <a:t>of use of </a:t>
            </a:r>
            <a:r>
              <a:rPr lang="en-US" dirty="0"/>
              <a:t>the person-as-a-whole, we find an award of the loss of </a:t>
            </a:r>
            <a:r>
              <a:rPr lang="en-US" dirty="0" smtClean="0"/>
              <a:t>27.5% of </a:t>
            </a:r>
            <a:r>
              <a:rPr lang="en-US" dirty="0"/>
              <a:t>the person-as-a-whole </a:t>
            </a:r>
            <a:r>
              <a:rPr lang="en-US" dirty="0" smtClean="0"/>
              <a:t>(</a:t>
            </a:r>
            <a:r>
              <a:rPr lang="en-US" dirty="0"/>
              <a:t>137.5 </a:t>
            </a:r>
            <a:r>
              <a:rPr lang="en-US" dirty="0" err="1"/>
              <a:t>wks</a:t>
            </a:r>
            <a:r>
              <a:rPr lang="en-US" dirty="0"/>
              <a:t>) </a:t>
            </a:r>
            <a:r>
              <a:rPr lang="en-US" dirty="0" smtClean="0"/>
              <a:t>is appropriate case </a:t>
            </a:r>
            <a:r>
              <a:rPr lang="en-US" dirty="0"/>
              <a:t>and </a:t>
            </a:r>
            <a:r>
              <a:rPr lang="en-US" dirty="0" smtClean="0"/>
              <a:t>modifies up</a:t>
            </a:r>
          </a:p>
          <a:p>
            <a:r>
              <a:rPr lang="en-US" dirty="0"/>
              <a:t>The </a:t>
            </a:r>
            <a:r>
              <a:rPr lang="en-US" dirty="0" smtClean="0"/>
              <a:t>Commission must </a:t>
            </a:r>
            <a:r>
              <a:rPr lang="en-US" dirty="0"/>
              <a:t>now address the question </a:t>
            </a:r>
            <a:r>
              <a:rPr lang="en-US" dirty="0" smtClean="0"/>
              <a:t>of whether Sofia’s </a:t>
            </a:r>
            <a:r>
              <a:rPr lang="en-US" dirty="0"/>
              <a:t>surviving spouse is still entitled to take </a:t>
            </a:r>
            <a:r>
              <a:rPr lang="en-US" dirty="0" smtClean="0"/>
              <a:t>on her permanent partial disability award after we have converted it from the specific loss of the use of a leg to a person-as-a-whole award.</a:t>
            </a:r>
          </a:p>
          <a:p>
            <a:r>
              <a:rPr lang="en-US" dirty="0" smtClean="0"/>
              <a:t>According </a:t>
            </a:r>
            <a:r>
              <a:rPr lang="en-US" dirty="0"/>
              <a:t>to our interpretation </a:t>
            </a:r>
            <a:r>
              <a:rPr lang="en-US" dirty="0" smtClean="0"/>
              <a:t>of </a:t>
            </a:r>
            <a:r>
              <a:rPr lang="en-US" u="sng" dirty="0" smtClean="0"/>
              <a:t>Electro-Motive</a:t>
            </a:r>
            <a:r>
              <a:rPr lang="en-US" dirty="0" smtClean="0"/>
              <a:t>, any </a:t>
            </a:r>
            <a:r>
              <a:rPr lang="en-US" dirty="0"/>
              <a:t>unpaid </a:t>
            </a:r>
            <a:r>
              <a:rPr lang="en-US" dirty="0" smtClean="0"/>
              <a:t>permanent </a:t>
            </a:r>
            <a:r>
              <a:rPr lang="en-US" dirty="0"/>
              <a:t>partial disability award for loss </a:t>
            </a:r>
            <a:r>
              <a:rPr lang="en-US" dirty="0" smtClean="0"/>
              <a:t>of the </a:t>
            </a:r>
            <a:r>
              <a:rPr lang="en-US" dirty="0"/>
              <a:t>person-as-a-whole </a:t>
            </a:r>
            <a:r>
              <a:rPr lang="en-US" dirty="0" smtClean="0"/>
              <a:t>survives </a:t>
            </a:r>
            <a:r>
              <a:rPr lang="en-US" dirty="0"/>
              <a:t>the death of the injured employee </a:t>
            </a:r>
            <a:r>
              <a:rPr lang="en-US" dirty="0" smtClean="0"/>
              <a:t>Sofia </a:t>
            </a:r>
            <a:r>
              <a:rPr lang="en-US" dirty="0" err="1"/>
              <a:t>Advis</a:t>
            </a:r>
            <a:r>
              <a:rPr lang="en-US" dirty="0" smtClean="0"/>
              <a:t>.</a:t>
            </a:r>
          </a:p>
          <a:p>
            <a:r>
              <a:rPr lang="en-US" dirty="0" smtClean="0"/>
              <a:t>In </a:t>
            </a:r>
            <a:r>
              <a:rPr lang="en-US" dirty="0"/>
              <a:t>addition, according to </a:t>
            </a:r>
            <a:r>
              <a:rPr lang="en-US" dirty="0" smtClean="0"/>
              <a:t>our interpretation </a:t>
            </a:r>
            <a:r>
              <a:rPr lang="en-US" dirty="0"/>
              <a:t>of Section 8(h) </a:t>
            </a:r>
            <a:r>
              <a:rPr lang="en-US" dirty="0" smtClean="0"/>
              <a:t>of the </a:t>
            </a:r>
            <a:r>
              <a:rPr lang="en-US" dirty="0"/>
              <a:t>Act, as surviving spouse </a:t>
            </a:r>
            <a:r>
              <a:rPr lang="en-US" dirty="0" smtClean="0"/>
              <a:t>of the </a:t>
            </a:r>
            <a:r>
              <a:rPr lang="en-US" dirty="0"/>
              <a:t>inured employee, </a:t>
            </a:r>
            <a:r>
              <a:rPr lang="en-US" dirty="0" smtClean="0"/>
              <a:t>Petitioner is </a:t>
            </a:r>
            <a:r>
              <a:rPr lang="en-US" dirty="0"/>
              <a:t>entitled to receive any remaining unpaid person-as-a-whole permanent </a:t>
            </a:r>
            <a:r>
              <a:rPr lang="en-US" dirty="0" smtClean="0"/>
              <a:t>partial disability benefits </a:t>
            </a:r>
            <a:r>
              <a:rPr lang="en-US" dirty="0"/>
              <a:t>awarded</a:t>
            </a:r>
            <a:r>
              <a:rPr lang="en-US" dirty="0" smtClean="0"/>
              <a:t>. </a:t>
            </a:r>
            <a:endParaRPr lang="en-US" dirty="0"/>
          </a:p>
        </p:txBody>
      </p:sp>
    </p:spTree>
    <p:extLst>
      <p:ext uri="{BB962C8B-B14F-4D97-AF65-F5344CB8AC3E}">
        <p14:creationId xmlns:p14="http://schemas.microsoft.com/office/powerpoint/2010/main" val="383322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Timothy </a:t>
            </a:r>
            <a:r>
              <a:rPr lang="en-US" dirty="0" smtClean="0"/>
              <a:t>Simmons v. Cintas Fire Protection</a:t>
            </a:r>
            <a:br>
              <a:rPr lang="en-US" dirty="0" smtClean="0"/>
            </a:br>
            <a:r>
              <a:rPr lang="en-US" dirty="0" smtClean="0"/>
              <a:t>15WC014703; 17IWCC0336</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IWCC modifies </a:t>
            </a:r>
            <a:r>
              <a:rPr lang="en-US" dirty="0"/>
              <a:t>down </a:t>
            </a:r>
            <a:r>
              <a:rPr lang="en-US" dirty="0" smtClean="0"/>
              <a:t>(2-1) from </a:t>
            </a:r>
            <a:r>
              <a:rPr lang="en-US" dirty="0"/>
              <a:t>120 weeks to 100 weeks (8(c</a:t>
            </a:r>
            <a:r>
              <a:rPr lang="en-US" dirty="0" smtClean="0"/>
              <a:t>))</a:t>
            </a:r>
          </a:p>
          <a:p>
            <a:r>
              <a:rPr lang="en-US" dirty="0" smtClean="0"/>
              <a:t>First</a:t>
            </a:r>
            <a:r>
              <a:rPr lang="en-US" dirty="0"/>
              <a:t>, the Arbitrator reviewed and weighed the five factors delineated in Section 8.1b </a:t>
            </a:r>
            <a:r>
              <a:rPr lang="en-US" dirty="0" smtClean="0"/>
              <a:t>of the </a:t>
            </a:r>
            <a:r>
              <a:rPr lang="en-US" dirty="0"/>
              <a:t>Act in making his </a:t>
            </a:r>
            <a:r>
              <a:rPr lang="en-US" dirty="0" smtClean="0"/>
              <a:t>determination</a:t>
            </a:r>
            <a:r>
              <a:rPr lang="en-US" dirty="0"/>
              <a:t>. The Act specifies these factors are intended to </a:t>
            </a:r>
            <a:r>
              <a:rPr lang="en-US" dirty="0" smtClean="0"/>
              <a:t>be considered </a:t>
            </a:r>
            <a:r>
              <a:rPr lang="en-US" dirty="0"/>
              <a:t>specifically in the context of </a:t>
            </a:r>
            <a:r>
              <a:rPr lang="en-US" dirty="0" smtClean="0"/>
              <a:t>“permanent </a:t>
            </a:r>
            <a:r>
              <a:rPr lang="en-US" dirty="0"/>
              <a:t>partial </a:t>
            </a:r>
            <a:r>
              <a:rPr lang="en-US" dirty="0" smtClean="0"/>
              <a:t>disability,” </a:t>
            </a:r>
            <a:r>
              <a:rPr lang="en-US" dirty="0"/>
              <a:t>in other words, in </a:t>
            </a:r>
            <a:r>
              <a:rPr lang="en-US" dirty="0" smtClean="0"/>
              <a:t>cases involving </a:t>
            </a:r>
            <a:r>
              <a:rPr lang="en-US" dirty="0"/>
              <a:t>a determination of benefits under sections 8(d) or 8(e</a:t>
            </a:r>
            <a:r>
              <a:rPr lang="en-US" dirty="0" smtClean="0"/>
              <a:t>).</a:t>
            </a:r>
          </a:p>
          <a:p>
            <a:r>
              <a:rPr lang="en-US" dirty="0" smtClean="0"/>
              <a:t>In awards under </a:t>
            </a:r>
            <a:r>
              <a:rPr lang="en-US" dirty="0"/>
              <a:t>Section 8(c) for </a:t>
            </a:r>
            <a:r>
              <a:rPr lang="en-US" dirty="0" smtClean="0"/>
              <a:t>disfigurement, </a:t>
            </a:r>
            <a:r>
              <a:rPr lang="en-US" dirty="0"/>
              <a:t>any benefits under Sections </a:t>
            </a:r>
            <a:r>
              <a:rPr lang="en-US" dirty="0" smtClean="0"/>
              <a:t>8(d) or 8(e) are statutorily foreclosed </a:t>
            </a:r>
            <a:r>
              <a:rPr lang="en-US" dirty="0"/>
              <a:t>per Section 8(c). Accordingly, the </a:t>
            </a:r>
            <a:r>
              <a:rPr lang="en-US" dirty="0" smtClean="0"/>
              <a:t>five-factors </a:t>
            </a:r>
            <a:r>
              <a:rPr lang="en-US" dirty="0"/>
              <a:t>analysis as performed </a:t>
            </a:r>
            <a:r>
              <a:rPr lang="en-US" dirty="0" smtClean="0"/>
              <a:t>by the </a:t>
            </a:r>
            <a:r>
              <a:rPr lang="en-US" dirty="0"/>
              <a:t>Arbitrator is given no </a:t>
            </a:r>
            <a:r>
              <a:rPr lang="en-US" dirty="0" smtClean="0"/>
              <a:t>weight </a:t>
            </a:r>
            <a:r>
              <a:rPr lang="en-US" dirty="0"/>
              <a:t>in making our determination </a:t>
            </a:r>
            <a:r>
              <a:rPr lang="en-US" dirty="0" smtClean="0"/>
              <a:t>for </a:t>
            </a:r>
            <a:r>
              <a:rPr lang="en-US" dirty="0"/>
              <a:t>purposes </a:t>
            </a:r>
            <a:r>
              <a:rPr lang="en-US" dirty="0" smtClean="0"/>
              <a:t>of 8(c</a:t>
            </a:r>
            <a:r>
              <a:rPr lang="en-US" dirty="0"/>
              <a:t>) </a:t>
            </a:r>
            <a:r>
              <a:rPr lang="en-US" dirty="0" smtClean="0"/>
              <a:t>disfigurement benefits. </a:t>
            </a:r>
          </a:p>
          <a:p>
            <a:r>
              <a:rPr lang="en-US" dirty="0" smtClean="0"/>
              <a:t>Dissenter disagrees and would have used 8.1b to award 30% leg (64.5 </a:t>
            </a:r>
            <a:r>
              <a:rPr lang="en-US" dirty="0" err="1" smtClean="0"/>
              <a:t>wks</a:t>
            </a:r>
            <a:r>
              <a:rPr lang="en-US" dirty="0" smtClean="0"/>
              <a:t>)</a:t>
            </a:r>
          </a:p>
        </p:txBody>
      </p:sp>
    </p:spTree>
    <p:extLst>
      <p:ext uri="{BB962C8B-B14F-4D97-AF65-F5344CB8AC3E}">
        <p14:creationId xmlns:p14="http://schemas.microsoft.com/office/powerpoint/2010/main" val="2812222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Mark Grady v. City of Bloomington</a:t>
            </a:r>
            <a:br>
              <a:rPr lang="en-US" dirty="0" smtClean="0"/>
            </a:br>
            <a:r>
              <a:rPr lang="en-US" dirty="0" smtClean="0"/>
              <a:t>15WC028154; 17IWCC0224</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IWCC modifies down (3-0) from 15% left hand to 10% left hand</a:t>
            </a:r>
          </a:p>
          <a:p>
            <a:r>
              <a:rPr lang="en-US" dirty="0" smtClean="0"/>
              <a:t>IWCC reviews </a:t>
            </a:r>
            <a:r>
              <a:rPr lang="en-US" dirty="0"/>
              <a:t>and weighs the </a:t>
            </a:r>
            <a:r>
              <a:rPr lang="en-US" dirty="0" smtClean="0"/>
              <a:t>facts somewhat </a:t>
            </a:r>
            <a:r>
              <a:rPr lang="en-US" dirty="0"/>
              <a:t>differently than did the Arbitrator. Specifically, </a:t>
            </a:r>
            <a:r>
              <a:rPr lang="en-US" dirty="0" smtClean="0"/>
              <a:t>IWCC takes notice that </a:t>
            </a:r>
            <a:r>
              <a:rPr lang="en-US" dirty="0"/>
              <a:t>while the claimant did suffer an avulsion fracture to the left wrist, he was prescribed </a:t>
            </a:r>
            <a:r>
              <a:rPr lang="en-US" dirty="0" smtClean="0"/>
              <a:t>light duty </a:t>
            </a:r>
            <a:r>
              <a:rPr lang="en-US" dirty="0"/>
              <a:t>and lost no time from work prior to his release to full duty on April 27, </a:t>
            </a:r>
            <a:r>
              <a:rPr lang="en-US" dirty="0" smtClean="0"/>
              <a:t>2015</a:t>
            </a:r>
          </a:p>
          <a:p>
            <a:r>
              <a:rPr lang="en-US" sz="3200" dirty="0"/>
              <a:t>The Commission notes the factors identified in Section 8.1b of the Act, as did </a:t>
            </a:r>
            <a:r>
              <a:rPr lang="en-US" sz="3200" dirty="0" smtClean="0"/>
              <a:t>the Arbitrator</a:t>
            </a:r>
            <a:r>
              <a:rPr lang="en-US" sz="3200" dirty="0"/>
              <a:t>. The </a:t>
            </a:r>
            <a:endParaRPr lang="en-US" sz="3200" dirty="0" smtClean="0"/>
          </a:p>
          <a:p>
            <a:r>
              <a:rPr lang="en-US" sz="3200" dirty="0" smtClean="0"/>
              <a:t>AMA </a:t>
            </a:r>
            <a:r>
              <a:rPr lang="en-US" sz="3200" dirty="0"/>
              <a:t>impairment rating of </a:t>
            </a:r>
            <a:r>
              <a:rPr lang="en-US" sz="3200" dirty="0" smtClean="0"/>
              <a:t>4% LUE. IWCC particularly </a:t>
            </a:r>
            <a:r>
              <a:rPr lang="en-US" sz="3200" dirty="0"/>
              <a:t>notes this as a relevant </a:t>
            </a:r>
            <a:r>
              <a:rPr lang="en-US" sz="3200" dirty="0" smtClean="0"/>
              <a:t>distinction from </a:t>
            </a:r>
            <a:r>
              <a:rPr lang="en-US" sz="3200" u="sng" dirty="0" smtClean="0"/>
              <a:t>Continental Tire </a:t>
            </a:r>
            <a:r>
              <a:rPr lang="en-US" sz="3200" dirty="0" smtClean="0"/>
              <a:t> in which claimant </a:t>
            </a:r>
            <a:r>
              <a:rPr lang="en-US" sz="3200" dirty="0"/>
              <a:t>also suffered a wrist </a:t>
            </a:r>
            <a:r>
              <a:rPr lang="en-US" sz="3200" dirty="0" smtClean="0"/>
              <a:t>fracture but </a:t>
            </a:r>
            <a:r>
              <a:rPr lang="en-US" sz="3200" dirty="0"/>
              <a:t>lost no time from work. That petitioner was found by the Commission to have a 5% loss </a:t>
            </a:r>
            <a:r>
              <a:rPr lang="en-US" sz="3200" dirty="0" smtClean="0"/>
              <a:t>to the </a:t>
            </a:r>
            <a:r>
              <a:rPr lang="en-US" sz="3200" dirty="0"/>
              <a:t>hand as permanent partial disability; however, that claimant had been assessed with a </a:t>
            </a:r>
            <a:r>
              <a:rPr lang="en-US" sz="3200" dirty="0" smtClean="0"/>
              <a:t>0% AMA rating.</a:t>
            </a:r>
          </a:p>
          <a:p>
            <a:r>
              <a:rPr lang="en-US" sz="3200" dirty="0" smtClean="0"/>
              <a:t>Arbitrator </a:t>
            </a:r>
            <a:r>
              <a:rPr lang="en-US" sz="3200" dirty="0"/>
              <a:t>further noted the </a:t>
            </a:r>
            <a:r>
              <a:rPr lang="en-US" sz="3200" dirty="0" smtClean="0"/>
              <a:t>employment </a:t>
            </a:r>
            <a:r>
              <a:rPr lang="en-US" sz="3200" dirty="0"/>
              <a:t>as a mechanic, his age, </a:t>
            </a:r>
            <a:r>
              <a:rPr lang="en-US" sz="3200" dirty="0" smtClean="0"/>
              <a:t>and the Petitioner's </a:t>
            </a:r>
            <a:r>
              <a:rPr lang="en-US" sz="3200" dirty="0"/>
              <a:t>complaints as corroborated by the medical records, and assigned these </a:t>
            </a:r>
            <a:r>
              <a:rPr lang="en-US" sz="3200" dirty="0" smtClean="0"/>
              <a:t>issues appropriate weight.</a:t>
            </a:r>
          </a:p>
          <a:p>
            <a:r>
              <a:rPr lang="en-US" sz="3200" dirty="0" smtClean="0"/>
              <a:t>Arbitrator </a:t>
            </a:r>
            <a:r>
              <a:rPr lang="en-US" sz="3200" dirty="0"/>
              <a:t>gave no weight to the fact that there was </a:t>
            </a:r>
            <a:r>
              <a:rPr lang="en-US" sz="3200" dirty="0" smtClean="0"/>
              <a:t>no evidence </a:t>
            </a:r>
            <a:r>
              <a:rPr lang="en-US" sz="3200" dirty="0"/>
              <a:t>that this injury had </a:t>
            </a:r>
            <a:r>
              <a:rPr lang="en-US" sz="3200" dirty="0" smtClean="0"/>
              <a:t>any </a:t>
            </a:r>
            <a:r>
              <a:rPr lang="en-US" sz="3200" dirty="0"/>
              <a:t>effect on the </a:t>
            </a:r>
            <a:r>
              <a:rPr lang="en-US" sz="3200" dirty="0" smtClean="0"/>
              <a:t>Petitioner's </a:t>
            </a:r>
            <a:r>
              <a:rPr lang="en-US" sz="3200" dirty="0"/>
              <a:t>future earning capacity. </a:t>
            </a:r>
            <a:r>
              <a:rPr lang="en-US" sz="3200" dirty="0" smtClean="0"/>
              <a:t>IWCC finds </a:t>
            </a:r>
            <a:r>
              <a:rPr lang="en-US" sz="3200" dirty="0"/>
              <a:t>that there was </a:t>
            </a:r>
            <a:r>
              <a:rPr lang="en-US" sz="3200" dirty="0" smtClean="0"/>
              <a:t>affirmative </a:t>
            </a:r>
            <a:r>
              <a:rPr lang="en-US" sz="3200" dirty="0"/>
              <a:t>evidence presented on this point, specifically </a:t>
            </a:r>
            <a:r>
              <a:rPr lang="en-US" sz="3200" dirty="0" smtClean="0"/>
              <a:t>his ongoing </a:t>
            </a:r>
            <a:r>
              <a:rPr lang="en-US" sz="3200" dirty="0"/>
              <a:t>employment and the raises he had received since the injury, which also </a:t>
            </a:r>
            <a:r>
              <a:rPr lang="en-US" sz="3200" dirty="0" smtClean="0"/>
              <a:t>weighed </a:t>
            </a:r>
            <a:r>
              <a:rPr lang="en-US" sz="3200" dirty="0"/>
              <a:t>in </a:t>
            </a:r>
            <a:r>
              <a:rPr lang="en-US" sz="3200" dirty="0" smtClean="0"/>
              <a:t>on the Petitioner's </a:t>
            </a:r>
            <a:r>
              <a:rPr lang="en-US" sz="3200" dirty="0"/>
              <a:t>job history. The Commission assigns this some weight.</a:t>
            </a:r>
          </a:p>
        </p:txBody>
      </p:sp>
    </p:spTree>
    <p:extLst>
      <p:ext uri="{BB962C8B-B14F-4D97-AF65-F5344CB8AC3E}">
        <p14:creationId xmlns:p14="http://schemas.microsoft.com/office/powerpoint/2010/main" val="1155743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Robert Brock v. Centurion Industries</a:t>
            </a:r>
            <a:br>
              <a:rPr lang="en-US" dirty="0" smtClean="0"/>
            </a:br>
            <a:r>
              <a:rPr lang="en-US" dirty="0" smtClean="0"/>
              <a:t>10WC00629; 17IWCC0302</a:t>
            </a:r>
            <a:endParaRPr lang="en-US" dirty="0"/>
          </a:p>
        </p:txBody>
      </p:sp>
      <p:sp>
        <p:nvSpPr>
          <p:cNvPr id="3" name="Content Placeholder 2"/>
          <p:cNvSpPr>
            <a:spLocks noGrp="1"/>
          </p:cNvSpPr>
          <p:nvPr>
            <p:ph idx="1"/>
          </p:nvPr>
        </p:nvSpPr>
        <p:spPr/>
        <p:txBody>
          <a:bodyPr>
            <a:noAutofit/>
          </a:bodyPr>
          <a:lstStyle/>
          <a:p>
            <a:r>
              <a:rPr lang="en-US" sz="2000" dirty="0" smtClean="0"/>
              <a:t>IWCC modifies (3-0) vacates wage-differential and remands to Arbitrator “</a:t>
            </a:r>
            <a:r>
              <a:rPr lang="en-US" sz="2000" b="1" i="1" u="sng" dirty="0" smtClean="0"/>
              <a:t>with instructions …Respondent to authorize the enrollment of Petitioner in a  </a:t>
            </a:r>
            <a:r>
              <a:rPr lang="en-US" sz="2000" b="1" i="1" u="sng" dirty="0" err="1" smtClean="0"/>
              <a:t>voc</a:t>
            </a:r>
            <a:r>
              <a:rPr lang="en-US" sz="2000" b="1" i="1" u="sng" dirty="0" smtClean="0"/>
              <a:t> rehab program </a:t>
            </a:r>
            <a:r>
              <a:rPr lang="en-US" sz="2000" b="1" i="1" u="sng" dirty="0"/>
              <a:t>with </a:t>
            </a:r>
            <a:r>
              <a:rPr lang="en-US" sz="2000" b="1" i="1" u="sng" dirty="0" smtClean="0"/>
              <a:t>the objective being to return Petitioner to work as a welder</a:t>
            </a:r>
            <a:r>
              <a:rPr lang="en-US" sz="2000" dirty="0" smtClean="0"/>
              <a:t>.”</a:t>
            </a:r>
          </a:p>
          <a:p>
            <a:r>
              <a:rPr lang="en-US" sz="2000" dirty="0" smtClean="0"/>
              <a:t>Petitioner did unsuccessful self-directed job </a:t>
            </a:r>
            <a:r>
              <a:rPr lang="en-US" sz="2000" dirty="0"/>
              <a:t>search </a:t>
            </a:r>
            <a:r>
              <a:rPr lang="en-US" sz="2000" dirty="0" smtClean="0"/>
              <a:t>seeking employment </a:t>
            </a:r>
            <a:r>
              <a:rPr lang="en-US" sz="2000" dirty="0"/>
              <a:t>as a </a:t>
            </a:r>
            <a:r>
              <a:rPr lang="en-US" sz="2000" dirty="0" smtClean="0"/>
              <a:t>welder.</a:t>
            </a:r>
          </a:p>
          <a:p>
            <a:r>
              <a:rPr lang="en-US" sz="2000" dirty="0" smtClean="0"/>
              <a:t>Petitioner’s expert: Blaine</a:t>
            </a:r>
            <a:r>
              <a:rPr lang="en-US" sz="2000" dirty="0"/>
              <a:t>, </a:t>
            </a:r>
            <a:r>
              <a:rPr lang="en-US" sz="2000" dirty="0" smtClean="0"/>
              <a:t>CRC, obtained information about Petitioner’s background and work history and reviewed medical records and concluded Petitioner </a:t>
            </a:r>
            <a:r>
              <a:rPr lang="en-US" sz="2000" dirty="0"/>
              <a:t>was precluded from </a:t>
            </a:r>
            <a:r>
              <a:rPr lang="en-US" sz="2000" dirty="0" smtClean="0"/>
              <a:t>returning to work as </a:t>
            </a:r>
            <a:r>
              <a:rPr lang="en-US" sz="2000" dirty="0"/>
              <a:t>an industrial </a:t>
            </a:r>
            <a:r>
              <a:rPr lang="en-US" sz="2000" dirty="0" smtClean="0"/>
              <a:t>welder, but </a:t>
            </a:r>
            <a:r>
              <a:rPr lang="en-US" sz="2000" dirty="0"/>
              <a:t>thought </a:t>
            </a:r>
            <a:r>
              <a:rPr lang="en-US" sz="2000" dirty="0" smtClean="0"/>
              <a:t>Petitioner was capable of working </a:t>
            </a:r>
            <a:r>
              <a:rPr lang="en-US" sz="2000" dirty="0"/>
              <a:t>as a forklift </a:t>
            </a:r>
            <a:r>
              <a:rPr lang="en-US" sz="2000" dirty="0" smtClean="0"/>
              <a:t>operator and as </a:t>
            </a:r>
            <a:r>
              <a:rPr lang="en-US" sz="2000" dirty="0"/>
              <a:t>a crane </a:t>
            </a:r>
            <a:r>
              <a:rPr lang="en-US" sz="2000" dirty="0" smtClean="0"/>
              <a:t>operator. Blaine made </a:t>
            </a:r>
            <a:r>
              <a:rPr lang="en-US" sz="2000" dirty="0"/>
              <a:t>passing reference </a:t>
            </a:r>
            <a:r>
              <a:rPr lang="en-US" sz="2000" dirty="0" smtClean="0"/>
              <a:t>to shop </a:t>
            </a:r>
            <a:r>
              <a:rPr lang="en-US" sz="2000" dirty="0"/>
              <a:t>welding, noting </a:t>
            </a:r>
            <a:r>
              <a:rPr lang="en-US" sz="2000" dirty="0" smtClean="0"/>
              <a:t>estimated </a:t>
            </a:r>
            <a:r>
              <a:rPr lang="en-US" sz="2000" dirty="0"/>
              <a:t>salary </a:t>
            </a:r>
            <a:r>
              <a:rPr lang="en-US" sz="2000" dirty="0" smtClean="0"/>
              <a:t>range, but </a:t>
            </a:r>
            <a:r>
              <a:rPr lang="en-US" sz="2000" dirty="0"/>
              <a:t>made no suggestion </a:t>
            </a:r>
            <a:r>
              <a:rPr lang="en-US" sz="2000" dirty="0" smtClean="0"/>
              <a:t>about returning </a:t>
            </a:r>
            <a:r>
              <a:rPr lang="en-US" sz="2000" dirty="0"/>
              <a:t>to </a:t>
            </a:r>
            <a:r>
              <a:rPr lang="en-US" sz="2000" dirty="0" smtClean="0"/>
              <a:t>welding.</a:t>
            </a:r>
          </a:p>
          <a:p>
            <a:r>
              <a:rPr lang="en-US" sz="2000" dirty="0" smtClean="0"/>
              <a:t>Respondent’s expert: Belmonte, CRC, </a:t>
            </a:r>
            <a:r>
              <a:rPr lang="en-US" sz="2000" dirty="0"/>
              <a:t>reviewed </a:t>
            </a:r>
            <a:r>
              <a:rPr lang="en-US" sz="2000" dirty="0" smtClean="0"/>
              <a:t>Petitioner's medical records, met </a:t>
            </a:r>
            <a:r>
              <a:rPr lang="en-US" sz="2000" dirty="0"/>
              <a:t>with </a:t>
            </a:r>
            <a:r>
              <a:rPr lang="en-US" sz="2000" dirty="0" smtClean="0"/>
              <a:t>Petitioner and obtained </a:t>
            </a:r>
            <a:r>
              <a:rPr lang="en-US" sz="2000" dirty="0"/>
              <a:t>addition </a:t>
            </a:r>
            <a:r>
              <a:rPr lang="en-US" sz="2000" dirty="0" smtClean="0"/>
              <a:t>medical information and Petitioner’s </a:t>
            </a:r>
            <a:r>
              <a:rPr lang="en-US" sz="2000" dirty="0"/>
              <a:t>work history. </a:t>
            </a:r>
            <a:r>
              <a:rPr lang="en-US" sz="2000" dirty="0" smtClean="0"/>
              <a:t> Belmonte concluded </a:t>
            </a:r>
            <a:r>
              <a:rPr lang="en-US" sz="2000" dirty="0"/>
              <a:t>Petitioner </a:t>
            </a:r>
            <a:r>
              <a:rPr lang="en-US" sz="2000" dirty="0" smtClean="0"/>
              <a:t>had not </a:t>
            </a:r>
            <a:r>
              <a:rPr lang="en-US" sz="2000" dirty="0"/>
              <a:t>necessarily lost access to his pre-accident career as an industrial welder provided </a:t>
            </a:r>
            <a:r>
              <a:rPr lang="en-US" sz="2000" dirty="0" smtClean="0"/>
              <a:t>Petitioner worked </a:t>
            </a:r>
            <a:r>
              <a:rPr lang="en-US" sz="2000" dirty="0"/>
              <a:t>within </a:t>
            </a:r>
            <a:r>
              <a:rPr lang="en-US" sz="2000" dirty="0" smtClean="0"/>
              <a:t>medical </a:t>
            </a:r>
            <a:r>
              <a:rPr lang="en-US" sz="2000" dirty="0"/>
              <a:t>restrictions. </a:t>
            </a:r>
            <a:r>
              <a:rPr lang="en-US" sz="2000" dirty="0" smtClean="0"/>
              <a:t>Belmonte identified </a:t>
            </a:r>
            <a:r>
              <a:rPr lang="en-US" sz="2000" dirty="0"/>
              <a:t>welding as a growing field </a:t>
            </a:r>
            <a:r>
              <a:rPr lang="en-US" sz="2000" dirty="0" smtClean="0"/>
              <a:t>in IL </a:t>
            </a:r>
            <a:r>
              <a:rPr lang="en-US" sz="2000" dirty="0"/>
              <a:t>and </a:t>
            </a:r>
            <a:r>
              <a:rPr lang="en-US" sz="2000" dirty="0" smtClean="0"/>
              <a:t>found posted openings for welding jobs.</a:t>
            </a:r>
          </a:p>
          <a:p>
            <a:r>
              <a:rPr lang="en-US" sz="2000" dirty="0" smtClean="0"/>
              <a:t>Petitioner gets maintenance under Section </a:t>
            </a:r>
            <a:r>
              <a:rPr lang="en-US" sz="2000" dirty="0"/>
              <a:t>8(a) </a:t>
            </a:r>
            <a:r>
              <a:rPr lang="en-US" sz="2000" dirty="0" smtClean="0"/>
              <a:t>while </a:t>
            </a:r>
            <a:r>
              <a:rPr lang="en-US" sz="2000" dirty="0" smtClean="0"/>
              <a:t>participating </a:t>
            </a:r>
            <a:r>
              <a:rPr lang="en-US" sz="2000" dirty="0" smtClean="0"/>
              <a:t>in </a:t>
            </a:r>
            <a:r>
              <a:rPr lang="en-US" sz="2000" smtClean="0"/>
              <a:t>vocational rehabilitation</a:t>
            </a:r>
            <a:endParaRPr lang="en-US" sz="2000" dirty="0"/>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460061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Cher Smith v. Manhattan Park District</a:t>
            </a:r>
            <a:br>
              <a:rPr lang="en-US" dirty="0" smtClean="0"/>
            </a:br>
            <a:r>
              <a:rPr lang="en-US" dirty="0" smtClean="0"/>
              <a:t>11WC019917; 17IWCC0462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IWCC REVERSES (3-0) Arbitrator’s award of benefits for slip &amp; fall </a:t>
            </a:r>
            <a:r>
              <a:rPr lang="en-US" smtClean="0"/>
              <a:t>on snow </a:t>
            </a:r>
            <a:r>
              <a:rPr lang="en-US" dirty="0" smtClean="0"/>
              <a:t>in parking lot</a:t>
            </a:r>
          </a:p>
          <a:p>
            <a:r>
              <a:rPr lang="en-US" dirty="0"/>
              <a:t>The mere fact that duties take </a:t>
            </a:r>
            <a:r>
              <a:rPr lang="en-US" dirty="0" smtClean="0"/>
              <a:t>the employee </a:t>
            </a:r>
            <a:r>
              <a:rPr lang="en-US" dirty="0"/>
              <a:t>to the place of injury and that, but </a:t>
            </a:r>
            <a:r>
              <a:rPr lang="en-US" dirty="0" smtClean="0"/>
              <a:t>for </a:t>
            </a:r>
            <a:r>
              <a:rPr lang="en-US" dirty="0"/>
              <a:t>the employment, the employee would not </a:t>
            </a:r>
            <a:r>
              <a:rPr lang="en-US" dirty="0" smtClean="0"/>
              <a:t>have been </a:t>
            </a:r>
            <a:r>
              <a:rPr lang="en-US" dirty="0"/>
              <a:t>there is not sufficient to give rise to the right to </a:t>
            </a:r>
            <a:r>
              <a:rPr lang="en-US" dirty="0" smtClean="0"/>
              <a:t>compensation.</a:t>
            </a:r>
          </a:p>
          <a:p>
            <a:r>
              <a:rPr lang="en-US" dirty="0" smtClean="0"/>
              <a:t>The </a:t>
            </a:r>
            <a:r>
              <a:rPr lang="en-US" dirty="0"/>
              <a:t>evidence establishes that the parking lot was open to and used by members of </a:t>
            </a:r>
            <a:r>
              <a:rPr lang="en-US" dirty="0" smtClean="0"/>
              <a:t>the general </a:t>
            </a:r>
            <a:r>
              <a:rPr lang="en-US" dirty="0"/>
              <a:t>public. </a:t>
            </a:r>
            <a:r>
              <a:rPr lang="en-US" dirty="0" smtClean="0"/>
              <a:t>While </a:t>
            </a:r>
            <a:r>
              <a:rPr lang="en-US" dirty="0"/>
              <a:t>the parking lot was also used by employees </a:t>
            </a:r>
            <a:r>
              <a:rPr lang="en-US" dirty="0" smtClean="0"/>
              <a:t>of the </a:t>
            </a:r>
            <a:r>
              <a:rPr lang="en-US" dirty="0"/>
              <a:t>Park District, there is </a:t>
            </a:r>
            <a:r>
              <a:rPr lang="en-US" dirty="0" smtClean="0"/>
              <a:t>no evidence </a:t>
            </a:r>
            <a:r>
              <a:rPr lang="en-US" dirty="0"/>
              <a:t>establishing that the Park District instructed their employees to park in that lot. </a:t>
            </a:r>
            <a:r>
              <a:rPr lang="en-US" dirty="0" smtClean="0"/>
              <a:t>Rather, employees </a:t>
            </a:r>
            <a:r>
              <a:rPr lang="en-US" dirty="0"/>
              <a:t>were free to park anywhere in the lot, park in the street, or park in the Park </a:t>
            </a:r>
            <a:r>
              <a:rPr lang="en-US" dirty="0" smtClean="0"/>
              <a:t>District's other </a:t>
            </a:r>
            <a:r>
              <a:rPr lang="en-US" dirty="0"/>
              <a:t>parking lot. Thus, the employees and members of the general public were exposed to </a:t>
            </a:r>
            <a:r>
              <a:rPr lang="en-US" dirty="0" smtClean="0"/>
              <a:t>the same </a:t>
            </a:r>
            <a:r>
              <a:rPr lang="en-US" dirty="0"/>
              <a:t>risk</a:t>
            </a:r>
            <a:r>
              <a:rPr lang="en-US" dirty="0" smtClean="0"/>
              <a:t>. </a:t>
            </a:r>
            <a:r>
              <a:rPr lang="en-US" b="1" i="1" u="sng" dirty="0" smtClean="0"/>
              <a:t>(Not in the course of?)</a:t>
            </a:r>
          </a:p>
          <a:p>
            <a:r>
              <a:rPr lang="en-US" dirty="0" smtClean="0"/>
              <a:t>IWCC finds </a:t>
            </a:r>
            <a:r>
              <a:rPr lang="en-US" dirty="0"/>
              <a:t>that the </a:t>
            </a:r>
            <a:r>
              <a:rPr lang="en-US" b="1" i="1" u="sng" dirty="0"/>
              <a:t>accumulation of snow in the parking </a:t>
            </a:r>
            <a:r>
              <a:rPr lang="en-US" b="1" i="1" u="sng" dirty="0" smtClean="0"/>
              <a:t>lot represented </a:t>
            </a:r>
            <a:r>
              <a:rPr lang="en-US" b="1" i="1" u="sng" dirty="0"/>
              <a:t>a natural accumulation</a:t>
            </a:r>
            <a:r>
              <a:rPr lang="en-US" dirty="0"/>
              <a:t> as there was no evidence that Respondent created </a:t>
            </a:r>
            <a:r>
              <a:rPr lang="en-US" dirty="0" smtClean="0"/>
              <a:t>or contributed </a:t>
            </a:r>
            <a:r>
              <a:rPr lang="en-US" dirty="0"/>
              <a:t>to a hazard. As the lot was open to the general public, Smith's fall resulted from </a:t>
            </a:r>
            <a:r>
              <a:rPr lang="en-US" dirty="0" smtClean="0"/>
              <a:t>a hazard </a:t>
            </a:r>
            <a:r>
              <a:rPr lang="en-US" dirty="0"/>
              <a:t>to which she and the general public were equally exposed. Thus, the Commission </a:t>
            </a:r>
            <a:r>
              <a:rPr lang="en-US" dirty="0" smtClean="0"/>
              <a:t>finds that </a:t>
            </a:r>
            <a:r>
              <a:rPr lang="en-US" dirty="0"/>
              <a:t>Smith's injury </a:t>
            </a:r>
            <a:r>
              <a:rPr lang="en-US" b="1" i="1" u="sng" dirty="0"/>
              <a:t>did not arise out </a:t>
            </a:r>
            <a:r>
              <a:rPr lang="en-US" b="1" i="1" u="sng" dirty="0" smtClean="0"/>
              <a:t>of her </a:t>
            </a:r>
            <a:r>
              <a:rPr lang="en-US" b="1" i="1" u="sng" dirty="0"/>
              <a:t>employment</a:t>
            </a:r>
            <a:r>
              <a:rPr lang="en-US" dirty="0"/>
              <a:t>.</a:t>
            </a:r>
            <a:endParaRPr lang="en-US" dirty="0" smtClean="0"/>
          </a:p>
          <a:p>
            <a:endParaRPr lang="en-US" dirty="0"/>
          </a:p>
        </p:txBody>
      </p:sp>
    </p:spTree>
    <p:extLst>
      <p:ext uri="{BB962C8B-B14F-4D97-AF65-F5344CB8AC3E}">
        <p14:creationId xmlns:p14="http://schemas.microsoft.com/office/powerpoint/2010/main" val="2371592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Mark Hoffman v. Advanced Mechanical</a:t>
            </a:r>
            <a:br>
              <a:rPr lang="en-US" dirty="0" smtClean="0"/>
            </a:br>
            <a:r>
              <a:rPr lang="en-US" dirty="0" smtClean="0"/>
              <a:t>15WC003170; 17IWCC0298</a:t>
            </a:r>
            <a:endParaRPr lang="en-US" dirty="0"/>
          </a:p>
        </p:txBody>
      </p:sp>
      <p:sp>
        <p:nvSpPr>
          <p:cNvPr id="5" name="Content Placeholder 4"/>
          <p:cNvSpPr>
            <a:spLocks noGrp="1"/>
          </p:cNvSpPr>
          <p:nvPr>
            <p:ph idx="1"/>
          </p:nvPr>
        </p:nvSpPr>
        <p:spPr/>
        <p:txBody>
          <a:bodyPr>
            <a:normAutofit fontScale="62500" lnSpcReduction="20000"/>
          </a:bodyPr>
          <a:lstStyle/>
          <a:p>
            <a:r>
              <a:rPr lang="en-US" dirty="0" smtClean="0"/>
              <a:t>IWCC affirms and adopts 2-1 the Arbitrator’s decision awarding benefits</a:t>
            </a:r>
          </a:p>
          <a:p>
            <a:r>
              <a:rPr lang="en-US" dirty="0" smtClean="0"/>
              <a:t>The </a:t>
            </a:r>
            <a:r>
              <a:rPr lang="en-US" dirty="0"/>
              <a:t>Arbitrator concludes that the parties entered into an employment relationship </a:t>
            </a:r>
            <a:r>
              <a:rPr lang="en-US" dirty="0" smtClean="0"/>
              <a:t>at the </a:t>
            </a:r>
            <a:r>
              <a:rPr lang="en-US" dirty="0"/>
              <a:t>morning meeting on January 26, 2015 and that the activities </a:t>
            </a:r>
            <a:r>
              <a:rPr lang="en-US" dirty="0" smtClean="0"/>
              <a:t>Petitioner </a:t>
            </a:r>
            <a:r>
              <a:rPr lang="en-US" dirty="0"/>
              <a:t>engaged in </a:t>
            </a:r>
            <a:r>
              <a:rPr lang="en-US" dirty="0" smtClean="0"/>
              <a:t>between the </a:t>
            </a:r>
            <a:r>
              <a:rPr lang="en-US" dirty="0"/>
              <a:t>time he </a:t>
            </a:r>
            <a:r>
              <a:rPr lang="en-US" dirty="0" smtClean="0"/>
              <a:t>arrived </a:t>
            </a:r>
            <a:r>
              <a:rPr lang="en-US" dirty="0"/>
              <a:t>at Respondent's offices that morning and the time of the accident </a:t>
            </a:r>
            <a:r>
              <a:rPr lang="en-US" dirty="0" smtClean="0"/>
              <a:t>were incidental </a:t>
            </a:r>
            <a:r>
              <a:rPr lang="en-US" dirty="0"/>
              <a:t>to his employment and in furtherance of </a:t>
            </a:r>
            <a:r>
              <a:rPr lang="en-US" dirty="0" smtClean="0"/>
              <a:t>Respondent’s </a:t>
            </a:r>
            <a:r>
              <a:rPr lang="en-US" dirty="0"/>
              <a:t>interests. </a:t>
            </a:r>
            <a:r>
              <a:rPr lang="en-US" dirty="0" smtClean="0"/>
              <a:t>See</a:t>
            </a:r>
            <a:r>
              <a:rPr lang="en-US" dirty="0"/>
              <a:t>, </a:t>
            </a:r>
            <a:r>
              <a:rPr lang="en-US" u="sng" dirty="0" smtClean="0"/>
              <a:t>Bolingbrook </a:t>
            </a:r>
            <a:r>
              <a:rPr lang="en-US" u="sng" dirty="0"/>
              <a:t>Police Department V. IWCC </a:t>
            </a:r>
            <a:r>
              <a:rPr lang="en-US" dirty="0"/>
              <a:t>, 2015 IL App (3d) 130869 WC, citing Sears, Roebuck </a:t>
            </a:r>
            <a:r>
              <a:rPr lang="en-US" dirty="0" smtClean="0"/>
              <a:t>&amp;Co</a:t>
            </a:r>
            <a:r>
              <a:rPr lang="en-US" dirty="0"/>
              <a:t>. </a:t>
            </a:r>
            <a:r>
              <a:rPr lang="en-US" dirty="0" smtClean="0"/>
              <a:t>Respondent’s </a:t>
            </a:r>
            <a:r>
              <a:rPr lang="en-US" dirty="0"/>
              <a:t>argument fails, in light </a:t>
            </a:r>
            <a:r>
              <a:rPr lang="en-US" dirty="0" smtClean="0"/>
              <a:t>of Petitioner's </a:t>
            </a:r>
            <a:r>
              <a:rPr lang="en-US" dirty="0"/>
              <a:t>and Murray's testimony that Petitioner underwent training, received </a:t>
            </a:r>
            <a:r>
              <a:rPr lang="en-US" dirty="0" smtClean="0"/>
              <a:t>safety equipment </a:t>
            </a:r>
            <a:r>
              <a:rPr lang="en-US" dirty="0"/>
              <a:t>bearing Respondent's name, signed a W2 form and received a specific </a:t>
            </a:r>
            <a:r>
              <a:rPr lang="en-US" dirty="0" smtClean="0"/>
              <a:t>job assignment </a:t>
            </a:r>
            <a:r>
              <a:rPr lang="en-US" dirty="0"/>
              <a:t>before leaving </a:t>
            </a:r>
            <a:r>
              <a:rPr lang="en-US" dirty="0" smtClean="0"/>
              <a:t>Respondent’s </a:t>
            </a:r>
            <a:r>
              <a:rPr lang="en-US" dirty="0"/>
              <a:t>premises on the morning of January 26, 2015</a:t>
            </a:r>
            <a:r>
              <a:rPr lang="en-US" dirty="0" smtClean="0"/>
              <a:t>.</a:t>
            </a:r>
          </a:p>
          <a:p>
            <a:r>
              <a:rPr lang="en-US" u="sng" dirty="0" err="1"/>
              <a:t>Kertis</a:t>
            </a:r>
            <a:r>
              <a:rPr lang="en-US" u="sng" dirty="0"/>
              <a:t> v. </a:t>
            </a:r>
            <a:r>
              <a:rPr lang="en-US" u="sng" dirty="0" err="1" smtClean="0"/>
              <a:t>lWCC</a:t>
            </a:r>
            <a:r>
              <a:rPr lang="en-US" dirty="0" smtClean="0"/>
              <a:t>: the </a:t>
            </a:r>
            <a:r>
              <a:rPr lang="en-US" dirty="0"/>
              <a:t>Appellate Court noted that "special rules" apply to traveling employees and that '</a:t>
            </a:r>
            <a:r>
              <a:rPr lang="en-US" dirty="0" smtClean="0"/>
              <a:t>'the dispositive question in </a:t>
            </a:r>
            <a:r>
              <a:rPr lang="en-US" dirty="0"/>
              <a:t>determining the compensability of a traveling employee's claim </a:t>
            </a:r>
            <a:r>
              <a:rPr lang="en-US" dirty="0" smtClean="0"/>
              <a:t>is whether </a:t>
            </a:r>
            <a:r>
              <a:rPr lang="en-US" dirty="0"/>
              <a:t>the employee was </a:t>
            </a:r>
            <a:r>
              <a:rPr lang="en-US" dirty="0" smtClean="0"/>
              <a:t>injured while </a:t>
            </a:r>
            <a:r>
              <a:rPr lang="en-US" dirty="0"/>
              <a:t>engaging in conduct that </a:t>
            </a:r>
            <a:r>
              <a:rPr lang="en-US" dirty="0" smtClean="0"/>
              <a:t>was </a:t>
            </a:r>
            <a:r>
              <a:rPr lang="en-US" dirty="0"/>
              <a:t>reasonable and </a:t>
            </a:r>
            <a:r>
              <a:rPr lang="en-US" dirty="0" smtClean="0"/>
              <a:t>that might </a:t>
            </a:r>
            <a:r>
              <a:rPr lang="en-US" dirty="0"/>
              <a:t>reasonably be anticipated or foreseen by the employer</a:t>
            </a:r>
            <a:r>
              <a:rPr lang="en-US" dirty="0" smtClean="0"/>
              <a:t>. </a:t>
            </a:r>
            <a:r>
              <a:rPr lang="en-US" dirty="0"/>
              <a:t>The Arbitrator finds </a:t>
            </a:r>
            <a:r>
              <a:rPr lang="en-US" dirty="0" smtClean="0"/>
              <a:t>that Petitioner’s </a:t>
            </a:r>
            <a:r>
              <a:rPr lang="en-US" dirty="0"/>
              <a:t>conduct at the time of the accident </a:t>
            </a:r>
            <a:r>
              <a:rPr lang="en-US" dirty="0" smtClean="0"/>
              <a:t>was </a:t>
            </a:r>
            <a:r>
              <a:rPr lang="en-US" dirty="0"/>
              <a:t>both reasonable and foreseeable</a:t>
            </a:r>
            <a:r>
              <a:rPr lang="en-US" dirty="0" smtClean="0"/>
              <a:t>.</a:t>
            </a:r>
          </a:p>
          <a:p>
            <a:r>
              <a:rPr lang="en-US" dirty="0" smtClean="0"/>
              <a:t>Commission Dissent: Given Petitioner’s </a:t>
            </a:r>
            <a:r>
              <a:rPr lang="en-US" dirty="0"/>
              <a:t>failure to present at </a:t>
            </a:r>
            <a:r>
              <a:rPr lang="en-US" dirty="0" smtClean="0"/>
              <a:t>the job </a:t>
            </a:r>
            <a:r>
              <a:rPr lang="en-US" dirty="0"/>
              <a:t>site, the last act necessary for the </a:t>
            </a:r>
            <a:r>
              <a:rPr lang="en-US" dirty="0" smtClean="0"/>
              <a:t>formation </a:t>
            </a:r>
            <a:r>
              <a:rPr lang="en-US" dirty="0"/>
              <a:t>of an employment contract did not occur. </a:t>
            </a:r>
            <a:r>
              <a:rPr lang="en-US" dirty="0" smtClean="0"/>
              <a:t>As such </a:t>
            </a:r>
            <a:r>
              <a:rPr lang="en-US" dirty="0"/>
              <a:t>no employer/employee relationship </a:t>
            </a:r>
            <a:r>
              <a:rPr lang="en-US" dirty="0" smtClean="0"/>
              <a:t>exists. Even </a:t>
            </a:r>
            <a:r>
              <a:rPr lang="en-US" dirty="0"/>
              <a:t>assuming </a:t>
            </a:r>
            <a:r>
              <a:rPr lang="en-US" dirty="0" smtClean="0"/>
              <a:t>the </a:t>
            </a:r>
            <a:r>
              <a:rPr lang="en-US" dirty="0"/>
              <a:t>last act necessary was the passing of the drug test, such </a:t>
            </a:r>
            <a:r>
              <a:rPr lang="en-US" dirty="0" smtClean="0"/>
              <a:t>act occurred </a:t>
            </a:r>
            <a:r>
              <a:rPr lang="en-US" dirty="0"/>
              <a:t>after Petitioner's fall. Petitioner testified </a:t>
            </a:r>
            <a:r>
              <a:rPr lang="en-US" dirty="0" smtClean="0"/>
              <a:t>he could </a:t>
            </a:r>
            <a:r>
              <a:rPr lang="en-US" dirty="0"/>
              <a:t>not recall if he was advised of </a:t>
            </a:r>
            <a:r>
              <a:rPr lang="en-US" dirty="0" smtClean="0"/>
              <a:t>the results of the </a:t>
            </a:r>
            <a:r>
              <a:rPr lang="en-US" dirty="0"/>
              <a:t>drug test at the time </a:t>
            </a:r>
            <a:r>
              <a:rPr lang="en-US" dirty="0" smtClean="0"/>
              <a:t>of testing</a:t>
            </a:r>
            <a:r>
              <a:rPr lang="en-US" dirty="0"/>
              <a:t>.</a:t>
            </a:r>
            <a:endParaRPr lang="en-US" dirty="0" smtClean="0"/>
          </a:p>
          <a:p>
            <a:endParaRPr lang="en-US" dirty="0"/>
          </a:p>
          <a:p>
            <a:endParaRPr lang="en-US" dirty="0"/>
          </a:p>
        </p:txBody>
      </p:sp>
    </p:spTree>
    <p:extLst>
      <p:ext uri="{BB962C8B-B14F-4D97-AF65-F5344CB8AC3E}">
        <p14:creationId xmlns:p14="http://schemas.microsoft.com/office/powerpoint/2010/main" val="3484424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John </a:t>
            </a:r>
            <a:r>
              <a:rPr lang="en-US" sz="4000" dirty="0" err="1" smtClean="0"/>
              <a:t>Bumphus</a:t>
            </a:r>
            <a:r>
              <a:rPr lang="en-US" sz="4000" dirty="0" smtClean="0"/>
              <a:t> v. Unique Personnel Consultants</a:t>
            </a:r>
            <a:br>
              <a:rPr lang="en-US" sz="4000" dirty="0" smtClean="0"/>
            </a:br>
            <a:r>
              <a:rPr lang="en-US" sz="4000" dirty="0" smtClean="0"/>
              <a:t>15WC027577; 17IWCC0240</a:t>
            </a:r>
            <a:endParaRPr lang="en-US" sz="4000" dirty="0"/>
          </a:p>
        </p:txBody>
      </p:sp>
      <p:sp>
        <p:nvSpPr>
          <p:cNvPr id="3" name="Content Placeholder 2"/>
          <p:cNvSpPr>
            <a:spLocks noGrp="1"/>
          </p:cNvSpPr>
          <p:nvPr>
            <p:ph idx="1"/>
          </p:nvPr>
        </p:nvSpPr>
        <p:spPr/>
        <p:txBody>
          <a:bodyPr>
            <a:normAutofit fontScale="85000" lnSpcReduction="20000"/>
          </a:bodyPr>
          <a:lstStyle/>
          <a:p>
            <a:r>
              <a:rPr lang="en-US" dirty="0" smtClean="0"/>
              <a:t>IWCC affirms and adopts 3-0 the Arbitrator’s denial of benefits</a:t>
            </a:r>
          </a:p>
          <a:p>
            <a:r>
              <a:rPr lang="en-US" dirty="0" smtClean="0"/>
              <a:t>Arbitrator </a:t>
            </a:r>
            <a:r>
              <a:rPr lang="en-US" dirty="0"/>
              <a:t>finds that Petitioner has failed to present evidence of a </a:t>
            </a:r>
            <a:r>
              <a:rPr lang="en-US" dirty="0" smtClean="0"/>
              <a:t>single, traumatic </a:t>
            </a:r>
            <a:r>
              <a:rPr lang="en-US" dirty="0"/>
              <a:t>work-related incident. Petitioner alleges injury </a:t>
            </a:r>
            <a:r>
              <a:rPr lang="en-US" dirty="0" smtClean="0"/>
              <a:t>when he went to </a:t>
            </a:r>
            <a:r>
              <a:rPr lang="en-US" dirty="0"/>
              <a:t>the Glen Carbon office of </a:t>
            </a:r>
            <a:r>
              <a:rPr lang="en-US" dirty="0" smtClean="0"/>
              <a:t>Respondent </a:t>
            </a:r>
            <a:r>
              <a:rPr lang="en-US" dirty="0"/>
              <a:t>to discuss his "reasonable accommodation" due to back </a:t>
            </a:r>
            <a:r>
              <a:rPr lang="en-US" dirty="0" smtClean="0"/>
              <a:t>pain. Petitioner </a:t>
            </a:r>
            <a:r>
              <a:rPr lang="en-US" dirty="0"/>
              <a:t>testified that he became </a:t>
            </a:r>
            <a:r>
              <a:rPr lang="en-US" dirty="0" smtClean="0"/>
              <a:t>“flustered</a:t>
            </a:r>
            <a:r>
              <a:rPr lang="en-US" dirty="0"/>
              <a:t>" but there was no </a:t>
            </a:r>
            <a:r>
              <a:rPr lang="en-US" dirty="0" smtClean="0"/>
              <a:t>evidence of </a:t>
            </a:r>
            <a:r>
              <a:rPr lang="en-US" dirty="0"/>
              <a:t>a </a:t>
            </a:r>
            <a:r>
              <a:rPr lang="en-US" u="sng" dirty="0"/>
              <a:t>definite, </a:t>
            </a:r>
            <a:r>
              <a:rPr lang="en-US" u="sng" dirty="0" smtClean="0"/>
              <a:t>sudden emotional event</a:t>
            </a:r>
            <a:r>
              <a:rPr lang="en-US" dirty="0"/>
              <a:t>. </a:t>
            </a:r>
            <a:r>
              <a:rPr lang="en-US" dirty="0" smtClean="0"/>
              <a:t>Petitioner </a:t>
            </a:r>
            <a:r>
              <a:rPr lang="en-US" dirty="0"/>
              <a:t>did not present any objective </a:t>
            </a:r>
            <a:r>
              <a:rPr lang="en-US" dirty="0" smtClean="0"/>
              <a:t>medical </a:t>
            </a:r>
            <a:r>
              <a:rPr lang="en-US" dirty="0"/>
              <a:t>evidence supporting a </a:t>
            </a:r>
            <a:r>
              <a:rPr lang="en-US" dirty="0" smtClean="0"/>
              <a:t>psychological injury causation </a:t>
            </a:r>
            <a:r>
              <a:rPr lang="en-US" dirty="0"/>
              <a:t>and disability. That said, the Arbitrator finds </a:t>
            </a:r>
            <a:r>
              <a:rPr lang="en-US" dirty="0" smtClean="0"/>
              <a:t>that </a:t>
            </a:r>
            <a:r>
              <a:rPr lang="en-US" dirty="0"/>
              <a:t>this </a:t>
            </a:r>
            <a:r>
              <a:rPr lang="en-US" dirty="0" smtClean="0"/>
              <a:t>case is </a:t>
            </a:r>
            <a:r>
              <a:rPr lang="en-US" dirty="0"/>
              <a:t>distinguishable </a:t>
            </a:r>
            <a:r>
              <a:rPr lang="en-US" dirty="0" smtClean="0"/>
              <a:t>from Chicago Transit Authority.</a:t>
            </a:r>
            <a:endParaRPr lang="en-US" dirty="0"/>
          </a:p>
          <a:p>
            <a:r>
              <a:rPr lang="en-US" dirty="0" smtClean="0"/>
              <a:t>Arbitrator </a:t>
            </a:r>
            <a:r>
              <a:rPr lang="en-US" dirty="0"/>
              <a:t>notes that </a:t>
            </a:r>
            <a:r>
              <a:rPr lang="en-US" dirty="0" smtClean="0"/>
              <a:t>Petitioner’s </a:t>
            </a:r>
            <a:r>
              <a:rPr lang="en-US" dirty="0"/>
              <a:t>claim was </a:t>
            </a:r>
            <a:r>
              <a:rPr lang="en-US" dirty="0" smtClean="0"/>
              <a:t>filed under </a:t>
            </a:r>
            <a:r>
              <a:rPr lang="en-US" dirty="0"/>
              <a:t>the Workers' </a:t>
            </a:r>
            <a:r>
              <a:rPr lang="en-US" dirty="0" smtClean="0"/>
              <a:t>Compensation </a:t>
            </a:r>
            <a:r>
              <a:rPr lang="en-US" dirty="0"/>
              <a:t>Act and not the Occupational Diseases Act. </a:t>
            </a:r>
            <a:endParaRPr lang="en-US" dirty="0" smtClean="0"/>
          </a:p>
          <a:p>
            <a:r>
              <a:rPr lang="en-US" dirty="0" smtClean="0"/>
              <a:t>Arbitrator finds </a:t>
            </a:r>
            <a:r>
              <a:rPr lang="en-US" dirty="0"/>
              <a:t>that Petitioner's alleged interactions with his co-workers did not rise to a level greater than </a:t>
            </a:r>
            <a:r>
              <a:rPr lang="en-US" dirty="0" smtClean="0"/>
              <a:t>day-to-day emotional </a:t>
            </a:r>
            <a:r>
              <a:rPr lang="en-US" dirty="0"/>
              <a:t>strain and tension which all employees must experience and that Petitioner has failed </a:t>
            </a:r>
            <a:r>
              <a:rPr lang="en-US" dirty="0" smtClean="0"/>
              <a:t>to present </a:t>
            </a:r>
            <a:r>
              <a:rPr lang="en-US" dirty="0"/>
              <a:t>objective evidence of any psychological condition or disability.</a:t>
            </a:r>
          </a:p>
        </p:txBody>
      </p:sp>
    </p:spTree>
    <p:extLst>
      <p:ext uri="{BB962C8B-B14F-4D97-AF65-F5344CB8AC3E}">
        <p14:creationId xmlns:p14="http://schemas.microsoft.com/office/powerpoint/2010/main" val="1792554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smtClean="0"/>
              <a:t>Nicolasa</a:t>
            </a:r>
            <a:r>
              <a:rPr lang="en-US" dirty="0" smtClean="0"/>
              <a:t> Gaytan v. Flanders</a:t>
            </a:r>
            <a:br>
              <a:rPr lang="en-US" dirty="0" smtClean="0"/>
            </a:br>
            <a:r>
              <a:rPr lang="en-US" dirty="0" smtClean="0"/>
              <a:t>14WC041248; </a:t>
            </a:r>
            <a:r>
              <a:rPr lang="en-US" dirty="0" smtClean="0"/>
              <a:t>17IWCC0282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IWCC affirms &amp; adopts 3-0 Arbitrator’s denial of benefits.</a:t>
            </a:r>
          </a:p>
          <a:p>
            <a:r>
              <a:rPr lang="en-US" dirty="0" smtClean="0"/>
              <a:t>The Arbitrator </a:t>
            </a:r>
            <a:r>
              <a:rPr lang="en-US" dirty="0"/>
              <a:t>notes that the Illinois Supreme Court addressed this precise issue in the case </a:t>
            </a:r>
            <a:r>
              <a:rPr lang="en-US" dirty="0" smtClean="0"/>
              <a:t>of </a:t>
            </a:r>
            <a:r>
              <a:rPr lang="en-US" u="sng" dirty="0" err="1" smtClean="0"/>
              <a:t>Lucious</a:t>
            </a:r>
            <a:r>
              <a:rPr lang="en-US" u="sng" dirty="0" smtClean="0"/>
              <a:t> Lee v. </a:t>
            </a:r>
            <a:r>
              <a:rPr lang="en-US" u="sng" dirty="0"/>
              <a:t>Industrial </a:t>
            </a:r>
            <a:r>
              <a:rPr lang="en-US" u="sng" dirty="0" smtClean="0"/>
              <a:t>Commission</a:t>
            </a:r>
            <a:r>
              <a:rPr lang="en-US" dirty="0" smtClean="0"/>
              <a:t>,167 </a:t>
            </a:r>
            <a:r>
              <a:rPr lang="en-US" dirty="0"/>
              <a:t>Ill 2nd </a:t>
            </a:r>
            <a:r>
              <a:rPr lang="en-US" dirty="0" smtClean="0"/>
              <a:t>77 (</a:t>
            </a:r>
            <a:r>
              <a:rPr lang="en-US" dirty="0"/>
              <a:t>1995). In </a:t>
            </a:r>
            <a:r>
              <a:rPr lang="en-US" dirty="0" smtClean="0"/>
              <a:t>that case</a:t>
            </a:r>
            <a:r>
              <a:rPr lang="en-US" dirty="0"/>
              <a:t>, the Supreme Court </a:t>
            </a:r>
            <a:r>
              <a:rPr lang="en-US" dirty="0" smtClean="0"/>
              <a:t>affirmed the -</a:t>
            </a:r>
            <a:r>
              <a:rPr lang="en-US" dirty="0"/>
              <a:t>denial of a claim made by an employee who was injured </a:t>
            </a:r>
            <a:r>
              <a:rPr lang="en-US" dirty="0" smtClean="0"/>
              <a:t>while travelling </a:t>
            </a:r>
            <a:r>
              <a:rPr lang="en-US" dirty="0"/>
              <a:t>to a follow-up medical </a:t>
            </a:r>
            <a:r>
              <a:rPr lang="en-US" dirty="0" smtClean="0"/>
              <a:t>appointment, concluding that </a:t>
            </a:r>
            <a:r>
              <a:rPr lang="en-US" dirty="0"/>
              <a:t>the claimant was not: 1) acting at the direction </a:t>
            </a:r>
            <a:r>
              <a:rPr lang="en-US" dirty="0" smtClean="0"/>
              <a:t>of his </a:t>
            </a:r>
            <a:r>
              <a:rPr lang="en-US" dirty="0"/>
              <a:t>employer in going to an </a:t>
            </a:r>
            <a:r>
              <a:rPr lang="en-US" dirty="0" smtClean="0"/>
              <a:t>employer approved clinic</a:t>
            </a:r>
            <a:r>
              <a:rPr lang="en-US" dirty="0"/>
              <a:t>; 2) performing an act incidental to an assigned duty </a:t>
            </a:r>
            <a:r>
              <a:rPr lang="en-US" dirty="0" smtClean="0"/>
              <a:t>of his </a:t>
            </a:r>
            <a:r>
              <a:rPr lang="en-US" dirty="0"/>
              <a:t>employment; or 3) </a:t>
            </a:r>
            <a:r>
              <a:rPr lang="en-US" dirty="0" smtClean="0"/>
              <a:t>acting pursuant </a:t>
            </a:r>
            <a:r>
              <a:rPr lang="en-US" dirty="0"/>
              <a:t>to his duty of employment. The Court in </a:t>
            </a:r>
            <a:r>
              <a:rPr lang="en-US" u="sng" dirty="0" err="1"/>
              <a:t>Lucious</a:t>
            </a:r>
            <a:r>
              <a:rPr lang="en-US" u="sng" dirty="0"/>
              <a:t> Lee </a:t>
            </a:r>
            <a:r>
              <a:rPr lang="en-US" dirty="0"/>
              <a:t>concluded that the </a:t>
            </a:r>
            <a:r>
              <a:rPr lang="en-US" dirty="0" smtClean="0"/>
              <a:t>claimant's subsequent injuries </a:t>
            </a:r>
            <a:r>
              <a:rPr lang="en-US" dirty="0"/>
              <a:t>sustained while attending a follow-up medical appointment did not arise out of and in the </a:t>
            </a:r>
            <a:r>
              <a:rPr lang="en-US" dirty="0" smtClean="0"/>
              <a:t>course of </a:t>
            </a:r>
            <a:r>
              <a:rPr lang="en-US" dirty="0"/>
              <a:t>that claimant's employment</a:t>
            </a:r>
            <a:r>
              <a:rPr lang="en-US" dirty="0" smtClean="0"/>
              <a:t>.</a:t>
            </a:r>
          </a:p>
          <a:p>
            <a:r>
              <a:rPr lang="en-US" dirty="0" smtClean="0"/>
              <a:t>In </a:t>
            </a:r>
            <a:r>
              <a:rPr lang="en-US" dirty="0"/>
              <a:t>the present case, the evidence is clear that the Petitioner was free to choose her medical provider </a:t>
            </a:r>
            <a:r>
              <a:rPr lang="en-US" dirty="0" smtClean="0"/>
              <a:t>and was </a:t>
            </a:r>
            <a:r>
              <a:rPr lang="en-US" dirty="0"/>
              <a:t>not directed to go the employer-approved </a:t>
            </a:r>
            <a:r>
              <a:rPr lang="en-US" dirty="0" smtClean="0"/>
              <a:t>clinic. Petitioner's attendance </a:t>
            </a:r>
            <a:r>
              <a:rPr lang="en-US" dirty="0"/>
              <a:t>at the follow-up medical visit </a:t>
            </a:r>
            <a:r>
              <a:rPr lang="en-US" dirty="0" smtClean="0"/>
              <a:t>was </a:t>
            </a:r>
            <a:r>
              <a:rPr lang="en-US" dirty="0"/>
              <a:t>also not an act incidental to </a:t>
            </a:r>
            <a:r>
              <a:rPr lang="en-US" dirty="0" smtClean="0"/>
              <a:t>an assigned </a:t>
            </a:r>
            <a:r>
              <a:rPr lang="en-US" dirty="0"/>
              <a:t>duty </a:t>
            </a:r>
            <a:r>
              <a:rPr lang="en-US" dirty="0" smtClean="0"/>
              <a:t>of her </a:t>
            </a:r>
            <a:r>
              <a:rPr lang="en-US" dirty="0"/>
              <a:t>employment with Respondent. Finally, Petitioner was under no duty, statutory </a:t>
            </a:r>
            <a:r>
              <a:rPr lang="en-US" dirty="0" smtClean="0"/>
              <a:t>or otherwise </a:t>
            </a:r>
            <a:r>
              <a:rPr lang="en-US" dirty="0"/>
              <a:t>to attend her follow-up </a:t>
            </a:r>
            <a:r>
              <a:rPr lang="en-US" dirty="0" smtClean="0"/>
              <a:t>appointment.</a:t>
            </a:r>
            <a:endParaRPr lang="en-US" dirty="0"/>
          </a:p>
        </p:txBody>
      </p:sp>
    </p:spTree>
    <p:extLst>
      <p:ext uri="{BB962C8B-B14F-4D97-AF65-F5344CB8AC3E}">
        <p14:creationId xmlns:p14="http://schemas.microsoft.com/office/powerpoint/2010/main" val="2007096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Timothy </a:t>
            </a:r>
            <a:r>
              <a:rPr lang="en-US" dirty="0" err="1" smtClean="0"/>
              <a:t>Skorepa</a:t>
            </a:r>
            <a:r>
              <a:rPr lang="en-US" dirty="0" smtClean="0"/>
              <a:t> v. Berwyn Park &amp; Berwyn Police</a:t>
            </a:r>
            <a:br>
              <a:rPr lang="en-US" dirty="0" smtClean="0"/>
            </a:br>
            <a:r>
              <a:rPr lang="en-US" dirty="0" smtClean="0"/>
              <a:t>10WC036348; 17IWCC0278</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IWCC affirms &amp; adopts 3-0 Arbitrator’s award of benefits</a:t>
            </a:r>
          </a:p>
          <a:p>
            <a:r>
              <a:rPr lang="en-US" dirty="0" smtClean="0"/>
              <a:t>This </a:t>
            </a:r>
            <a:r>
              <a:rPr lang="en-US" dirty="0"/>
              <a:t>matter presents a unique </a:t>
            </a:r>
            <a:r>
              <a:rPr lang="en-US" dirty="0" smtClean="0"/>
              <a:t>issue </a:t>
            </a:r>
            <a:r>
              <a:rPr lang="en-US" dirty="0"/>
              <a:t>in which at the time of </a:t>
            </a:r>
            <a:r>
              <a:rPr lang="en-US" dirty="0" smtClean="0"/>
              <a:t>injury Petitioner</a:t>
            </a:r>
            <a:r>
              <a:rPr lang="en-US" dirty="0"/>
              <a:t>, an auxiliary police officer </a:t>
            </a:r>
            <a:r>
              <a:rPr lang="en-US" dirty="0" smtClean="0"/>
              <a:t>with </a:t>
            </a:r>
            <a:r>
              <a:rPr lang="en-US" dirty="0"/>
              <a:t>the Berwyn Police </a:t>
            </a:r>
            <a:r>
              <a:rPr lang="en-US" dirty="0" smtClean="0"/>
              <a:t>Department was </a:t>
            </a:r>
            <a:r>
              <a:rPr lang="en-US" dirty="0"/>
              <a:t>working in his second job as a patrol officer with the </a:t>
            </a:r>
            <a:r>
              <a:rPr lang="en-US" dirty="0" err="1" smtClean="0"/>
              <a:t>Bervyn</a:t>
            </a:r>
            <a:r>
              <a:rPr lang="en-US" dirty="0" smtClean="0"/>
              <a:t> Park District</a:t>
            </a:r>
            <a:r>
              <a:rPr lang="en-US" dirty="0"/>
              <a:t>. The testimony reflects that there is a significant </a:t>
            </a:r>
            <a:r>
              <a:rPr lang="en-US" dirty="0" smtClean="0"/>
              <a:t>cross-over between </a:t>
            </a:r>
            <a:r>
              <a:rPr lang="en-US" dirty="0"/>
              <a:t>the two jobs in that the Park District Police force </a:t>
            </a:r>
            <a:r>
              <a:rPr lang="en-US" dirty="0" smtClean="0"/>
              <a:t>employs exclusively Berwyn </a:t>
            </a:r>
            <a:r>
              <a:rPr lang="en-US" dirty="0"/>
              <a:t>Auxiliary Police Officers and part-time </a:t>
            </a:r>
            <a:r>
              <a:rPr lang="en-US" dirty="0" smtClean="0"/>
              <a:t>officers: the Petitioner </a:t>
            </a:r>
            <a:r>
              <a:rPr lang="en-US" dirty="0"/>
              <a:t>wears his Berwyn Police Department uniform and </a:t>
            </a:r>
            <a:r>
              <a:rPr lang="en-US" dirty="0" smtClean="0"/>
              <a:t>carries his police </a:t>
            </a:r>
            <a:r>
              <a:rPr lang="en-US" dirty="0"/>
              <a:t>radio while performing his Park District duties</a:t>
            </a:r>
            <a:r>
              <a:rPr lang="en-US" dirty="0" smtClean="0"/>
              <a:t>.</a:t>
            </a:r>
          </a:p>
          <a:p>
            <a:r>
              <a:rPr lang="en-US" dirty="0" smtClean="0"/>
              <a:t>Arbitrator </a:t>
            </a:r>
            <a:r>
              <a:rPr lang="en-US" dirty="0"/>
              <a:t>finds that the Petitioner at the time </a:t>
            </a:r>
            <a:r>
              <a:rPr lang="en-US" dirty="0" smtClean="0"/>
              <a:t>of </a:t>
            </a:r>
            <a:r>
              <a:rPr lang="en-US" dirty="0"/>
              <a:t>the incident </a:t>
            </a:r>
            <a:r>
              <a:rPr lang="en-US" dirty="0" smtClean="0"/>
              <a:t>was acting </a:t>
            </a:r>
            <a:r>
              <a:rPr lang="en-US" dirty="0"/>
              <a:t>in the course of his employment as Berwyn Park District </a:t>
            </a:r>
            <a:r>
              <a:rPr lang="en-US" dirty="0" smtClean="0"/>
              <a:t>Patrol Officer </a:t>
            </a:r>
            <a:r>
              <a:rPr lang="en-US" dirty="0"/>
              <a:t>and, thus an employee and employer existed between the two. </a:t>
            </a:r>
            <a:r>
              <a:rPr lang="en-US" dirty="0" smtClean="0"/>
              <a:t>An employer-employee relationship </a:t>
            </a:r>
            <a:r>
              <a:rPr lang="en-US" dirty="0"/>
              <a:t>did not </a:t>
            </a:r>
            <a:r>
              <a:rPr lang="en-US" dirty="0" smtClean="0"/>
              <a:t>exist </a:t>
            </a:r>
            <a:r>
              <a:rPr lang="en-US" dirty="0"/>
              <a:t>between Petitioner and </a:t>
            </a:r>
            <a:r>
              <a:rPr lang="en-US" dirty="0" smtClean="0"/>
              <a:t>the Berwyn </a:t>
            </a:r>
            <a:r>
              <a:rPr lang="en-US" dirty="0"/>
              <a:t>Police Department on August 21, 2010</a:t>
            </a:r>
            <a:r>
              <a:rPr lang="en-US" dirty="0" smtClean="0"/>
              <a:t>.</a:t>
            </a:r>
            <a:endParaRPr lang="en-US" dirty="0"/>
          </a:p>
          <a:p>
            <a:r>
              <a:rPr lang="en-US" dirty="0"/>
              <a:t>The Arbitrator further </a:t>
            </a:r>
            <a:r>
              <a:rPr lang="en-US" dirty="0" smtClean="0"/>
              <a:t>finds </a:t>
            </a:r>
            <a:r>
              <a:rPr lang="en-US" dirty="0"/>
              <a:t>that the incident that </a:t>
            </a:r>
            <a:r>
              <a:rPr lang="en-US" dirty="0" smtClean="0"/>
              <a:t>caused the injury </a:t>
            </a:r>
            <a:r>
              <a:rPr lang="en-US" dirty="0"/>
              <a:t>arose out of the course of employment as </a:t>
            </a:r>
            <a:r>
              <a:rPr lang="en-US" dirty="0" smtClean="0"/>
              <a:t>Berwyn </a:t>
            </a:r>
            <a:r>
              <a:rPr lang="en-US" dirty="0"/>
              <a:t>Park </a:t>
            </a:r>
            <a:r>
              <a:rPr lang="en-US" dirty="0" smtClean="0"/>
              <a:t>District Patrolman</a:t>
            </a:r>
            <a:r>
              <a:rPr lang="en-US" dirty="0"/>
              <a:t>. Petitioner </a:t>
            </a:r>
            <a:r>
              <a:rPr lang="en-US" dirty="0" smtClean="0"/>
              <a:t>did </a:t>
            </a:r>
            <a:r>
              <a:rPr lang="en-US" dirty="0"/>
              <a:t>not </a:t>
            </a:r>
            <a:r>
              <a:rPr lang="en-US" dirty="0" smtClean="0"/>
              <a:t>intentionally pursue </a:t>
            </a:r>
            <a:r>
              <a:rPr lang="en-US" dirty="0"/>
              <a:t>the traffic Violator </a:t>
            </a:r>
            <a:r>
              <a:rPr lang="en-US" dirty="0" smtClean="0"/>
              <a:t>while on patrol</a:t>
            </a:r>
            <a:r>
              <a:rPr lang="en-US" dirty="0"/>
              <a:t>. Rather, he unexpectedly was confronted by the violator when </a:t>
            </a:r>
            <a:r>
              <a:rPr lang="en-US" dirty="0" smtClean="0"/>
              <a:t>he spun </a:t>
            </a:r>
            <a:r>
              <a:rPr lang="en-US" dirty="0"/>
              <a:t>out in front of his vehicle at an intersection. As a civil servant in </a:t>
            </a:r>
            <a:r>
              <a:rPr lang="en-US" dirty="0" smtClean="0"/>
              <a:t>a marked </a:t>
            </a:r>
            <a:r>
              <a:rPr lang="en-US" dirty="0"/>
              <a:t>patrol car, </a:t>
            </a:r>
            <a:r>
              <a:rPr lang="en-US" dirty="0" smtClean="0"/>
              <a:t>Petitioner's </a:t>
            </a:r>
            <a:r>
              <a:rPr lang="en-US" dirty="0"/>
              <a:t>actions in trying to stop the violator </a:t>
            </a:r>
            <a:r>
              <a:rPr lang="en-US" dirty="0" smtClean="0"/>
              <a:t>were reasonable </a:t>
            </a:r>
            <a:r>
              <a:rPr lang="en-US" dirty="0"/>
              <a:t>in light of the possible danger before him and the </a:t>
            </a:r>
            <a:r>
              <a:rPr lang="en-US" dirty="0" smtClean="0"/>
              <a:t>general public. Additionally, </a:t>
            </a:r>
            <a:r>
              <a:rPr lang="en-US" dirty="0"/>
              <a:t>given that the </a:t>
            </a:r>
            <a:r>
              <a:rPr lang="en-US" dirty="0" smtClean="0"/>
              <a:t>Berwyn </a:t>
            </a:r>
            <a:r>
              <a:rPr lang="en-US" dirty="0"/>
              <a:t>Park </a:t>
            </a:r>
            <a:r>
              <a:rPr lang="en-US" dirty="0" smtClean="0"/>
              <a:t>District purposely hired Berwyn Police </a:t>
            </a:r>
            <a:r>
              <a:rPr lang="en-US" dirty="0"/>
              <a:t>Officers as patrol officers, </a:t>
            </a:r>
            <a:r>
              <a:rPr lang="en-US" dirty="0" smtClean="0"/>
              <a:t>it is </a:t>
            </a:r>
            <a:r>
              <a:rPr lang="en-US" dirty="0"/>
              <a:t>foreseeable that there </a:t>
            </a:r>
            <a:r>
              <a:rPr lang="en-US" dirty="0" smtClean="0"/>
              <a:t>might be similar </a:t>
            </a:r>
            <a:r>
              <a:rPr lang="en-US" dirty="0"/>
              <a:t>situations in which they might have to act in response to a </a:t>
            </a:r>
            <a:r>
              <a:rPr lang="en-US" dirty="0" smtClean="0"/>
              <a:t>crime or </a:t>
            </a:r>
            <a:r>
              <a:rPr lang="en-US" dirty="0"/>
              <a:t>violation that might not necessarily be on Park District property.</a:t>
            </a:r>
          </a:p>
        </p:txBody>
      </p:sp>
    </p:spTree>
    <p:extLst>
      <p:ext uri="{BB962C8B-B14F-4D97-AF65-F5344CB8AC3E}">
        <p14:creationId xmlns:p14="http://schemas.microsoft.com/office/powerpoint/2010/main" val="995923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Ken </a:t>
            </a:r>
            <a:r>
              <a:rPr lang="en-US" dirty="0" err="1" smtClean="0"/>
              <a:t>Olzewski</a:t>
            </a:r>
            <a:r>
              <a:rPr lang="en-US" dirty="0" smtClean="0"/>
              <a:t> v. City of Highland Park</a:t>
            </a:r>
            <a:br>
              <a:rPr lang="en-US" dirty="0" smtClean="0"/>
            </a:br>
            <a:r>
              <a:rPr lang="en-US" dirty="0" smtClean="0"/>
              <a:t>14WC030155; 17IWCC0289</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IWCC reverses (3-0) Arbitrator and awards benefits; Arb. based on Section 11 “voluntary recreational”</a:t>
            </a:r>
          </a:p>
          <a:p>
            <a:r>
              <a:rPr lang="en-US" dirty="0" smtClean="0"/>
              <a:t>Between 4pm and 5pm was mandatory physical fitness done at the station. Petitioner stated that was an hour during the contractual work day where they were expected to exercise in some way to improve their fitness. Petitioner stated at Station there was a fitness room/gym with equipment.; when injures, performing incline bench press.</a:t>
            </a:r>
          </a:p>
          <a:p>
            <a:r>
              <a:rPr lang="en-US" dirty="0"/>
              <a:t>Here, Petitioner was not playing ball or walking to his car but </a:t>
            </a:r>
            <a:r>
              <a:rPr lang="en-US" dirty="0" smtClean="0"/>
              <a:t>rather working </a:t>
            </a:r>
            <a:r>
              <a:rPr lang="en-US" dirty="0"/>
              <a:t>out for wellness and fitness which clearly was </a:t>
            </a:r>
            <a:r>
              <a:rPr lang="en-US" dirty="0" smtClean="0"/>
              <a:t>of benefit </a:t>
            </a:r>
            <a:r>
              <a:rPr lang="en-US" dirty="0"/>
              <a:t>to </a:t>
            </a:r>
            <a:r>
              <a:rPr lang="en-US" dirty="0" smtClean="0"/>
              <a:t>Respondent </a:t>
            </a:r>
            <a:r>
              <a:rPr lang="en-US" dirty="0"/>
              <a:t>and </a:t>
            </a:r>
            <a:r>
              <a:rPr lang="en-US" dirty="0" smtClean="0"/>
              <a:t>the community </a:t>
            </a:r>
            <a:r>
              <a:rPr lang="en-US" dirty="0"/>
              <a:t>at large. </a:t>
            </a:r>
            <a:r>
              <a:rPr lang="en-US" dirty="0" smtClean="0"/>
              <a:t>Evidence indicates </a:t>
            </a:r>
            <a:r>
              <a:rPr lang="en-US" dirty="0"/>
              <a:t>the intent </a:t>
            </a:r>
            <a:r>
              <a:rPr lang="en-US" dirty="0" smtClean="0"/>
              <a:t>of Respondent obtaining </a:t>
            </a:r>
            <a:r>
              <a:rPr lang="en-US" dirty="0"/>
              <a:t>the grant from the Department </a:t>
            </a:r>
            <a:r>
              <a:rPr lang="en-US" dirty="0" smtClean="0"/>
              <a:t>of Homeland </a:t>
            </a:r>
            <a:r>
              <a:rPr lang="en-US" dirty="0"/>
              <a:t>Security, to obtain fitness equipment, for </a:t>
            </a:r>
            <a:r>
              <a:rPr lang="en-US" dirty="0" smtClean="0"/>
              <a:t>a wellness </a:t>
            </a:r>
            <a:r>
              <a:rPr lang="en-US" dirty="0"/>
              <a:t>and fitness program </a:t>
            </a:r>
            <a:r>
              <a:rPr lang="en-US" dirty="0" smtClean="0"/>
              <a:t>for </a:t>
            </a:r>
            <a:r>
              <a:rPr lang="en-US" dirty="0"/>
              <a:t>its </a:t>
            </a:r>
            <a:r>
              <a:rPr lang="en-US" dirty="0" smtClean="0"/>
              <a:t>firefighters, </a:t>
            </a:r>
            <a:r>
              <a:rPr lang="en-US" dirty="0"/>
              <a:t>whether considered mandatory </a:t>
            </a:r>
            <a:r>
              <a:rPr lang="en-US" dirty="0" smtClean="0"/>
              <a:t>or not.</a:t>
            </a:r>
          </a:p>
          <a:p>
            <a:r>
              <a:rPr lang="en-US" dirty="0" smtClean="0"/>
              <a:t>Petitioner </a:t>
            </a:r>
            <a:r>
              <a:rPr lang="en-US" dirty="0"/>
              <a:t>was on a 24 hour shift and he had to be on </a:t>
            </a:r>
            <a:r>
              <a:rPr lang="en-US" dirty="0" smtClean="0"/>
              <a:t>premises.</a:t>
            </a:r>
          </a:p>
          <a:p>
            <a:r>
              <a:rPr lang="en-US" dirty="0" smtClean="0"/>
              <a:t>Personal comfort doctrine would </a:t>
            </a:r>
            <a:r>
              <a:rPr lang="en-US" dirty="0"/>
              <a:t>also result in a finding </a:t>
            </a:r>
            <a:r>
              <a:rPr lang="en-US" dirty="0" smtClean="0"/>
              <a:t>for </a:t>
            </a:r>
            <a:r>
              <a:rPr lang="en-US" dirty="0"/>
              <a:t>Petitioner as there had to be some downtime for </a:t>
            </a:r>
            <a:r>
              <a:rPr lang="en-US" dirty="0" smtClean="0"/>
              <a:t>personal comfort </a:t>
            </a:r>
            <a:r>
              <a:rPr lang="en-US" dirty="0"/>
              <a:t>seeing that Petitioner had to be present at the station and remained on the clock for </a:t>
            </a:r>
            <a:r>
              <a:rPr lang="en-US" dirty="0" smtClean="0"/>
              <a:t>the entirety </a:t>
            </a:r>
            <a:r>
              <a:rPr lang="en-US" dirty="0"/>
              <a:t>of his 24 hour shift. Again, Petitioner working out is of great benefit to him </a:t>
            </a:r>
            <a:r>
              <a:rPr lang="en-US" dirty="0" smtClean="0"/>
              <a:t>and Respondent and considering </a:t>
            </a:r>
            <a:r>
              <a:rPr lang="en-US" dirty="0"/>
              <a:t>the </a:t>
            </a:r>
            <a:r>
              <a:rPr lang="en-US" dirty="0" smtClean="0"/>
              <a:t>grant </a:t>
            </a:r>
            <a:r>
              <a:rPr lang="en-US" dirty="0"/>
              <a:t>(</a:t>
            </a:r>
            <a:r>
              <a:rPr lang="en-US" dirty="0" smtClean="0"/>
              <a:t>mandatory)intent </a:t>
            </a:r>
            <a:r>
              <a:rPr lang="en-US" dirty="0"/>
              <a:t>was </a:t>
            </a:r>
            <a:r>
              <a:rPr lang="en-US" dirty="0" smtClean="0"/>
              <a:t>for </a:t>
            </a:r>
            <a:r>
              <a:rPr lang="en-US" dirty="0"/>
              <a:t>keeping emergency personnel fit as a benefit </a:t>
            </a:r>
            <a:r>
              <a:rPr lang="en-US" dirty="0" smtClean="0"/>
              <a:t>for </a:t>
            </a:r>
            <a:r>
              <a:rPr lang="en-US" dirty="0"/>
              <a:t>all.</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663693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Vernell</a:t>
            </a:r>
            <a:r>
              <a:rPr lang="en-US" dirty="0" smtClean="0"/>
              <a:t> Dixon v. CTA</a:t>
            </a:r>
            <a:br>
              <a:rPr lang="en-US" dirty="0" smtClean="0"/>
            </a:br>
            <a:r>
              <a:rPr lang="en-US" dirty="0" smtClean="0"/>
              <a:t>14WC035831</a:t>
            </a:r>
            <a:r>
              <a:rPr lang="en-US" dirty="0" smtClean="0"/>
              <a:t>; 17IWCC0329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IWCC affirms and adopts (3-0) Arbitrator’s denial of benefits</a:t>
            </a:r>
          </a:p>
          <a:p>
            <a:r>
              <a:rPr lang="en-US" dirty="0" smtClean="0"/>
              <a:t>There </a:t>
            </a:r>
            <a:r>
              <a:rPr lang="en-US" dirty="0"/>
              <a:t>is no dispute that Petitioner was acting in the course of his employment </a:t>
            </a:r>
            <a:r>
              <a:rPr lang="en-US" dirty="0" smtClean="0"/>
              <a:t>at the </a:t>
            </a:r>
            <a:r>
              <a:rPr lang="en-US" dirty="0"/>
              <a:t>time he picked up the </a:t>
            </a:r>
            <a:r>
              <a:rPr lang="en-US" dirty="0" smtClean="0"/>
              <a:t>unknown female/male </a:t>
            </a:r>
            <a:r>
              <a:rPr lang="en-US" dirty="0"/>
              <a:t>couple at the </a:t>
            </a:r>
            <a:r>
              <a:rPr lang="en-US" dirty="0" smtClean="0"/>
              <a:t>stop.</a:t>
            </a:r>
          </a:p>
          <a:p>
            <a:r>
              <a:rPr lang="en-US" dirty="0" smtClean="0"/>
              <a:t>After </a:t>
            </a:r>
            <a:r>
              <a:rPr lang="en-US" dirty="0"/>
              <a:t>the man spit towards Petitioner from the front door </a:t>
            </a:r>
            <a:r>
              <a:rPr lang="en-US" dirty="0" smtClean="0"/>
              <a:t>area, the </a:t>
            </a:r>
            <a:r>
              <a:rPr lang="en-US" dirty="0"/>
              <a:t>man turned to face the front door in an attempt to push it open and leave, thus no </a:t>
            </a:r>
            <a:r>
              <a:rPr lang="en-US" dirty="0" smtClean="0"/>
              <a:t>longer interacting </a:t>
            </a:r>
            <a:r>
              <a:rPr lang="en-US" dirty="0"/>
              <a:t>with the </a:t>
            </a:r>
            <a:r>
              <a:rPr lang="en-US" dirty="0" smtClean="0"/>
              <a:t>Petitioner. Once </a:t>
            </a:r>
            <a:r>
              <a:rPr lang="en-US" dirty="0"/>
              <a:t>the male passenger turned his back to Petitioner and attempted to exit the bus, the </a:t>
            </a:r>
            <a:r>
              <a:rPr lang="en-US" dirty="0" smtClean="0"/>
              <a:t>Petitioner’s subsequent </a:t>
            </a:r>
            <a:r>
              <a:rPr lang="en-US" dirty="0"/>
              <a:t>actions </a:t>
            </a:r>
            <a:r>
              <a:rPr lang="en-US" u="sng" dirty="0"/>
              <a:t>cannot be deemed to have been in furtherance of his employment</a:t>
            </a:r>
            <a:r>
              <a:rPr lang="en-US" dirty="0"/>
              <a:t>. </a:t>
            </a:r>
            <a:r>
              <a:rPr lang="en-US" dirty="0" smtClean="0"/>
              <a:t>What transpired </a:t>
            </a:r>
            <a:r>
              <a:rPr lang="en-US" dirty="0"/>
              <a:t>thereafter were not actions by the </a:t>
            </a:r>
            <a:r>
              <a:rPr lang="en-US" dirty="0" smtClean="0"/>
              <a:t>Petitioner </a:t>
            </a:r>
            <a:r>
              <a:rPr lang="en-US" dirty="0"/>
              <a:t>in the performance </a:t>
            </a:r>
            <a:r>
              <a:rPr lang="en-US" dirty="0" smtClean="0"/>
              <a:t>of his </a:t>
            </a:r>
            <a:r>
              <a:rPr lang="en-US" dirty="0"/>
              <a:t>work duties, but </a:t>
            </a:r>
            <a:r>
              <a:rPr lang="en-US" dirty="0" smtClean="0"/>
              <a:t>an act of exacting </a:t>
            </a:r>
            <a:r>
              <a:rPr lang="en-US" dirty="0"/>
              <a:t>retribution or punishment onto the passenger, a deviation from his employment</a:t>
            </a:r>
            <a:r>
              <a:rPr lang="en-US" dirty="0" smtClean="0"/>
              <a:t>.</a:t>
            </a:r>
          </a:p>
          <a:p>
            <a:r>
              <a:rPr lang="en-US" dirty="0" err="1" smtClean="0"/>
              <a:t>AIternatively</a:t>
            </a:r>
            <a:r>
              <a:rPr lang="en-US" dirty="0" smtClean="0"/>
              <a:t>, the “aggressor </a:t>
            </a:r>
            <a:r>
              <a:rPr lang="en-US" dirty="0"/>
              <a:t>defense'' is applicable </a:t>
            </a:r>
            <a:r>
              <a:rPr lang="en-US" dirty="0" smtClean="0"/>
              <a:t>and </a:t>
            </a:r>
            <a:r>
              <a:rPr lang="en-US" dirty="0"/>
              <a:t>bars Petitioner from </a:t>
            </a:r>
            <a:r>
              <a:rPr lang="en-US" dirty="0" smtClean="0"/>
              <a:t>recovering any </a:t>
            </a:r>
            <a:r>
              <a:rPr lang="en-US" dirty="0"/>
              <a:t>benefits under the Act. </a:t>
            </a:r>
            <a:r>
              <a:rPr lang="en-US" dirty="0" smtClean="0"/>
              <a:t>The “aggressor </a:t>
            </a:r>
            <a:r>
              <a:rPr lang="en-US" dirty="0"/>
              <a:t>defense'' provides that injuries suffered by the aggressor </a:t>
            </a:r>
            <a:r>
              <a:rPr lang="en-US" dirty="0" smtClean="0"/>
              <a:t>in a </a:t>
            </a:r>
            <a:r>
              <a:rPr lang="en-US" dirty="0"/>
              <a:t>fight related to the employer's work are not compensable under the Act as it breaks the </a:t>
            </a:r>
            <a:r>
              <a:rPr lang="en-US" u="sng" dirty="0" smtClean="0"/>
              <a:t>causal connection</a:t>
            </a:r>
            <a:r>
              <a:rPr lang="en-US" dirty="0" smtClean="0"/>
              <a:t> </a:t>
            </a:r>
            <a:r>
              <a:rPr lang="en-US" dirty="0"/>
              <a:t>between the employment and the injury. </a:t>
            </a:r>
          </a:p>
        </p:txBody>
      </p:sp>
    </p:spTree>
    <p:extLst>
      <p:ext uri="{BB962C8B-B14F-4D97-AF65-F5344CB8AC3E}">
        <p14:creationId xmlns:p14="http://schemas.microsoft.com/office/powerpoint/2010/main" val="3039004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Richard Powell v. Manchester Tank</a:t>
            </a:r>
            <a:br>
              <a:rPr lang="en-US" dirty="0" smtClean="0"/>
            </a:br>
            <a:r>
              <a:rPr lang="en-US" dirty="0" smtClean="0"/>
              <a:t>15WC029725; 17IWCC0205</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IWCC modifies down (3-0) Arbitrator’s award of TTD through hearing date</a:t>
            </a:r>
          </a:p>
          <a:p>
            <a:r>
              <a:rPr lang="en-US" dirty="0" smtClean="0"/>
              <a:t>So </a:t>
            </a:r>
            <a:r>
              <a:rPr lang="en-US" dirty="0"/>
              <a:t>that the record is clear, and there is no mistake as to the intentions or actions of </a:t>
            </a:r>
            <a:r>
              <a:rPr lang="en-US" dirty="0" smtClean="0"/>
              <a:t>this Commission</a:t>
            </a:r>
            <a:r>
              <a:rPr lang="en-US" dirty="0"/>
              <a:t>, we have considered the record in its entirety. We have reviewed the facts of </a:t>
            </a:r>
            <a:r>
              <a:rPr lang="en-US" dirty="0" smtClean="0"/>
              <a:t>the matter</a:t>
            </a:r>
            <a:r>
              <a:rPr lang="en-US" dirty="0"/>
              <a:t>, both from a legal and a </a:t>
            </a:r>
            <a:r>
              <a:rPr lang="en-US" dirty="0" smtClean="0"/>
              <a:t>medical/legal </a:t>
            </a:r>
            <a:r>
              <a:rPr lang="en-US" dirty="0"/>
              <a:t>perspective. We have considered all of </a:t>
            </a:r>
            <a:r>
              <a:rPr lang="en-US" dirty="0" smtClean="0"/>
              <a:t>the testimony</a:t>
            </a:r>
            <a:r>
              <a:rPr lang="en-US" dirty="0"/>
              <a:t>, exhibits, pleadings and arguments submitted by the Petitioner and the </a:t>
            </a:r>
            <a:r>
              <a:rPr lang="en-US" dirty="0" smtClean="0"/>
              <a:t>Respondent. One </a:t>
            </a:r>
            <a:r>
              <a:rPr lang="en-US" dirty="0"/>
              <a:t>should not and cannot presume that we have failed to review any </a:t>
            </a:r>
            <a:r>
              <a:rPr lang="en-US" dirty="0" smtClean="0"/>
              <a:t>of the </a:t>
            </a:r>
            <a:r>
              <a:rPr lang="en-US" dirty="0"/>
              <a:t>record made </a:t>
            </a:r>
            <a:r>
              <a:rPr lang="en-US" dirty="0" smtClean="0"/>
              <a:t>below. Though </a:t>
            </a:r>
            <a:r>
              <a:rPr lang="en-US" dirty="0"/>
              <a:t>our </a:t>
            </a:r>
            <a:r>
              <a:rPr lang="en-US" dirty="0" smtClean="0"/>
              <a:t>review of the </a:t>
            </a:r>
            <a:r>
              <a:rPr lang="en-US" dirty="0"/>
              <a:t>record may or may not be different than the Arbitrator's, it should not </a:t>
            </a:r>
            <a:r>
              <a:rPr lang="en-US" dirty="0" smtClean="0"/>
              <a:t>be presumed </a:t>
            </a:r>
            <a:r>
              <a:rPr lang="en-US" dirty="0"/>
              <a:t>that we have failed to consider any evidence taken below. Our review of this </a:t>
            </a:r>
            <a:r>
              <a:rPr lang="en-US" dirty="0" smtClean="0"/>
              <a:t>material is </a:t>
            </a:r>
            <a:r>
              <a:rPr lang="en-US" dirty="0"/>
              <a:t>statutorily mandated and we assert that this </a:t>
            </a:r>
            <a:r>
              <a:rPr lang="en-US" dirty="0" smtClean="0"/>
              <a:t>has been </a:t>
            </a:r>
            <a:r>
              <a:rPr lang="en-US" dirty="0"/>
              <a:t>completed</a:t>
            </a:r>
            <a:r>
              <a:rPr lang="en-US" dirty="0" smtClean="0"/>
              <a:t>.</a:t>
            </a:r>
          </a:p>
          <a:p>
            <a:r>
              <a:rPr lang="en-US" dirty="0"/>
              <a:t>The Commission finds that the Petitioner is not entitled to temporary total disability </a:t>
            </a:r>
            <a:r>
              <a:rPr lang="en-US" dirty="0" smtClean="0"/>
              <a:t>from April</a:t>
            </a:r>
            <a:r>
              <a:rPr lang="en-US" dirty="0"/>
              <a:t>, 2016 </a:t>
            </a:r>
            <a:r>
              <a:rPr lang="en-US" dirty="0" smtClean="0"/>
              <a:t>through </a:t>
            </a:r>
            <a:r>
              <a:rPr lang="en-US" dirty="0"/>
              <a:t>the date </a:t>
            </a:r>
            <a:r>
              <a:rPr lang="en-US" dirty="0" smtClean="0"/>
              <a:t>of the </a:t>
            </a:r>
            <a:r>
              <a:rPr lang="en-US" dirty="0"/>
              <a:t>Arbitration hearing due to the </a:t>
            </a:r>
            <a:r>
              <a:rPr lang="en-US" dirty="0" smtClean="0"/>
              <a:t>Petitioner’s </a:t>
            </a:r>
            <a:r>
              <a:rPr lang="en-US" dirty="0"/>
              <a:t>refusal to work </a:t>
            </a:r>
            <a:r>
              <a:rPr lang="en-US" dirty="0" smtClean="0"/>
              <a:t>in a </a:t>
            </a:r>
            <a:r>
              <a:rPr lang="en-US" dirty="0"/>
              <a:t>light duty capacity for the Respondent</a:t>
            </a:r>
            <a:r>
              <a:rPr lang="en-US" dirty="0" smtClean="0"/>
              <a:t>.</a:t>
            </a:r>
          </a:p>
          <a:p>
            <a:r>
              <a:rPr lang="en-US" dirty="0" smtClean="0"/>
              <a:t>Petitioner was performing </a:t>
            </a:r>
            <a:r>
              <a:rPr lang="en-US" dirty="0"/>
              <a:t>activities at home </a:t>
            </a:r>
            <a:r>
              <a:rPr lang="en-US" dirty="0" smtClean="0"/>
              <a:t>that went </a:t>
            </a:r>
            <a:r>
              <a:rPr lang="en-US" dirty="0"/>
              <a:t>beyond his restrictions, including mowing </a:t>
            </a:r>
            <a:r>
              <a:rPr lang="en-US" dirty="0" smtClean="0"/>
              <a:t>and </a:t>
            </a:r>
            <a:r>
              <a:rPr lang="en-US" dirty="0"/>
              <a:t>working in the vegetable </a:t>
            </a:r>
            <a:r>
              <a:rPr lang="en-US" dirty="0" smtClean="0"/>
              <a:t>garden. </a:t>
            </a:r>
            <a:r>
              <a:rPr lang="en-US" dirty="0"/>
              <a:t>Petitioner also testified to periods of prolonged sitting at home including sitting on a </a:t>
            </a:r>
            <a:r>
              <a:rPr lang="en-US" dirty="0" smtClean="0"/>
              <a:t>lawnmower </a:t>
            </a:r>
            <a:r>
              <a:rPr lang="en-US" dirty="0"/>
              <a:t>and sitting on a 4-wheeler, which aggravated his work-related back condition. He </a:t>
            </a:r>
            <a:r>
              <a:rPr lang="en-US" dirty="0" smtClean="0"/>
              <a:t>further testified </a:t>
            </a:r>
            <a:r>
              <a:rPr lang="en-US" dirty="0"/>
              <a:t>on re-cross examination that when he was offered a light duty position </a:t>
            </a:r>
            <a:r>
              <a:rPr lang="en-US" dirty="0" smtClean="0"/>
              <a:t>with </a:t>
            </a:r>
            <a:r>
              <a:rPr lang="en-US" dirty="0"/>
              <a:t>the Respondent, he declined the position due to issues with sitting.</a:t>
            </a:r>
            <a:endParaRPr lang="en-US" dirty="0" smtClean="0"/>
          </a:p>
          <a:p>
            <a:endParaRPr lang="en-US" dirty="0" smtClean="0"/>
          </a:p>
          <a:p>
            <a:endParaRPr lang="en-US" dirty="0"/>
          </a:p>
        </p:txBody>
      </p:sp>
    </p:spTree>
    <p:extLst>
      <p:ext uri="{BB962C8B-B14F-4D97-AF65-F5344CB8AC3E}">
        <p14:creationId xmlns:p14="http://schemas.microsoft.com/office/powerpoint/2010/main" val="453103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2804</Words>
  <Application>Microsoft Office PowerPoint</Application>
  <PresentationFormat>Widescreen</PresentationFormat>
  <Paragraphs>73</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WCLA MCLE 2-21-18</vt:lpstr>
      <vt:lpstr>Cher Smith v. Manhattan Park District 11WC019917; 17IWCC0462</vt:lpstr>
      <vt:lpstr>Mark Hoffman v. Advanced Mechanical 15WC003170; 17IWCC0298</vt:lpstr>
      <vt:lpstr>John Bumphus v. Unique Personnel Consultants 15WC027577; 17IWCC0240</vt:lpstr>
      <vt:lpstr>Nicolasa Gaytan v. Flanders 14WC041248; 17IWCC0282</vt:lpstr>
      <vt:lpstr>Timothy Skorepa v. Berwyn Park &amp; Berwyn Police 10WC036348; 17IWCC0278</vt:lpstr>
      <vt:lpstr>Ken Olzewski v. City of Highland Park 14WC030155; 17IWCC0289</vt:lpstr>
      <vt:lpstr>Vernell Dixon v. CTA 14WC035831; 17IWCC0329 </vt:lpstr>
      <vt:lpstr>Richard Powell v. Manchester Tank 15WC029725; 17IWCC0205</vt:lpstr>
      <vt:lpstr>Ioannis Advis, widower v. North Park University 09WC036001; 17IWCC0290</vt:lpstr>
      <vt:lpstr>Timothy Simmons v. Cintas Fire Protection 15WC014703; 17IWCC0336</vt:lpstr>
      <vt:lpstr>Mark Grady v. City of Bloomington 15WC028154; 17IWCC0224</vt:lpstr>
      <vt:lpstr>Robert Brock v. Centurion Industries 10WC00629; 17IWCC0302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 Menchetti</dc:creator>
  <cp:lastModifiedBy>David B. Menchetti</cp:lastModifiedBy>
  <cp:revision>44</cp:revision>
  <cp:lastPrinted>2018-02-20T14:14:09Z</cp:lastPrinted>
  <dcterms:created xsi:type="dcterms:W3CDTF">2018-02-16T18:21:25Z</dcterms:created>
  <dcterms:modified xsi:type="dcterms:W3CDTF">2018-02-20T14:20:07Z</dcterms:modified>
</cp:coreProperties>
</file>