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7" r:id="rId2"/>
    <p:sldId id="282" r:id="rId3"/>
    <p:sldId id="267" r:id="rId4"/>
    <p:sldId id="268" r:id="rId5"/>
    <p:sldId id="269" r:id="rId6"/>
    <p:sldId id="270" r:id="rId7"/>
    <p:sldId id="271" r:id="rId8"/>
    <p:sldId id="278" r:id="rId9"/>
    <p:sldId id="279" r:id="rId10"/>
    <p:sldId id="280" r:id="rId11"/>
    <p:sldId id="283" r:id="rId12"/>
    <p:sldId id="272" r:id="rId13"/>
    <p:sldId id="273" r:id="rId14"/>
    <p:sldId id="281" r:id="rId15"/>
    <p:sldId id="274" r:id="rId16"/>
    <p:sldId id="275" r:id="rId17"/>
    <p:sldId id="276" r:id="rId18"/>
    <p:sldId id="277"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7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475" cy="466725"/>
          </a:xfrm>
          <a:prstGeom prst="rect">
            <a:avLst/>
          </a:prstGeom>
        </p:spPr>
        <p:txBody>
          <a:bodyPr vert="horz" lIns="91425" tIns="45712" rIns="91425" bIns="45712"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6725"/>
          </a:xfrm>
          <a:prstGeom prst="rect">
            <a:avLst/>
          </a:prstGeom>
        </p:spPr>
        <p:txBody>
          <a:bodyPr vert="horz" lIns="91425" tIns="45712" rIns="91425" bIns="45712"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25" tIns="45712" rIns="91425" bIns="45712"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5"/>
            <a:ext cx="3038475" cy="466725"/>
          </a:xfrm>
          <a:prstGeom prst="rect">
            <a:avLst/>
          </a:prstGeom>
        </p:spPr>
        <p:txBody>
          <a:bodyPr vert="horz" lIns="91425" tIns="45712" rIns="91425" bIns="45712" rtlCol="0" anchor="b"/>
          <a:lstStyle>
            <a:lvl1pPr algn="r">
              <a:defRPr sz="1200"/>
            </a:lvl1pPr>
          </a:lstStyle>
          <a:p>
            <a:fld id="{46723A6C-B4A9-4D30-BC59-AAC31371F9C5}" type="slidenum">
              <a:rPr lang="en-US" smtClean="0"/>
              <a:t>‹#›</a:t>
            </a:fld>
            <a:endParaRPr lang="en-US"/>
          </a:p>
        </p:txBody>
      </p:sp>
    </p:spTree>
    <p:extLst>
      <p:ext uri="{BB962C8B-B14F-4D97-AF65-F5344CB8AC3E}">
        <p14:creationId xmlns:p14="http://schemas.microsoft.com/office/powerpoint/2010/main" val="33962324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3162" tIns="46581" rIns="93162" bIns="46581" rtlCol="0"/>
          <a:lstStyle>
            <a:lvl1pPr algn="l">
              <a:defRPr sz="1200"/>
            </a:lvl1pPr>
          </a:lstStyle>
          <a:p>
            <a:endParaRPr lang="en-US"/>
          </a:p>
        </p:txBody>
      </p:sp>
      <p:sp>
        <p:nvSpPr>
          <p:cNvPr id="3" name="Date Placeholder 2"/>
          <p:cNvSpPr>
            <a:spLocks noGrp="1"/>
          </p:cNvSpPr>
          <p:nvPr>
            <p:ph type="dt" idx="1"/>
          </p:nvPr>
        </p:nvSpPr>
        <p:spPr>
          <a:xfrm>
            <a:off x="3970939" y="0"/>
            <a:ext cx="3037840" cy="466434"/>
          </a:xfrm>
          <a:prstGeom prst="rect">
            <a:avLst/>
          </a:prstGeom>
        </p:spPr>
        <p:txBody>
          <a:bodyPr vert="horz" lIns="93162" tIns="46581" rIns="93162" bIns="46581"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2" tIns="46581" rIns="93162" bIns="46581"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2" tIns="46581" rIns="93162" bIns="465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6433"/>
          </a:xfrm>
          <a:prstGeom prst="rect">
            <a:avLst/>
          </a:prstGeom>
        </p:spPr>
        <p:txBody>
          <a:bodyPr vert="horz" lIns="93162" tIns="46581" rIns="93162" bIns="46581"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6433"/>
          </a:xfrm>
          <a:prstGeom prst="rect">
            <a:avLst/>
          </a:prstGeom>
        </p:spPr>
        <p:txBody>
          <a:bodyPr vert="horz" lIns="93162" tIns="46581" rIns="93162" bIns="46581" rtlCol="0" anchor="b"/>
          <a:lstStyle>
            <a:lvl1pPr algn="r">
              <a:defRPr sz="1200"/>
            </a:lvl1pPr>
          </a:lstStyle>
          <a:p>
            <a:fld id="{AD0857E4-43EB-4204-B475-07713F033D98}" type="slidenum">
              <a:rPr lang="en-US" smtClean="0"/>
              <a:t>‹#›</a:t>
            </a:fld>
            <a:endParaRPr lang="en-US"/>
          </a:p>
        </p:txBody>
      </p:sp>
    </p:spTree>
    <p:extLst>
      <p:ext uri="{BB962C8B-B14F-4D97-AF65-F5344CB8AC3E}">
        <p14:creationId xmlns:p14="http://schemas.microsoft.com/office/powerpoint/2010/main" val="149562323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870425" indent="-334778">
              <a:defRPr>
                <a:solidFill>
                  <a:schemeClr val="tx1"/>
                </a:solidFill>
                <a:latin typeface="Arial" panose="020B0604020202020204" pitchFamily="34" charset="0"/>
                <a:cs typeface="Arial" panose="020B0604020202020204" pitchFamily="34" charset="0"/>
              </a:defRPr>
            </a:lvl2pPr>
            <a:lvl3pPr marL="1339116" indent="-267822">
              <a:defRPr>
                <a:solidFill>
                  <a:schemeClr val="tx1"/>
                </a:solidFill>
                <a:latin typeface="Arial" panose="020B0604020202020204" pitchFamily="34" charset="0"/>
                <a:cs typeface="Arial" panose="020B0604020202020204" pitchFamily="34" charset="0"/>
              </a:defRPr>
            </a:lvl3pPr>
            <a:lvl4pPr marL="1874763" indent="-267822">
              <a:defRPr>
                <a:solidFill>
                  <a:schemeClr val="tx1"/>
                </a:solidFill>
                <a:latin typeface="Arial" panose="020B0604020202020204" pitchFamily="34" charset="0"/>
                <a:cs typeface="Arial" panose="020B0604020202020204" pitchFamily="34" charset="0"/>
              </a:defRPr>
            </a:lvl4pPr>
            <a:lvl5pPr marL="2410409" indent="-267822">
              <a:defRPr>
                <a:solidFill>
                  <a:schemeClr val="tx1"/>
                </a:solidFill>
                <a:latin typeface="Arial" panose="020B0604020202020204" pitchFamily="34" charset="0"/>
                <a:cs typeface="Arial" panose="020B0604020202020204" pitchFamily="34" charset="0"/>
              </a:defRPr>
            </a:lvl5pPr>
            <a:lvl6pPr marL="2946055" indent="-26782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481702" indent="-26782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4017350" indent="-26782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552995" indent="-26782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70DECB-C27E-4584-88A0-4A67ADD56D29}" type="slidenum">
              <a:rPr lang="en-US" altLang="en-US">
                <a:latin typeface="Calibri" panose="020F0502020204030204" pitchFamily="34" charset="0"/>
              </a:rPr>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4058976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C26091-21A9-48B9-B5DF-4E21567109BE}" type="slidenum">
              <a:rPr lang="en-US" smtClean="0"/>
              <a:t>4</a:t>
            </a:fld>
            <a:endParaRPr lang="en-US"/>
          </a:p>
        </p:txBody>
      </p:sp>
    </p:spTree>
    <p:extLst>
      <p:ext uri="{BB962C8B-B14F-4D97-AF65-F5344CB8AC3E}">
        <p14:creationId xmlns:p14="http://schemas.microsoft.com/office/powerpoint/2010/main" val="1679008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EF5B0C-EF71-478F-BA2A-DC463923047E}" type="datetimeFigureOut">
              <a:rPr lang="en-US" smtClean="0"/>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BD008-BB43-4692-89FE-EB43D342CB3D}" type="slidenum">
              <a:rPr lang="en-US" smtClean="0"/>
              <a:t>‹#›</a:t>
            </a:fld>
            <a:endParaRPr lang="en-US"/>
          </a:p>
        </p:txBody>
      </p:sp>
    </p:spTree>
    <p:extLst>
      <p:ext uri="{BB962C8B-B14F-4D97-AF65-F5344CB8AC3E}">
        <p14:creationId xmlns:p14="http://schemas.microsoft.com/office/powerpoint/2010/main" val="291606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F5B0C-EF71-478F-BA2A-DC463923047E}" type="datetimeFigureOut">
              <a:rPr lang="en-US" smtClean="0"/>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BD008-BB43-4692-89FE-EB43D342CB3D}" type="slidenum">
              <a:rPr lang="en-US" smtClean="0"/>
              <a:t>‹#›</a:t>
            </a:fld>
            <a:endParaRPr lang="en-US"/>
          </a:p>
        </p:txBody>
      </p:sp>
    </p:spTree>
    <p:extLst>
      <p:ext uri="{BB962C8B-B14F-4D97-AF65-F5344CB8AC3E}">
        <p14:creationId xmlns:p14="http://schemas.microsoft.com/office/powerpoint/2010/main" val="1159370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F5B0C-EF71-478F-BA2A-DC463923047E}" type="datetimeFigureOut">
              <a:rPr lang="en-US" smtClean="0"/>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BD008-BB43-4692-89FE-EB43D342CB3D}" type="slidenum">
              <a:rPr lang="en-US" smtClean="0"/>
              <a:t>‹#›</a:t>
            </a:fld>
            <a:endParaRPr lang="en-US"/>
          </a:p>
        </p:txBody>
      </p:sp>
    </p:spTree>
    <p:extLst>
      <p:ext uri="{BB962C8B-B14F-4D97-AF65-F5344CB8AC3E}">
        <p14:creationId xmlns:p14="http://schemas.microsoft.com/office/powerpoint/2010/main" val="630950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F5B0C-EF71-478F-BA2A-DC463923047E}" type="datetimeFigureOut">
              <a:rPr lang="en-US" smtClean="0"/>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BD008-BB43-4692-89FE-EB43D342CB3D}" type="slidenum">
              <a:rPr lang="en-US" smtClean="0"/>
              <a:t>‹#›</a:t>
            </a:fld>
            <a:endParaRPr lang="en-US"/>
          </a:p>
        </p:txBody>
      </p:sp>
    </p:spTree>
    <p:extLst>
      <p:ext uri="{BB962C8B-B14F-4D97-AF65-F5344CB8AC3E}">
        <p14:creationId xmlns:p14="http://schemas.microsoft.com/office/powerpoint/2010/main" val="2672904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F5B0C-EF71-478F-BA2A-DC463923047E}" type="datetimeFigureOut">
              <a:rPr lang="en-US" smtClean="0"/>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BD008-BB43-4692-89FE-EB43D342CB3D}" type="slidenum">
              <a:rPr lang="en-US" smtClean="0"/>
              <a:t>‹#›</a:t>
            </a:fld>
            <a:endParaRPr lang="en-US"/>
          </a:p>
        </p:txBody>
      </p:sp>
    </p:spTree>
    <p:extLst>
      <p:ext uri="{BB962C8B-B14F-4D97-AF65-F5344CB8AC3E}">
        <p14:creationId xmlns:p14="http://schemas.microsoft.com/office/powerpoint/2010/main" val="3528874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EF5B0C-EF71-478F-BA2A-DC463923047E}" type="datetimeFigureOut">
              <a:rPr lang="en-US" smtClean="0"/>
              <a:t>3/22/2018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BD008-BB43-4692-89FE-EB43D342CB3D}" type="slidenum">
              <a:rPr lang="en-US" smtClean="0"/>
              <a:t>‹#›</a:t>
            </a:fld>
            <a:endParaRPr lang="en-US"/>
          </a:p>
        </p:txBody>
      </p:sp>
    </p:spTree>
    <p:extLst>
      <p:ext uri="{BB962C8B-B14F-4D97-AF65-F5344CB8AC3E}">
        <p14:creationId xmlns:p14="http://schemas.microsoft.com/office/powerpoint/2010/main" val="4162989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EF5B0C-EF71-478F-BA2A-DC463923047E}" type="datetimeFigureOut">
              <a:rPr lang="en-US" smtClean="0"/>
              <a:t>3/22/2018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0BD008-BB43-4692-89FE-EB43D342CB3D}" type="slidenum">
              <a:rPr lang="en-US" smtClean="0"/>
              <a:t>‹#›</a:t>
            </a:fld>
            <a:endParaRPr lang="en-US"/>
          </a:p>
        </p:txBody>
      </p:sp>
    </p:spTree>
    <p:extLst>
      <p:ext uri="{BB962C8B-B14F-4D97-AF65-F5344CB8AC3E}">
        <p14:creationId xmlns:p14="http://schemas.microsoft.com/office/powerpoint/2010/main" val="2324409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F5B0C-EF71-478F-BA2A-DC463923047E}" type="datetimeFigureOut">
              <a:rPr lang="en-US" smtClean="0"/>
              <a:t>3/22/2018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0BD008-BB43-4692-89FE-EB43D342CB3D}" type="slidenum">
              <a:rPr lang="en-US" smtClean="0"/>
              <a:t>‹#›</a:t>
            </a:fld>
            <a:endParaRPr lang="en-US"/>
          </a:p>
        </p:txBody>
      </p:sp>
    </p:spTree>
    <p:extLst>
      <p:ext uri="{BB962C8B-B14F-4D97-AF65-F5344CB8AC3E}">
        <p14:creationId xmlns:p14="http://schemas.microsoft.com/office/powerpoint/2010/main" val="1880875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F5B0C-EF71-478F-BA2A-DC463923047E}" type="datetimeFigureOut">
              <a:rPr lang="en-US" smtClean="0"/>
              <a:t>3/22/2018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0BD008-BB43-4692-89FE-EB43D342CB3D}" type="slidenum">
              <a:rPr lang="en-US" smtClean="0"/>
              <a:t>‹#›</a:t>
            </a:fld>
            <a:endParaRPr lang="en-US"/>
          </a:p>
        </p:txBody>
      </p:sp>
    </p:spTree>
    <p:extLst>
      <p:ext uri="{BB962C8B-B14F-4D97-AF65-F5344CB8AC3E}">
        <p14:creationId xmlns:p14="http://schemas.microsoft.com/office/powerpoint/2010/main" val="3254301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F5B0C-EF71-478F-BA2A-DC463923047E}" type="datetimeFigureOut">
              <a:rPr lang="en-US" smtClean="0"/>
              <a:t>3/22/2018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BD008-BB43-4692-89FE-EB43D342CB3D}" type="slidenum">
              <a:rPr lang="en-US" smtClean="0"/>
              <a:t>‹#›</a:t>
            </a:fld>
            <a:endParaRPr lang="en-US"/>
          </a:p>
        </p:txBody>
      </p:sp>
    </p:spTree>
    <p:extLst>
      <p:ext uri="{BB962C8B-B14F-4D97-AF65-F5344CB8AC3E}">
        <p14:creationId xmlns:p14="http://schemas.microsoft.com/office/powerpoint/2010/main" val="3077291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F5B0C-EF71-478F-BA2A-DC463923047E}" type="datetimeFigureOut">
              <a:rPr lang="en-US" smtClean="0"/>
              <a:t>3/22/2018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BD008-BB43-4692-89FE-EB43D342CB3D}" type="slidenum">
              <a:rPr lang="en-US" smtClean="0"/>
              <a:t>‹#›</a:t>
            </a:fld>
            <a:endParaRPr lang="en-US"/>
          </a:p>
        </p:txBody>
      </p:sp>
    </p:spTree>
    <p:extLst>
      <p:ext uri="{BB962C8B-B14F-4D97-AF65-F5344CB8AC3E}">
        <p14:creationId xmlns:p14="http://schemas.microsoft.com/office/powerpoint/2010/main" val="62916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F5B0C-EF71-478F-BA2A-DC463923047E}" type="datetimeFigureOut">
              <a:rPr lang="en-US" smtClean="0"/>
              <a:t>3/22/2018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BD008-BB43-4692-89FE-EB43D342CB3D}" type="slidenum">
              <a:rPr lang="en-US" smtClean="0"/>
              <a:t>‹#›</a:t>
            </a:fld>
            <a:endParaRPr lang="en-US"/>
          </a:p>
        </p:txBody>
      </p:sp>
    </p:spTree>
    <p:extLst>
      <p:ext uri="{BB962C8B-B14F-4D97-AF65-F5344CB8AC3E}">
        <p14:creationId xmlns:p14="http://schemas.microsoft.com/office/powerpoint/2010/main" val="2515390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pPr algn="ctr" eaLnBrk="1" hangingPunct="1"/>
            <a:r>
              <a:rPr lang="en-US" altLang="en-US" dirty="0" smtClean="0"/>
              <a:t>WCLA MCLE</a:t>
            </a:r>
            <a:br>
              <a:rPr lang="en-US" altLang="en-US" dirty="0" smtClean="0"/>
            </a:br>
            <a:r>
              <a:rPr lang="en-US" altLang="en-US" dirty="0" smtClean="0"/>
              <a:t>3-22-2018</a:t>
            </a:r>
          </a:p>
        </p:txBody>
      </p:sp>
      <p:sp>
        <p:nvSpPr>
          <p:cNvPr id="4099" name="Content Placeholder 4"/>
          <p:cNvSpPr>
            <a:spLocks noGrp="1"/>
          </p:cNvSpPr>
          <p:nvPr>
            <p:ph idx="1"/>
          </p:nvPr>
        </p:nvSpPr>
        <p:spPr/>
        <p:txBody>
          <a:bodyPr/>
          <a:lstStyle/>
          <a:p>
            <a:pPr eaLnBrk="1" hangingPunct="1"/>
            <a:r>
              <a:rPr lang="en-US" altLang="en-US" dirty="0" smtClean="0"/>
              <a:t>Case Law Update</a:t>
            </a:r>
          </a:p>
          <a:p>
            <a:pPr eaLnBrk="1" hangingPunct="1"/>
            <a:r>
              <a:rPr lang="en-US" altLang="en-US" dirty="0" smtClean="0"/>
              <a:t>March 22, 2018</a:t>
            </a:r>
          </a:p>
          <a:p>
            <a:pPr eaLnBrk="1" hangingPunct="1"/>
            <a:r>
              <a:rPr lang="en-US" altLang="en-US" dirty="0" smtClean="0"/>
              <a:t>12:00 noon to 1 pm</a:t>
            </a:r>
          </a:p>
          <a:p>
            <a:pPr eaLnBrk="1" hangingPunct="1"/>
            <a:r>
              <a:rPr lang="en-US" altLang="en-US" dirty="0" smtClean="0"/>
              <a:t>James R. Thompson Center Auditorium, Chicago, IL</a:t>
            </a:r>
          </a:p>
          <a:p>
            <a:pPr eaLnBrk="1" hangingPunct="1"/>
            <a:r>
              <a:rPr lang="en-US" altLang="en-US" dirty="0" smtClean="0"/>
              <a:t>1 hour general MCLE credit</a:t>
            </a:r>
          </a:p>
          <a:p>
            <a:pPr eaLnBrk="1" hangingPunct="1"/>
            <a:endParaRPr lang="en-US" altLang="en-US" dirty="0" smtClean="0"/>
          </a:p>
        </p:txBody>
      </p:sp>
    </p:spTree>
    <p:extLst>
      <p:ext uri="{BB962C8B-B14F-4D97-AF65-F5344CB8AC3E}">
        <p14:creationId xmlns:p14="http://schemas.microsoft.com/office/powerpoint/2010/main" val="2768699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2-1303 Judgment Interest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Sec</a:t>
            </a:r>
            <a:r>
              <a:rPr lang="en-US" dirty="0"/>
              <a:t>. 2-1303. Interest on judgment. Judgments recovered in any court shall draw interest at the rate of 9% per annum from the date of the judgment until satisfied or 6% per annum when the judgment debtor is a unit of local government, as defined in Section 1 of Article VII of the Constitution, a school district, a community college district, or any other governmental entity. When judgment is entered upon any award, report or verdict, interest shall be computed at the above rate, from the time when made or rendered to the time of entering judgment upon the same, and included in the judgment. Interest shall be computed and charged only on the unsatisfied portion of the judgment as it exists from time to time. The judgment debtor may by tender of payment of judgment, costs and interest accrued to the date of tender, stop the further accrual of interest on such judgment notwithstanding the prosecution of an appeal, or other steps to reverse, vacate or modify the judgment.</a:t>
            </a:r>
          </a:p>
          <a:p>
            <a:endParaRPr lang="en-US" dirty="0"/>
          </a:p>
        </p:txBody>
      </p:sp>
    </p:spTree>
    <p:extLst>
      <p:ext uri="{BB962C8B-B14F-4D97-AF65-F5344CB8AC3E}">
        <p14:creationId xmlns:p14="http://schemas.microsoft.com/office/powerpoint/2010/main" val="3555130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Father </a:t>
            </a:r>
            <a:r>
              <a:rPr lang="en-US" dirty="0" err="1" smtClean="0"/>
              <a:t>Radosevich</a:t>
            </a:r>
            <a:r>
              <a:rPr lang="en-US" dirty="0" smtClean="0"/>
              <a:t> v. IIC</a:t>
            </a:r>
            <a:br>
              <a:rPr lang="en-US" dirty="0" smtClean="0"/>
            </a:br>
            <a:r>
              <a:rPr lang="en-US" dirty="0" smtClean="0"/>
              <a:t>367 </a:t>
            </a:r>
            <a:r>
              <a:rPr lang="en-US" dirty="0" err="1" smtClean="0"/>
              <a:t>Ill.App</a:t>
            </a:r>
            <a:r>
              <a:rPr lang="en-US" dirty="0" smtClean="0"/>
              <a:t> 3d 769 (2006)</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 </a:t>
            </a:r>
            <a:r>
              <a:rPr lang="en-US" dirty="0"/>
              <a:t>authority that requires an explicit refusal to pay an award before a claimant can bring a successful </a:t>
            </a:r>
            <a:r>
              <a:rPr lang="en-US" dirty="0" smtClean="0"/>
              <a:t>19(g) Application.</a:t>
            </a:r>
          </a:p>
          <a:p>
            <a:r>
              <a:rPr lang="en-US" dirty="0"/>
              <a:t>Cases such as </a:t>
            </a:r>
            <a:r>
              <a:rPr lang="en-US" u="sng" dirty="0" smtClean="0"/>
              <a:t>Ballard</a:t>
            </a:r>
            <a:r>
              <a:rPr lang="en-US" dirty="0" smtClean="0"/>
              <a:t>, </a:t>
            </a:r>
            <a:r>
              <a:rPr lang="en-US" dirty="0"/>
              <a:t>172 Ill. App. 3d </a:t>
            </a:r>
            <a:r>
              <a:rPr lang="en-US" dirty="0" smtClean="0"/>
              <a:t>41 (1988</a:t>
            </a:r>
            <a:r>
              <a:rPr lang="en-US" dirty="0"/>
              <a:t>), and </a:t>
            </a:r>
            <a:r>
              <a:rPr lang="en-US" u="sng" dirty="0"/>
              <a:t>Folks</a:t>
            </a:r>
            <a:r>
              <a:rPr lang="en-US" dirty="0"/>
              <a:t> </a:t>
            </a:r>
            <a:r>
              <a:rPr lang="en-US" dirty="0" smtClean="0"/>
              <a:t>, 93 Ill. App. 3d 19 (1981</a:t>
            </a:r>
            <a:r>
              <a:rPr lang="en-US" dirty="0"/>
              <a:t>), are </a:t>
            </a:r>
            <a:r>
              <a:rPr lang="en-US" b="1" i="1" u="sng" dirty="0"/>
              <a:t>cited for the proposition that a claimant is not entitled to section 19(n) interest on benefits that accrued after the arbitrator's award. </a:t>
            </a:r>
            <a:r>
              <a:rPr lang="en-US" dirty="0"/>
              <a:t>However, upon further review of these cases and the clear language of section 19(n), specifically that </a:t>
            </a:r>
            <a:r>
              <a:rPr lang="en-US" dirty="0" smtClean="0"/>
              <a:t>“interest </a:t>
            </a:r>
            <a:r>
              <a:rPr lang="en-US" dirty="0"/>
              <a:t>shall be drawn from the date of the arbitrator's award</a:t>
            </a:r>
            <a:r>
              <a:rPr lang="en-US" dirty="0" smtClean="0"/>
              <a:t>", </a:t>
            </a:r>
            <a:r>
              <a:rPr lang="en-US" b="1" i="1" u="sng" dirty="0"/>
              <a:t>we decline to follow Ballard, Folks, and cases with similar holdings</a:t>
            </a:r>
            <a:r>
              <a:rPr lang="en-US" b="1" i="1" u="sng" dirty="0" smtClean="0"/>
              <a:t>.</a:t>
            </a:r>
          </a:p>
          <a:p>
            <a:r>
              <a:rPr lang="en-US" dirty="0"/>
              <a:t>In the case at bar, claimant is entitled to </a:t>
            </a:r>
            <a:r>
              <a:rPr lang="en-US" dirty="0" smtClean="0"/>
              <a:t>Sec. 19(n) </a:t>
            </a:r>
            <a:r>
              <a:rPr lang="en-US" dirty="0"/>
              <a:t>interest on the arbitrator's award of September 17, 2002, which became the Commission's decision on October 16, 2002, through the date of payment, </a:t>
            </a:r>
            <a:r>
              <a:rPr lang="en-US" b="1" i="1" u="sng" dirty="0"/>
              <a:t>as to all amounts not included in the </a:t>
            </a:r>
            <a:r>
              <a:rPr lang="en-US" b="1" i="1" u="sng" dirty="0" smtClean="0"/>
              <a:t>Sec. 19(g) </a:t>
            </a:r>
            <a:r>
              <a:rPr lang="en-US" b="1" i="1" u="sng" dirty="0"/>
              <a:t>judgment</a:t>
            </a:r>
            <a:r>
              <a:rPr lang="en-US" dirty="0"/>
              <a:t>.</a:t>
            </a:r>
            <a:endParaRPr lang="en-US" b="1" i="1" u="sng" dirty="0"/>
          </a:p>
        </p:txBody>
      </p:sp>
    </p:spTree>
    <p:extLst>
      <p:ext uri="{BB962C8B-B14F-4D97-AF65-F5344CB8AC3E}">
        <p14:creationId xmlns:p14="http://schemas.microsoft.com/office/powerpoint/2010/main" val="1981640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Dobbs Tire &amp; Auto v. IWCC</a:t>
            </a:r>
            <a:br>
              <a:rPr lang="en-US" dirty="0" smtClean="0"/>
            </a:br>
            <a:r>
              <a:rPr lang="en-US" dirty="0" smtClean="0"/>
              <a:t>2018 IL App (5</a:t>
            </a:r>
            <a:r>
              <a:rPr lang="en-US" baseline="30000" dirty="0" smtClean="0"/>
              <a:t>th</a:t>
            </a:r>
            <a:r>
              <a:rPr lang="en-US" dirty="0" smtClean="0"/>
              <a:t>) 160297WC</a:t>
            </a:r>
            <a:endParaRPr lang="en-US" dirty="0"/>
          </a:p>
        </p:txBody>
      </p:sp>
      <p:sp>
        <p:nvSpPr>
          <p:cNvPr id="3" name="Content Placeholder 2"/>
          <p:cNvSpPr>
            <a:spLocks noGrp="1"/>
          </p:cNvSpPr>
          <p:nvPr>
            <p:ph idx="1"/>
          </p:nvPr>
        </p:nvSpPr>
        <p:spPr/>
        <p:txBody>
          <a:bodyPr>
            <a:normAutofit/>
          </a:bodyPr>
          <a:lstStyle/>
          <a:p>
            <a:r>
              <a:rPr lang="en-US" dirty="0" smtClean="0"/>
              <a:t>Sole </a:t>
            </a:r>
            <a:r>
              <a:rPr lang="en-US" dirty="0"/>
              <a:t>issue raised </a:t>
            </a:r>
            <a:r>
              <a:rPr lang="en-US" dirty="0" smtClean="0"/>
              <a:t>on appeal </a:t>
            </a:r>
            <a:r>
              <a:rPr lang="en-US" dirty="0"/>
              <a:t>is whether the 9% judgment </a:t>
            </a:r>
            <a:r>
              <a:rPr lang="en-US" dirty="0" smtClean="0"/>
              <a:t>interest </a:t>
            </a:r>
            <a:r>
              <a:rPr lang="en-US" dirty="0"/>
              <a:t>rate set forth in </a:t>
            </a:r>
            <a:r>
              <a:rPr lang="en-US" dirty="0" smtClean="0"/>
              <a:t>Section </a:t>
            </a:r>
            <a:r>
              <a:rPr lang="en-US" dirty="0"/>
              <a:t>2-1303 of the Code (735 ILCS 5/2-1303 </a:t>
            </a:r>
            <a:r>
              <a:rPr lang="en-US" dirty="0" smtClean="0"/>
              <a:t>applies </a:t>
            </a:r>
            <a:r>
              <a:rPr lang="en-US" dirty="0"/>
              <a:t>to </a:t>
            </a:r>
            <a:r>
              <a:rPr lang="en-US" dirty="0" smtClean="0"/>
              <a:t>IWCC award </a:t>
            </a:r>
            <a:r>
              <a:rPr lang="en-US" dirty="0"/>
              <a:t>prior to the award being reduced to judgment by </a:t>
            </a:r>
            <a:r>
              <a:rPr lang="en-US" dirty="0" smtClean="0"/>
              <a:t>Circuit Court </a:t>
            </a:r>
            <a:r>
              <a:rPr lang="en-US" dirty="0"/>
              <a:t>pursuant to section 19(g) of the Act. 820 ILCS 305/19(g</a:t>
            </a:r>
            <a:r>
              <a:rPr lang="en-US" dirty="0" smtClean="0"/>
              <a:t>). </a:t>
            </a:r>
          </a:p>
          <a:p>
            <a:r>
              <a:rPr lang="en-US" dirty="0" smtClean="0"/>
              <a:t>Requires </a:t>
            </a:r>
            <a:r>
              <a:rPr lang="en-US" dirty="0"/>
              <a:t>this court to interpret the interplay between several statutory </a:t>
            </a:r>
            <a:r>
              <a:rPr lang="en-US" dirty="0" smtClean="0"/>
              <a:t>sections…Issues </a:t>
            </a:r>
            <a:r>
              <a:rPr lang="en-US" dirty="0"/>
              <a:t>involving the interpretation of a statute present questions of law that we </a:t>
            </a:r>
            <a:r>
              <a:rPr lang="en-US" dirty="0" smtClean="0"/>
              <a:t>reviewed novo.</a:t>
            </a:r>
          </a:p>
          <a:p>
            <a:r>
              <a:rPr lang="en-US" dirty="0" smtClean="0"/>
              <a:t>Appellate Court has </a:t>
            </a:r>
            <a:r>
              <a:rPr lang="en-US" dirty="0"/>
              <a:t>found that such a judgment and interest award is contrary to law in </a:t>
            </a:r>
            <a:r>
              <a:rPr lang="en-US" u="sng" dirty="0" err="1" smtClean="0"/>
              <a:t>Radosevich</a:t>
            </a:r>
            <a:r>
              <a:rPr lang="en-US" dirty="0" smtClean="0"/>
              <a:t>,</a:t>
            </a:r>
            <a:r>
              <a:rPr lang="en-US" i="1" dirty="0" smtClean="0"/>
              <a:t> </a:t>
            </a:r>
            <a:r>
              <a:rPr lang="en-US" dirty="0" smtClean="0"/>
              <a:t>367 </a:t>
            </a:r>
            <a:r>
              <a:rPr lang="en-US" dirty="0"/>
              <a:t>Ill. App. 3d </a:t>
            </a:r>
            <a:r>
              <a:rPr lang="en-US" dirty="0" smtClean="0"/>
              <a:t>769 (2006</a:t>
            </a:r>
            <a:r>
              <a:rPr lang="en-US" dirty="0"/>
              <a:t>), and </a:t>
            </a:r>
            <a:r>
              <a:rPr lang="en-US" u="sng" dirty="0"/>
              <a:t>Sunrise Assisted </a:t>
            </a:r>
            <a:r>
              <a:rPr lang="en-US" u="sng" dirty="0" smtClean="0"/>
              <a:t>Living</a:t>
            </a:r>
            <a:r>
              <a:rPr lang="en-US" dirty="0" smtClean="0"/>
              <a:t>,</a:t>
            </a:r>
            <a:r>
              <a:rPr lang="en-US" i="1" dirty="0" smtClean="0"/>
              <a:t> </a:t>
            </a:r>
            <a:r>
              <a:rPr lang="en-US" dirty="0" smtClean="0"/>
              <a:t>2015 </a:t>
            </a:r>
            <a:r>
              <a:rPr lang="en-US" dirty="0"/>
              <a:t>IL App (2d) </a:t>
            </a:r>
            <a:r>
              <a:rPr lang="en-US" dirty="0" smtClean="0"/>
              <a:t>140037. </a:t>
            </a:r>
            <a:endParaRPr lang="en-US" dirty="0"/>
          </a:p>
        </p:txBody>
      </p:sp>
    </p:spTree>
    <p:extLst>
      <p:ext uri="{BB962C8B-B14F-4D97-AF65-F5344CB8AC3E}">
        <p14:creationId xmlns:p14="http://schemas.microsoft.com/office/powerpoint/2010/main" val="2516711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Dobbs Tire &amp; Auto v. IWCC</a:t>
            </a:r>
            <a:br>
              <a:rPr lang="en-US" dirty="0"/>
            </a:br>
            <a:r>
              <a:rPr lang="en-US" dirty="0"/>
              <a:t>2018 IL App (5</a:t>
            </a:r>
            <a:r>
              <a:rPr lang="en-US" baseline="30000" dirty="0"/>
              <a:t>th</a:t>
            </a:r>
            <a:r>
              <a:rPr lang="en-US" dirty="0"/>
              <a:t>) 160297WC</a:t>
            </a:r>
          </a:p>
        </p:txBody>
      </p:sp>
      <p:sp>
        <p:nvSpPr>
          <p:cNvPr id="3" name="Content Placeholder 2"/>
          <p:cNvSpPr>
            <a:spLocks noGrp="1"/>
          </p:cNvSpPr>
          <p:nvPr>
            <p:ph idx="1"/>
          </p:nvPr>
        </p:nvSpPr>
        <p:spPr/>
        <p:txBody>
          <a:bodyPr>
            <a:normAutofit fontScale="85000" lnSpcReduction="10000"/>
          </a:bodyPr>
          <a:lstStyle/>
          <a:p>
            <a:r>
              <a:rPr lang="en-US" dirty="0" smtClean="0"/>
              <a:t>Reasoning </a:t>
            </a:r>
            <a:r>
              <a:rPr lang="en-US" dirty="0"/>
              <a:t>in </a:t>
            </a:r>
            <a:r>
              <a:rPr lang="en-US" dirty="0" err="1"/>
              <a:t>Radosevich</a:t>
            </a:r>
            <a:r>
              <a:rPr lang="en-US" i="1" dirty="0"/>
              <a:t> </a:t>
            </a:r>
            <a:r>
              <a:rPr lang="en-US" dirty="0"/>
              <a:t>and Sunrise Assisted </a:t>
            </a:r>
            <a:r>
              <a:rPr lang="en-US"/>
              <a:t>Living </a:t>
            </a:r>
            <a:r>
              <a:rPr lang="en-US" smtClean="0"/>
              <a:t>is sound </a:t>
            </a:r>
            <a:r>
              <a:rPr lang="en-US"/>
              <a:t>and </a:t>
            </a:r>
            <a:r>
              <a:rPr lang="en-US" smtClean="0"/>
              <a:t>clearly </a:t>
            </a:r>
            <a:r>
              <a:rPr lang="en-US" dirty="0" smtClean="0"/>
              <a:t>disposes </a:t>
            </a:r>
            <a:r>
              <a:rPr lang="en-US" dirty="0"/>
              <a:t>of the issue raised in these </a:t>
            </a:r>
            <a:r>
              <a:rPr lang="en-US" dirty="0" smtClean="0"/>
              <a:t>appeals</a:t>
            </a:r>
          </a:p>
          <a:p>
            <a:r>
              <a:rPr lang="en-US" dirty="0" smtClean="0"/>
              <a:t>Employer did not refuse </a:t>
            </a:r>
            <a:r>
              <a:rPr lang="en-US" dirty="0"/>
              <a:t>to pay before </a:t>
            </a:r>
            <a:r>
              <a:rPr lang="en-US" dirty="0" smtClean="0"/>
              <a:t>Petitioner </a:t>
            </a:r>
            <a:r>
              <a:rPr lang="en-US" b="1" i="1" u="sng" dirty="0" smtClean="0"/>
              <a:t>implemented </a:t>
            </a:r>
            <a:r>
              <a:rPr lang="en-US" b="1" i="1" u="sng" dirty="0"/>
              <a:t>section 19(g)</a:t>
            </a:r>
            <a:r>
              <a:rPr lang="en-US" dirty="0"/>
              <a:t>. When </a:t>
            </a:r>
            <a:r>
              <a:rPr lang="en-US" dirty="0" smtClean="0"/>
              <a:t>employer tendered </a:t>
            </a:r>
            <a:r>
              <a:rPr lang="en-US" dirty="0"/>
              <a:t>full payment of what was owed, </a:t>
            </a:r>
            <a:r>
              <a:rPr lang="en-US" dirty="0" smtClean="0"/>
              <a:t>Petitioner was </a:t>
            </a:r>
            <a:r>
              <a:rPr lang="en-US" dirty="0"/>
              <a:t>no longer entitled to </a:t>
            </a:r>
            <a:r>
              <a:rPr lang="en-US" dirty="0" smtClean="0"/>
              <a:t>judgment </a:t>
            </a:r>
            <a:r>
              <a:rPr lang="en-US" dirty="0"/>
              <a:t>under </a:t>
            </a:r>
            <a:r>
              <a:rPr lang="en-US" dirty="0" smtClean="0"/>
              <a:t>Sec. 19(g</a:t>
            </a:r>
            <a:r>
              <a:rPr lang="en-US" dirty="0"/>
              <a:t>). Without a judgment, </a:t>
            </a:r>
            <a:r>
              <a:rPr lang="en-US" dirty="0" smtClean="0"/>
              <a:t>Petitioner was </a:t>
            </a:r>
            <a:r>
              <a:rPr lang="en-US" dirty="0"/>
              <a:t>not entitled to additional interest under </a:t>
            </a:r>
            <a:r>
              <a:rPr lang="en-US" dirty="0" smtClean="0"/>
              <a:t>Sec. 2-1303 </a:t>
            </a:r>
            <a:r>
              <a:rPr lang="en-US" dirty="0"/>
              <a:t>of the Code</a:t>
            </a:r>
            <a:r>
              <a:rPr lang="en-US" dirty="0" smtClean="0"/>
              <a:t>. </a:t>
            </a:r>
          </a:p>
          <a:p>
            <a:r>
              <a:rPr lang="en-US" dirty="0" smtClean="0"/>
              <a:t>Sec. </a:t>
            </a:r>
            <a:r>
              <a:rPr lang="en-US" dirty="0"/>
              <a:t>3-111(a)(8) of the Administrative Review Law (735 ILCS 5/3-111(a)(8) </a:t>
            </a:r>
            <a:r>
              <a:rPr lang="en-US" dirty="0" smtClean="0"/>
              <a:t>gives </a:t>
            </a:r>
            <a:r>
              <a:rPr lang="en-US" dirty="0"/>
              <a:t>the circuit court’s affirmance of the arbitrator’s award on appeal the status of a judgment that could be enforced as other judgments, including the accrual of interest pursuant to section </a:t>
            </a:r>
            <a:r>
              <a:rPr lang="en-US" dirty="0" smtClean="0"/>
              <a:t>2-1303 </a:t>
            </a:r>
            <a:r>
              <a:rPr lang="en-US" dirty="0"/>
              <a:t>of the </a:t>
            </a:r>
            <a:r>
              <a:rPr lang="en-US" dirty="0" smtClean="0"/>
              <a:t>Code. </a:t>
            </a:r>
          </a:p>
          <a:p>
            <a:r>
              <a:rPr lang="en-US" dirty="0" smtClean="0"/>
              <a:t> BUT…Administrative </a:t>
            </a:r>
            <a:r>
              <a:rPr lang="en-US" dirty="0"/>
              <a:t>Review Law has no bearing on </a:t>
            </a:r>
            <a:r>
              <a:rPr lang="en-US" dirty="0" smtClean="0"/>
              <a:t>WCA sets </a:t>
            </a:r>
            <a:r>
              <a:rPr lang="en-US" dirty="0"/>
              <a:t>forth </a:t>
            </a:r>
            <a:r>
              <a:rPr lang="en-US" dirty="0" smtClean="0"/>
              <a:t>specific </a:t>
            </a:r>
            <a:r>
              <a:rPr lang="en-US" dirty="0"/>
              <a:t>procedure for </a:t>
            </a:r>
            <a:r>
              <a:rPr lang="en-US" dirty="0" smtClean="0"/>
              <a:t>review </a:t>
            </a:r>
            <a:r>
              <a:rPr lang="en-US" dirty="0"/>
              <a:t>of </a:t>
            </a:r>
            <a:r>
              <a:rPr lang="en-US" dirty="0" smtClean="0"/>
              <a:t>IWCC award, </a:t>
            </a:r>
            <a:r>
              <a:rPr lang="en-US" dirty="0"/>
              <a:t>interest on the award during this process, and the conversion of the award into a judgment at the conclusion of </a:t>
            </a:r>
            <a:r>
              <a:rPr lang="en-US" dirty="0" smtClean="0"/>
              <a:t>review. </a:t>
            </a:r>
            <a:endParaRPr lang="en-US" dirty="0"/>
          </a:p>
        </p:txBody>
      </p:sp>
    </p:spTree>
    <p:extLst>
      <p:ext uri="{BB962C8B-B14F-4D97-AF65-F5344CB8AC3E}">
        <p14:creationId xmlns:p14="http://schemas.microsoft.com/office/powerpoint/2010/main" val="887611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Administrative </a:t>
            </a:r>
            <a:r>
              <a:rPr lang="en-US" dirty="0" smtClean="0"/>
              <a:t>Law Act</a:t>
            </a:r>
            <a:endParaRPr lang="en-US" dirty="0"/>
          </a:p>
        </p:txBody>
      </p:sp>
      <p:sp>
        <p:nvSpPr>
          <p:cNvPr id="3" name="Content Placeholder 2"/>
          <p:cNvSpPr>
            <a:spLocks noGrp="1"/>
          </p:cNvSpPr>
          <p:nvPr>
            <p:ph idx="1"/>
          </p:nvPr>
        </p:nvSpPr>
        <p:spPr/>
        <p:txBody>
          <a:bodyPr>
            <a:normAutofit/>
          </a:bodyPr>
          <a:lstStyle/>
          <a:p>
            <a:endParaRPr lang="en-US" dirty="0"/>
          </a:p>
          <a:p>
            <a:r>
              <a:rPr lang="en-US" dirty="0"/>
              <a:t>(735 ILCS 5/3-111) </a:t>
            </a:r>
          </a:p>
          <a:p>
            <a:r>
              <a:rPr lang="en-US" dirty="0"/>
              <a:t>Sec. 3-111. Powers of circuit court</a:t>
            </a:r>
            <a:r>
              <a:rPr lang="en-US" dirty="0" smtClean="0"/>
              <a:t>.(</a:t>
            </a:r>
            <a:r>
              <a:rPr lang="en-US" dirty="0"/>
              <a:t>a) The Circuit Court has </a:t>
            </a:r>
            <a:r>
              <a:rPr lang="en-US" dirty="0" smtClean="0"/>
              <a:t>power... (</a:t>
            </a:r>
            <a:r>
              <a:rPr lang="en-US" dirty="0"/>
              <a:t>8) in case of affirmance or partial affirmance of </a:t>
            </a:r>
            <a:r>
              <a:rPr lang="en-US" dirty="0" smtClean="0"/>
              <a:t>an administrative </a:t>
            </a:r>
            <a:r>
              <a:rPr lang="en-US" dirty="0"/>
              <a:t>decision which requires the payment of money, to enter judgment for the amount justified by the record and for costs, which judgment may be enforced as other judgments for the recovery of </a:t>
            </a:r>
            <a:r>
              <a:rPr lang="en-US" dirty="0" smtClean="0"/>
              <a:t>money</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648249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Rechenberg</a:t>
            </a:r>
            <a:r>
              <a:rPr lang="en-US" dirty="0" smtClean="0"/>
              <a:t> v. IWCC</a:t>
            </a:r>
            <a:br>
              <a:rPr lang="en-US" dirty="0" smtClean="0"/>
            </a:br>
            <a:r>
              <a:rPr lang="en-US" dirty="0" smtClean="0"/>
              <a:t>2018 IL App (2d) 170263WC</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 </a:t>
            </a:r>
            <a:r>
              <a:rPr lang="en-US" dirty="0"/>
              <a:t>agree with the employer’s argument and find the </a:t>
            </a:r>
            <a:r>
              <a:rPr lang="en-US" dirty="0" smtClean="0"/>
              <a:t>Cir. Ct. erred </a:t>
            </a:r>
            <a:r>
              <a:rPr lang="en-US" dirty="0"/>
              <a:t>by reversing the </a:t>
            </a:r>
            <a:r>
              <a:rPr lang="en-US" dirty="0" smtClean="0"/>
              <a:t>IWCC decision</a:t>
            </a:r>
          </a:p>
          <a:p>
            <a:r>
              <a:rPr lang="en-US" dirty="0" smtClean="0"/>
              <a:t>Parties </a:t>
            </a:r>
            <a:r>
              <a:rPr lang="en-US" dirty="0"/>
              <a:t>first disagree on the appropriate standard of </a:t>
            </a:r>
            <a:r>
              <a:rPr lang="en-US" dirty="0" smtClean="0"/>
              <a:t>review...Employer </a:t>
            </a:r>
            <a:r>
              <a:rPr lang="en-US" dirty="0"/>
              <a:t>maintains that </a:t>
            </a:r>
            <a:r>
              <a:rPr lang="en-US" dirty="0" smtClean="0"/>
              <a:t>IWCC </a:t>
            </a:r>
            <a:r>
              <a:rPr lang="en-US" dirty="0"/>
              <a:t>decision should not be overturned unless it is against the manifest weight of the evidence while claimant argues that a clearly erroneous standard of review applies. We agree with the employer</a:t>
            </a:r>
            <a:r>
              <a:rPr lang="en-US" dirty="0" smtClean="0"/>
              <a:t>.</a:t>
            </a:r>
          </a:p>
          <a:p>
            <a:r>
              <a:rPr lang="en-US" dirty="0" smtClean="0"/>
              <a:t>In </a:t>
            </a:r>
            <a:r>
              <a:rPr lang="en-US" dirty="0"/>
              <a:t>certain cases, a clearly erroneous standard of review has been applied where the issue presented on appeal contained a mixed question of law and </a:t>
            </a:r>
            <a:r>
              <a:rPr lang="en-US" dirty="0" smtClean="0"/>
              <a:t>fact: “ A </a:t>
            </a:r>
            <a:r>
              <a:rPr lang="en-US" dirty="0"/>
              <a:t>mixed question is one involving an examination of the legal effect of a given set of facts, that is, where the facts and law are established and the issue is whether the facts satisfy a certain statutory standard</a:t>
            </a:r>
            <a:r>
              <a:rPr lang="en-US" dirty="0" smtClean="0"/>
              <a:t>. ”</a:t>
            </a:r>
          </a:p>
          <a:p>
            <a:r>
              <a:rPr lang="en-US" dirty="0" smtClean="0"/>
              <a:t>Here</a:t>
            </a:r>
            <a:r>
              <a:rPr lang="en-US" dirty="0"/>
              <a:t>, the relevant underlying facts have not been “established” and are very much in dispute. Thus, we are not simply examining the legal effect of a given set of facts but, instead, considering the Commission’s resolution of disputed facts, including the manner in which it resolved evidentiary conflicts and assessed witness credibility. Thus, the appropriate standard of review in this case is the manifest-weight-of-the-evidence standard. </a:t>
            </a:r>
            <a:endParaRPr lang="en-US" dirty="0" smtClean="0"/>
          </a:p>
          <a:p>
            <a:r>
              <a:rPr lang="en-US" dirty="0"/>
              <a:t>Additionally, we find that the clearly erroneous standard is inapplicable when reviewing decisions of the </a:t>
            </a:r>
            <a:r>
              <a:rPr lang="en-US" dirty="0" smtClean="0"/>
              <a:t>IWCC... We </a:t>
            </a:r>
            <a:r>
              <a:rPr lang="en-US" dirty="0"/>
              <a:t>emphasize that, unless and until the supreme court directs otherwise, we continue to apply only the </a:t>
            </a:r>
            <a:r>
              <a:rPr lang="en-US" dirty="0" smtClean="0"/>
              <a:t>manifest weight-of-the-evidence </a:t>
            </a:r>
            <a:r>
              <a:rPr lang="en-US" dirty="0"/>
              <a:t>and </a:t>
            </a:r>
            <a:r>
              <a:rPr lang="en-US" i="1" dirty="0"/>
              <a:t>de novo </a:t>
            </a:r>
            <a:r>
              <a:rPr lang="en-US" dirty="0"/>
              <a:t>standards of review when reviewing decisions of the </a:t>
            </a:r>
            <a:r>
              <a:rPr lang="en-US" dirty="0" smtClean="0"/>
              <a:t>IWCC </a:t>
            </a:r>
            <a:endParaRPr lang="en-US" dirty="0"/>
          </a:p>
        </p:txBody>
      </p:sp>
    </p:spTree>
    <p:extLst>
      <p:ext uri="{BB962C8B-B14F-4D97-AF65-F5344CB8AC3E}">
        <p14:creationId xmlns:p14="http://schemas.microsoft.com/office/powerpoint/2010/main" val="4140290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Rechenberg</a:t>
            </a:r>
            <a:r>
              <a:rPr lang="en-US" dirty="0" smtClean="0"/>
              <a:t> v. IWCC</a:t>
            </a:r>
            <a:br>
              <a:rPr lang="en-US" dirty="0" smtClean="0"/>
            </a:br>
            <a:r>
              <a:rPr lang="en-US" dirty="0" smtClean="0"/>
              <a:t>2018 IL App (2d) 170263WC</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Both </a:t>
            </a:r>
            <a:r>
              <a:rPr lang="en-US" dirty="0"/>
              <a:t>parties’ medical experts </a:t>
            </a:r>
            <a:r>
              <a:rPr lang="en-US" dirty="0" smtClean="0"/>
              <a:t>largely agreed </a:t>
            </a:r>
            <a:r>
              <a:rPr lang="en-US" dirty="0"/>
              <a:t>that the history and mechanism of injury described by </a:t>
            </a:r>
            <a:r>
              <a:rPr lang="en-US" dirty="0" smtClean="0"/>
              <a:t>Petitioner was not </a:t>
            </a:r>
            <a:r>
              <a:rPr lang="en-US" dirty="0"/>
              <a:t>a reasonable or likely cause of the right shoulder </a:t>
            </a:r>
            <a:r>
              <a:rPr lang="en-US" dirty="0" smtClean="0"/>
              <a:t>condition </a:t>
            </a:r>
          </a:p>
          <a:p>
            <a:r>
              <a:rPr lang="en-US" dirty="0" smtClean="0"/>
              <a:t>Prior </a:t>
            </a:r>
            <a:r>
              <a:rPr lang="en-US" dirty="0"/>
              <a:t>to testifying at arbitration, </a:t>
            </a:r>
            <a:r>
              <a:rPr lang="en-US" dirty="0" smtClean="0"/>
              <a:t>Petitioner repeatedly </a:t>
            </a:r>
            <a:r>
              <a:rPr lang="en-US" dirty="0"/>
              <a:t>and consistently described a repetitive-trauma type work injury. Dr. </a:t>
            </a:r>
            <a:r>
              <a:rPr lang="en-US" dirty="0" err="1"/>
              <a:t>Alturi</a:t>
            </a:r>
            <a:r>
              <a:rPr lang="en-US" dirty="0"/>
              <a:t> opined claimant’s right shoulder injuries were most “consistent with a traumatic rotator cuff tear from a fall that was painful.” He did not believe it was possible for claimant to have caused or aggravated her rotator cuff tear with the type of work activities she described to him, which involved constantly moving and repositioning a patient</a:t>
            </a:r>
            <a:r>
              <a:rPr lang="en-US" dirty="0" smtClean="0"/>
              <a:t>.</a:t>
            </a:r>
          </a:p>
          <a:p>
            <a:r>
              <a:rPr lang="en-US" dirty="0"/>
              <a:t>In providing his opinions, Dr. </a:t>
            </a:r>
            <a:r>
              <a:rPr lang="en-US" dirty="0" err="1"/>
              <a:t>Izquierdo</a:t>
            </a:r>
            <a:r>
              <a:rPr lang="en-US" dirty="0"/>
              <a:t> reiterated several times that “if there was a reported and documented moment or incident in time </a:t>
            </a:r>
            <a:r>
              <a:rPr lang="en-US" dirty="0" smtClean="0"/>
              <a:t>[</a:t>
            </a:r>
            <a:r>
              <a:rPr lang="en-US" dirty="0"/>
              <a:t>claimant] could have made [her rotator cuff tear] bigger.” However, he also repeatedly stated that he was never provided with such a history by claimant. As a result, Dr. </a:t>
            </a:r>
            <a:r>
              <a:rPr lang="en-US" dirty="0" err="1"/>
              <a:t>Izquierdo</a:t>
            </a:r>
            <a:r>
              <a:rPr lang="en-US" dirty="0"/>
              <a:t> could not offer an opinion on causation based on a reasonable degree of medical certainty. </a:t>
            </a:r>
            <a:r>
              <a:rPr lang="en-US" dirty="0" smtClean="0"/>
              <a:t> </a:t>
            </a:r>
            <a:endParaRPr lang="en-US" dirty="0"/>
          </a:p>
        </p:txBody>
      </p:sp>
    </p:spTree>
    <p:extLst>
      <p:ext uri="{BB962C8B-B14F-4D97-AF65-F5344CB8AC3E}">
        <p14:creationId xmlns:p14="http://schemas.microsoft.com/office/powerpoint/2010/main" val="703157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Rechenberg</a:t>
            </a:r>
            <a:r>
              <a:rPr lang="en-US" dirty="0" smtClean="0"/>
              <a:t> v. IWCC</a:t>
            </a:r>
            <a:br>
              <a:rPr lang="en-US" dirty="0" smtClean="0"/>
            </a:br>
            <a:r>
              <a:rPr lang="en-US" dirty="0" smtClean="0"/>
              <a:t>2018 IL App (2d) 170263WC</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Based </a:t>
            </a:r>
            <a:r>
              <a:rPr lang="en-US" dirty="0"/>
              <a:t>on the history provided to him by claimant, whom the Commission found was not credible. The Commission’s credibility determination is also supported by the record</a:t>
            </a:r>
            <a:r>
              <a:rPr lang="en-US" dirty="0" smtClean="0"/>
              <a:t>.</a:t>
            </a:r>
          </a:p>
          <a:p>
            <a:r>
              <a:rPr lang="en-US" dirty="0" smtClean="0"/>
              <a:t>First, IWCC found </a:t>
            </a:r>
            <a:r>
              <a:rPr lang="en-US" dirty="0"/>
              <a:t>claimant was not credible regarding her December 2013 fall at home. It noted that although claimant tried to minimize the fall when testifying at arbitration, stating that she merely missed a single step, fell to her buttocks, and “bumped” her right shoulder, it was nevertheless significant enough that symptoms in claimant’s right upper extremity continued to bother her one month later</a:t>
            </a:r>
            <a:r>
              <a:rPr lang="en-US" dirty="0" smtClean="0"/>
              <a:t>.</a:t>
            </a:r>
          </a:p>
          <a:p>
            <a:r>
              <a:rPr lang="en-US" dirty="0" smtClean="0"/>
              <a:t>Second</a:t>
            </a:r>
            <a:r>
              <a:rPr lang="en-US" dirty="0"/>
              <a:t>, </a:t>
            </a:r>
            <a:r>
              <a:rPr lang="en-US" dirty="0" smtClean="0"/>
              <a:t>IWCC </a:t>
            </a:r>
            <a:r>
              <a:rPr lang="en-US" dirty="0"/>
              <a:t>also found claimant was not credible because, contrary to her testimony at arbitration, neither her accident report nor the medical histories she provided delineated “a specific episode of sudden or significant pain while lifting a particular patient on January 18, 2014.” The evidence at arbitration supports this finding, showing claimant’s first report of an “oh wow” or “oh boy” moment of experiencing symptoms was while testifying at arbitration. Her arbitration testimony also occurred after claimant attended Dr. </a:t>
            </a:r>
            <a:r>
              <a:rPr lang="en-US" dirty="0" err="1"/>
              <a:t>Izquierdo’s</a:t>
            </a:r>
            <a:r>
              <a:rPr lang="en-US" dirty="0"/>
              <a:t> deposition and heard him describe the importance of such a specific painful moment in time relative to claimant’s condition of ill-being. As the Commission found, claimant’s “subsequent testimony at arbitration gives a strong indication that an effort was made to closely conform to [Dr. </a:t>
            </a:r>
            <a:r>
              <a:rPr lang="en-US" dirty="0" err="1"/>
              <a:t>Izquierdo’s</a:t>
            </a:r>
            <a:r>
              <a:rPr lang="en-US" dirty="0"/>
              <a:t>] reasoning in order [to] show causation.” </a:t>
            </a:r>
          </a:p>
        </p:txBody>
      </p:sp>
    </p:spTree>
    <p:extLst>
      <p:ext uri="{BB962C8B-B14F-4D97-AF65-F5344CB8AC3E}">
        <p14:creationId xmlns:p14="http://schemas.microsoft.com/office/powerpoint/2010/main" val="113275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Rechenberg</a:t>
            </a:r>
            <a:r>
              <a:rPr lang="en-US" dirty="0" smtClean="0"/>
              <a:t> v. IWCC</a:t>
            </a:r>
            <a:br>
              <a:rPr lang="en-US" dirty="0" smtClean="0"/>
            </a:br>
            <a:r>
              <a:rPr lang="en-US" dirty="0" smtClean="0"/>
              <a:t>2018 IL App (2d) 170263WC</a:t>
            </a:r>
            <a:endParaRPr lang="en-US" dirty="0"/>
          </a:p>
        </p:txBody>
      </p:sp>
      <p:sp>
        <p:nvSpPr>
          <p:cNvPr id="3" name="Content Placeholder 2"/>
          <p:cNvSpPr>
            <a:spLocks noGrp="1"/>
          </p:cNvSpPr>
          <p:nvPr>
            <p:ph idx="1"/>
          </p:nvPr>
        </p:nvSpPr>
        <p:spPr/>
        <p:txBody>
          <a:bodyPr>
            <a:normAutofit fontScale="85000" lnSpcReduction="10000"/>
          </a:bodyPr>
          <a:lstStyle/>
          <a:p>
            <a:r>
              <a:rPr lang="en-US" dirty="0"/>
              <a:t>She argues that “ ‘[a] chain of events which demonstrates a previous condition of good health, an accident, and a subsequent injury resulting in disability may be sufficient circumstantial evidence to prove a causal nexus between the accident and the employee’s injury</a:t>
            </a:r>
            <a:r>
              <a:rPr lang="en-US" dirty="0" smtClean="0"/>
              <a:t>.</a:t>
            </a:r>
            <a:r>
              <a:rPr lang="en-US" dirty="0"/>
              <a:t> However, in this case, the Commission determined claimant’s descriptions of both her initial injury and her condition of ill-being prior to her alleged work accident were not credible. </a:t>
            </a:r>
            <a:endParaRPr lang="en-US" dirty="0" smtClean="0"/>
          </a:p>
          <a:p>
            <a:r>
              <a:rPr lang="en-US" dirty="0" smtClean="0"/>
              <a:t>Specifically</a:t>
            </a:r>
            <a:r>
              <a:rPr lang="en-US" dirty="0"/>
              <a:t>, claimant testified to only three specific days that she worked during the relevant time period between her fall at home and her alleged January 18, 2014, work accident</a:t>
            </a:r>
            <a:r>
              <a:rPr lang="en-US" dirty="0" smtClean="0"/>
              <a:t>.</a:t>
            </a:r>
          </a:p>
          <a:p>
            <a:r>
              <a:rPr lang="en-US" dirty="0" smtClean="0"/>
              <a:t> </a:t>
            </a:r>
            <a:r>
              <a:rPr lang="en-US" dirty="0"/>
              <a:t>Here, the record contains sufficient support for the Commission’s decision, thus an opposite conclusion from that reached by the Commission is not clearly apparent. </a:t>
            </a:r>
            <a:r>
              <a:rPr lang="en-US"/>
              <a:t>As a result, the Commission’s finding that claimant failed to prove a compensable injury was not against the manifest weight of the evidence. </a:t>
            </a:r>
            <a:endParaRPr lang="en-US" dirty="0"/>
          </a:p>
        </p:txBody>
      </p:sp>
    </p:spTree>
    <p:extLst>
      <p:ext uri="{BB962C8B-B14F-4D97-AF65-F5344CB8AC3E}">
        <p14:creationId xmlns:p14="http://schemas.microsoft.com/office/powerpoint/2010/main" val="1311030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Menard v. </a:t>
            </a:r>
            <a:r>
              <a:rPr lang="en-US" smtClean="0"/>
              <a:t>IWCC, 450 </a:t>
            </a:r>
            <a:r>
              <a:rPr lang="en-US" dirty="0" smtClean="0"/>
              <a:t>Ill.App.3d 235 (2010)</a:t>
            </a:r>
            <a:br>
              <a:rPr lang="en-US" dirty="0" smtClean="0"/>
            </a:br>
            <a:r>
              <a:rPr lang="en-US" dirty="0" smtClean="0"/>
              <a:t>Travelling to/from IME </a:t>
            </a:r>
            <a:r>
              <a:rPr lang="en-US" smtClean="0"/>
              <a:t>Not Compensable</a:t>
            </a:r>
            <a:endParaRPr lang="en-US" dirty="0"/>
          </a:p>
        </p:txBody>
      </p:sp>
      <p:sp>
        <p:nvSpPr>
          <p:cNvPr id="3" name="Content Placeholder 2"/>
          <p:cNvSpPr>
            <a:spLocks noGrp="1"/>
          </p:cNvSpPr>
          <p:nvPr>
            <p:ph idx="1"/>
          </p:nvPr>
        </p:nvSpPr>
        <p:spPr/>
        <p:txBody>
          <a:bodyPr>
            <a:normAutofit fontScale="47500" lnSpcReduction="20000"/>
          </a:bodyPr>
          <a:lstStyle/>
          <a:p>
            <a:r>
              <a:rPr lang="en-US" sz="3300" dirty="0"/>
              <a:t>The facts in this case are almost indistinguishable from those in </a:t>
            </a:r>
            <a:r>
              <a:rPr lang="en-US" sz="3300" u="sng" dirty="0" err="1" smtClean="0"/>
              <a:t>Skelgas</a:t>
            </a:r>
            <a:r>
              <a:rPr lang="en-US" sz="3300" dirty="0" smtClean="0"/>
              <a:t>, 400 Ill. 322 (1948). </a:t>
            </a:r>
            <a:r>
              <a:rPr lang="en-US" sz="3300" dirty="0"/>
              <a:t>Here, claimant filed an application for adjustment of claim alleging a psychological injury while in respondent's employ. Claimant was subsequently discharged from respondent's employ. Thereafter, claimant underwent an IME at respondent's request. Claimant filed a second application for adjustment of claim alleging a physical injury while preparing to travel home from the IME. Like the employee in </a:t>
            </a:r>
            <a:r>
              <a:rPr lang="en-US" sz="3300" u="sng" dirty="0" err="1"/>
              <a:t>Skelgas</a:t>
            </a:r>
            <a:r>
              <a:rPr lang="en-US" sz="3300" dirty="0"/>
              <a:t>, who traveled to Bloomington for the sole purpose of undergoing the IME at the employer's request, the sole reason claimant was in Chicago was to attend the IME requested by respondent. Claimant suggests that </a:t>
            </a:r>
            <a:r>
              <a:rPr lang="en-US" sz="3300" u="sng" dirty="0" err="1"/>
              <a:t>Skelgas</a:t>
            </a:r>
            <a:r>
              <a:rPr lang="en-US" sz="3300" dirty="0"/>
              <a:t> is bad law and that the decision "should never have been authored or, once authored, should have been overturned many years ago in order to more accurately comport with the purpose of the </a:t>
            </a:r>
            <a:r>
              <a:rPr lang="en-US" sz="3300" dirty="0" smtClean="0"/>
              <a:t>Act</a:t>
            </a:r>
            <a:r>
              <a:rPr lang="en-US" sz="3300" dirty="0"/>
              <a:t>." However, claimant cites no authority for these propositions. </a:t>
            </a:r>
          </a:p>
          <a:p>
            <a:r>
              <a:rPr lang="en-US" sz="3300" dirty="0"/>
              <a:t>Claimant also suggests that, in attending the IME in Chicago, she was acting within the scope of her employment because she attended the examination at the direction of respondent. This argument has been rejected by our supreme court. In </a:t>
            </a:r>
            <a:r>
              <a:rPr lang="en-US" sz="3300" u="sng" dirty="0" err="1"/>
              <a:t>Skelgas</a:t>
            </a:r>
            <a:r>
              <a:rPr lang="en-US" sz="3300" dirty="0"/>
              <a:t>, for instance, the court acknowledged that under section 12 of the Act, an employer has the right to have an employee requesting workers' compensation benefits undergo an independent medical examination. </a:t>
            </a:r>
            <a:r>
              <a:rPr lang="en-US" sz="3300" dirty="0" smtClean="0"/>
              <a:t>However</a:t>
            </a:r>
            <a:r>
              <a:rPr lang="en-US" sz="3300" dirty="0"/>
              <a:t>, the court described this </a:t>
            </a:r>
            <a:r>
              <a:rPr lang="en-US" sz="3300" dirty="0" smtClean="0"/>
              <a:t>"</a:t>
            </a:r>
            <a:r>
              <a:rPr lang="en-US" sz="3300" dirty="0"/>
              <a:t>statutory right" as being "entirely independent of the relationship of employer and employee." </a:t>
            </a:r>
            <a:r>
              <a:rPr lang="en-US" sz="3300" dirty="0" smtClean="0"/>
              <a:t>In </a:t>
            </a:r>
            <a:r>
              <a:rPr lang="en-US" sz="3300" dirty="0"/>
              <a:t>a subsequent case, the supreme court explained that the failure of an employee to accept medical treatment at the request of an employer does not constitute a term or condition of employment since the failure to comply with the employer's request "results only in the suspension or reduction of an award of compensation </a:t>
            </a:r>
            <a:r>
              <a:rPr lang="en-US" sz="3300" dirty="0" smtClean="0"/>
              <a:t>benefits, </a:t>
            </a:r>
            <a:r>
              <a:rPr lang="en-US" sz="3300" dirty="0"/>
              <a:t>not in the suspension or termination of the employment relationship." </a:t>
            </a:r>
            <a:r>
              <a:rPr lang="en-US" sz="3300" u="sng" dirty="0" smtClean="0"/>
              <a:t>Lee</a:t>
            </a:r>
            <a:r>
              <a:rPr lang="en-US" sz="3300" dirty="0" smtClean="0"/>
              <a:t>, </a:t>
            </a:r>
            <a:r>
              <a:rPr lang="en-US" sz="3300" dirty="0"/>
              <a:t>167 Ill. 2d </a:t>
            </a:r>
            <a:r>
              <a:rPr lang="en-US" sz="3300" dirty="0" smtClean="0"/>
              <a:t>77 </a:t>
            </a:r>
            <a:r>
              <a:rPr lang="en-US" sz="3300" dirty="0"/>
              <a:t>(1995); see also </a:t>
            </a:r>
            <a:r>
              <a:rPr lang="en-US" sz="3300" u="sng" dirty="0" smtClean="0"/>
              <a:t>King,</a:t>
            </a:r>
            <a:r>
              <a:rPr lang="en-US" sz="3300" dirty="0" smtClean="0"/>
              <a:t> 301 </a:t>
            </a:r>
            <a:r>
              <a:rPr lang="en-US" sz="3300" dirty="0"/>
              <a:t>Ill.App.3d </a:t>
            </a:r>
            <a:r>
              <a:rPr lang="en-US" sz="3300" dirty="0" smtClean="0"/>
              <a:t>958 (1998). </a:t>
            </a:r>
            <a:r>
              <a:rPr lang="en-US" sz="3300" dirty="0"/>
              <a:t>Therefore, we find unpersuasive claimant's argument that her attendance at the IME constituted a condition of her employment.</a:t>
            </a:r>
          </a:p>
          <a:p>
            <a:endParaRPr lang="en-US" dirty="0"/>
          </a:p>
        </p:txBody>
      </p:sp>
    </p:spTree>
    <p:extLst>
      <p:ext uri="{BB962C8B-B14F-4D97-AF65-F5344CB8AC3E}">
        <p14:creationId xmlns:p14="http://schemas.microsoft.com/office/powerpoint/2010/main" val="3351204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Perez v. IWCC</a:t>
            </a:r>
            <a:br>
              <a:rPr lang="en-US" dirty="0" smtClean="0"/>
            </a:br>
            <a:r>
              <a:rPr lang="en-US" dirty="0" smtClean="0"/>
              <a:t>2018 IL App (2d) 170086WC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Commission </a:t>
            </a:r>
            <a:r>
              <a:rPr lang="en-US" dirty="0"/>
              <a:t>issued a decision on remand, ordering the employer to pay $17,857.96 for medical expenses under sections 8(a) and 8.2(e) of the </a:t>
            </a:r>
            <a:r>
              <a:rPr lang="en-US" dirty="0" smtClean="0"/>
              <a:t>Act, </a:t>
            </a:r>
            <a:r>
              <a:rPr lang="en-US" dirty="0"/>
              <a:t>representing the total amount of $17,597.86 </a:t>
            </a:r>
            <a:r>
              <a:rPr lang="en-US" b="1" i="1" u="sng" dirty="0"/>
              <a:t>paid by claimant’s husband’s health insurance provider under its group health insurance plan </a:t>
            </a:r>
            <a:r>
              <a:rPr lang="en-US" dirty="0"/>
              <a:t>“and deductibles/copays of $260.00</a:t>
            </a:r>
            <a:r>
              <a:rPr lang="en-US" dirty="0" smtClean="0"/>
              <a:t>.”</a:t>
            </a:r>
          </a:p>
          <a:p>
            <a:r>
              <a:rPr lang="en-US" dirty="0"/>
              <a:t>On appeal, </a:t>
            </a:r>
            <a:r>
              <a:rPr lang="en-US" dirty="0" smtClean="0"/>
              <a:t>Petitioner argues </a:t>
            </a:r>
            <a:r>
              <a:rPr lang="en-US" dirty="0"/>
              <a:t>the Commission erred in ordering the employer to pay medical expenses in a lower amount negotiated and paid by a third party insurance carrier, and not the stipulated fee schedule amounts. 	</a:t>
            </a:r>
          </a:p>
          <a:p>
            <a:r>
              <a:rPr lang="en-US" dirty="0" smtClean="0"/>
              <a:t> </a:t>
            </a:r>
            <a:r>
              <a:rPr lang="en-US" dirty="0"/>
              <a:t>“The employer shall provide and </a:t>
            </a:r>
            <a:r>
              <a:rPr lang="en-US" b="1" i="1" u="sng" dirty="0"/>
              <a:t>pay the negotiated rate, if applicable, or the lesser of the health care provider’s actual charges or according to a fee </a:t>
            </a:r>
            <a:r>
              <a:rPr lang="en-US" b="1" i="1" u="sng" dirty="0" smtClean="0"/>
              <a:t>schedule</a:t>
            </a:r>
            <a:r>
              <a:rPr lang="en-US" i="1" dirty="0" smtClean="0"/>
              <a:t>…”</a:t>
            </a:r>
            <a:endParaRPr lang="en-US" dirty="0"/>
          </a:p>
        </p:txBody>
      </p:sp>
    </p:spTree>
    <p:extLst>
      <p:ext uri="{BB962C8B-B14F-4D97-AF65-F5344CB8AC3E}">
        <p14:creationId xmlns:p14="http://schemas.microsoft.com/office/powerpoint/2010/main" val="3990109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Perez v. IWCC</a:t>
            </a:r>
            <a:br>
              <a:rPr lang="en-US" dirty="0" smtClean="0"/>
            </a:br>
            <a:r>
              <a:rPr lang="en-US" dirty="0" smtClean="0"/>
              <a:t>2018 IL App (2d) 170086WC</a:t>
            </a:r>
            <a:endParaRPr lang="en-US" dirty="0"/>
          </a:p>
        </p:txBody>
      </p:sp>
      <p:sp>
        <p:nvSpPr>
          <p:cNvPr id="3" name="Content Placeholder 2"/>
          <p:cNvSpPr>
            <a:spLocks noGrp="1"/>
          </p:cNvSpPr>
          <p:nvPr>
            <p:ph idx="1"/>
          </p:nvPr>
        </p:nvSpPr>
        <p:spPr/>
        <p:txBody>
          <a:bodyPr>
            <a:normAutofit fontScale="70000" lnSpcReduction="20000"/>
          </a:bodyPr>
          <a:lstStyle/>
          <a:p>
            <a:r>
              <a:rPr lang="en-US" dirty="0"/>
              <a:t>In cases of statutory construction, the cardinal rule is to ascertain and give effect to the intent of the legislature. </a:t>
            </a:r>
            <a:endParaRPr lang="en-US" dirty="0" smtClean="0"/>
          </a:p>
          <a:p>
            <a:r>
              <a:rPr lang="en-US" dirty="0"/>
              <a:t>Contrary to claimant’s assertion, there is </a:t>
            </a:r>
            <a:r>
              <a:rPr lang="en-US" b="1" i="1" u="sng" dirty="0"/>
              <a:t>no limiting language that requires the employer to pay the negotiated rate only when it is negotiated by the employer or the employer’s own insurance carrier</a:t>
            </a:r>
            <a:r>
              <a:rPr lang="en-US" dirty="0"/>
              <a:t>. </a:t>
            </a:r>
            <a:endParaRPr lang="en-US" dirty="0" smtClean="0"/>
          </a:p>
          <a:p>
            <a:r>
              <a:rPr lang="en-US" dirty="0"/>
              <a:t>Contrary to claimant’s argument, the plain language of section 8(a) of the Act indicates that the legislative intent was to provide relief to injured employees only to the extent reasonably required to cure or relieve claimant from the effects of a workplace injury. </a:t>
            </a:r>
            <a:endParaRPr lang="en-US" dirty="0" smtClean="0"/>
          </a:p>
          <a:p>
            <a:r>
              <a:rPr lang="en-US" dirty="0" smtClean="0"/>
              <a:t>Specifically</a:t>
            </a:r>
            <a:r>
              <a:rPr lang="en-US" dirty="0"/>
              <a:t>, the Act provides that the employer shall pay medical expenses “</a:t>
            </a:r>
            <a:r>
              <a:rPr lang="en-US" i="1" dirty="0"/>
              <a:t>limited</a:t>
            </a:r>
            <a:r>
              <a:rPr lang="en-US" dirty="0"/>
              <a:t>, however, to that which is reasonably required to cure or relieve from the effects of the accidental injury.” (Emphasis added.) </a:t>
            </a:r>
            <a:r>
              <a:rPr lang="en-US" i="1" dirty="0"/>
              <a:t>Id. </a:t>
            </a:r>
            <a:r>
              <a:rPr lang="en-US" dirty="0"/>
              <a:t>Here, consistent with the legislative intent of the statute, and specifically in regards to her medical expenses, claimant was cured or relieved from the effects of her injury once the employer paid the negotiated rate of $17,857.96 with a $0 balance remaining. See </a:t>
            </a:r>
            <a:r>
              <a:rPr lang="en-US" i="1" dirty="0"/>
              <a:t>Tower Automotive</a:t>
            </a:r>
            <a:r>
              <a:rPr lang="en-US" dirty="0"/>
              <a:t>, 407 Ill. App. 3d at 437 (“By paying, or reimbursing an injured employee, for the amount actually paid to the medical service providers, the plain language of the statute is satisfied.”). To award claimant any amount for medical expenses beyond the amount actually paid to the medical service providers </a:t>
            </a:r>
            <a:r>
              <a:rPr lang="en-US" b="1" i="1" u="sng" dirty="0"/>
              <a:t>would result in a windfall to claimant</a:t>
            </a:r>
            <a:r>
              <a:rPr lang="en-US" dirty="0"/>
              <a:t>. </a:t>
            </a:r>
          </a:p>
        </p:txBody>
      </p:sp>
      <p:sp>
        <p:nvSpPr>
          <p:cNvPr id="4" name="Date Placeholder 3"/>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4026392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Dobbs Tire &amp; Auto v. IWCC</a:t>
            </a:r>
            <a:br>
              <a:rPr lang="en-US" dirty="0" smtClean="0"/>
            </a:br>
            <a:r>
              <a:rPr lang="en-US" dirty="0" smtClean="0"/>
              <a:t>2018 IL App (5</a:t>
            </a:r>
            <a:r>
              <a:rPr lang="en-US" baseline="30000" dirty="0" smtClean="0"/>
              <a:t>th</a:t>
            </a:r>
            <a:r>
              <a:rPr lang="en-US" dirty="0" smtClean="0"/>
              <a:t>) 160297WC</a:t>
            </a:r>
            <a:endParaRPr lang="en-US" dirty="0"/>
          </a:p>
        </p:txBody>
      </p:sp>
      <p:sp>
        <p:nvSpPr>
          <p:cNvPr id="3" name="Content Placeholder 2"/>
          <p:cNvSpPr>
            <a:spLocks noGrp="1"/>
          </p:cNvSpPr>
          <p:nvPr>
            <p:ph idx="1"/>
          </p:nvPr>
        </p:nvSpPr>
        <p:spPr/>
        <p:txBody>
          <a:bodyPr>
            <a:normAutofit lnSpcReduction="10000"/>
          </a:bodyPr>
          <a:lstStyle/>
          <a:p>
            <a:r>
              <a:rPr lang="en-US" dirty="0" smtClean="0"/>
              <a:t>Appeals </a:t>
            </a:r>
            <a:r>
              <a:rPr lang="en-US" dirty="0"/>
              <a:t>were consolidated for purposes of oral argument and </a:t>
            </a:r>
            <a:r>
              <a:rPr lang="en-US" dirty="0" smtClean="0"/>
              <a:t>opinion</a:t>
            </a:r>
          </a:p>
          <a:p>
            <a:r>
              <a:rPr lang="en-US" dirty="0" err="1" smtClean="0"/>
              <a:t>Stolte</a:t>
            </a:r>
            <a:r>
              <a:rPr lang="en-US" dirty="0" smtClean="0"/>
              <a:t>: Employer </a:t>
            </a:r>
            <a:r>
              <a:rPr lang="en-US" dirty="0"/>
              <a:t>filed a motion to dismiss, stating that it had paid the award in </a:t>
            </a:r>
            <a:r>
              <a:rPr lang="en-US" dirty="0" smtClean="0"/>
              <a:t>full, </a:t>
            </a:r>
            <a:r>
              <a:rPr lang="en-US" dirty="0"/>
              <a:t>including interest in the amount of 0.11% pursuant to section 19(n) of the Act. 820 ILCS 305/19(n</a:t>
            </a:r>
            <a:r>
              <a:rPr lang="en-US" dirty="0" smtClean="0"/>
              <a:t>). The </a:t>
            </a:r>
            <a:r>
              <a:rPr lang="en-US" dirty="0"/>
              <a:t>employer requested that the circuit court dismiss the claimant’s motion, arguing that section 2-1303 of the Code (735 ILCS </a:t>
            </a:r>
            <a:r>
              <a:rPr lang="en-US" dirty="0" smtClean="0"/>
              <a:t>5/2-1303) does </a:t>
            </a:r>
            <a:r>
              <a:rPr lang="en-US" dirty="0"/>
              <a:t>not apply because the award had not been reduced to judgment at the time the award was paid. </a:t>
            </a:r>
            <a:r>
              <a:rPr lang="en-US" dirty="0" smtClean="0"/>
              <a:t>Granted. Employee appealed.</a:t>
            </a:r>
          </a:p>
          <a:p>
            <a:r>
              <a:rPr lang="en-US" dirty="0" smtClean="0"/>
              <a:t>Adams:  Circuit </a:t>
            </a:r>
            <a:r>
              <a:rPr lang="en-US" dirty="0"/>
              <a:t>court ordered the employer to pay 9% interest </a:t>
            </a:r>
            <a:r>
              <a:rPr lang="en-US" dirty="0" smtClean="0"/>
              <a:t>(2-1303) on </a:t>
            </a:r>
            <a:r>
              <a:rPr lang="en-US" dirty="0"/>
              <a:t>the award from the date that the circuit court affirmed the </a:t>
            </a:r>
            <a:r>
              <a:rPr lang="en-US" dirty="0" smtClean="0"/>
              <a:t>award. Employer appealed. </a:t>
            </a:r>
            <a:endParaRPr lang="en-US" dirty="0"/>
          </a:p>
        </p:txBody>
      </p:sp>
    </p:spTree>
    <p:extLst>
      <p:ext uri="{BB962C8B-B14F-4D97-AF65-F5344CB8AC3E}">
        <p14:creationId xmlns:p14="http://schemas.microsoft.com/office/powerpoint/2010/main" val="2600129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Peggy </a:t>
            </a:r>
            <a:r>
              <a:rPr lang="en-US" dirty="0" err="1" smtClean="0"/>
              <a:t>Stolte</a:t>
            </a:r>
            <a:r>
              <a:rPr lang="en-US" dirty="0" smtClean="0"/>
              <a:t> v. St. Anthony’s</a:t>
            </a:r>
            <a:br>
              <a:rPr lang="en-US" dirty="0" smtClean="0"/>
            </a:br>
            <a:r>
              <a:rPr lang="en-US" dirty="0" smtClean="0"/>
              <a:t>11WC47860; 14IWCC0101</a:t>
            </a:r>
            <a:endParaRPr lang="en-US" dirty="0"/>
          </a:p>
        </p:txBody>
      </p:sp>
      <p:sp>
        <p:nvSpPr>
          <p:cNvPr id="3" name="Content Placeholder 2"/>
          <p:cNvSpPr>
            <a:spLocks noGrp="1"/>
          </p:cNvSpPr>
          <p:nvPr>
            <p:ph idx="1"/>
          </p:nvPr>
        </p:nvSpPr>
        <p:spPr/>
        <p:txBody>
          <a:bodyPr/>
          <a:lstStyle/>
          <a:p>
            <a:r>
              <a:rPr lang="en-US" dirty="0" smtClean="0"/>
              <a:t>3-21-13: Arbitration Decision </a:t>
            </a:r>
            <a:r>
              <a:rPr lang="en-US" sz="2400" dirty="0" smtClean="0"/>
              <a:t>(awarded benefits: 25% WP, approx. $29000)</a:t>
            </a:r>
          </a:p>
          <a:p>
            <a:r>
              <a:rPr lang="en-US" dirty="0" smtClean="0"/>
              <a:t>2-11-14: IWCC Affirmed</a:t>
            </a:r>
          </a:p>
          <a:p>
            <a:r>
              <a:rPr lang="en-US" dirty="0" smtClean="0"/>
              <a:t>Cir. Ct. Confirmed</a:t>
            </a:r>
          </a:p>
          <a:p>
            <a:r>
              <a:rPr lang="en-US" dirty="0" smtClean="0"/>
              <a:t>2015: App. Ct. Affirmed (2015 IL App (5</a:t>
            </a:r>
            <a:r>
              <a:rPr lang="en-US" baseline="30000" dirty="0" smtClean="0"/>
              <a:t>th</a:t>
            </a:r>
            <a:r>
              <a:rPr lang="en-US" dirty="0" smtClean="0"/>
              <a:t>) 140447WC-U)</a:t>
            </a:r>
          </a:p>
          <a:p>
            <a:r>
              <a:rPr lang="en-US" dirty="0" smtClean="0"/>
              <a:t>1-6-16: Respondent says paid in full at .11% 19(n) interest3-9-16: Motion for Enforcement of Judgement &amp; Interest at 9% Per Annum...19(g)”</a:t>
            </a:r>
          </a:p>
          <a:p>
            <a:r>
              <a:rPr lang="en-US" dirty="0" smtClean="0"/>
              <a:t>6-23-16 Motion Dismissed</a:t>
            </a:r>
          </a:p>
          <a:p>
            <a:endParaRPr lang="en-US" dirty="0"/>
          </a:p>
        </p:txBody>
      </p:sp>
    </p:spTree>
    <p:extLst>
      <p:ext uri="{BB962C8B-B14F-4D97-AF65-F5344CB8AC3E}">
        <p14:creationId xmlns:p14="http://schemas.microsoft.com/office/powerpoint/2010/main" val="152336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Ted Adams v. Dobbs Tire</a:t>
            </a:r>
            <a:br>
              <a:rPr lang="en-US" dirty="0" smtClean="0"/>
            </a:br>
            <a:r>
              <a:rPr lang="en-US" dirty="0" smtClean="0"/>
              <a:t>02WC063120; 12IWCC0012 </a:t>
            </a:r>
            <a:endParaRPr lang="en-US" dirty="0"/>
          </a:p>
        </p:txBody>
      </p:sp>
      <p:sp>
        <p:nvSpPr>
          <p:cNvPr id="3" name="Content Placeholder 2"/>
          <p:cNvSpPr>
            <a:spLocks noGrp="1"/>
          </p:cNvSpPr>
          <p:nvPr>
            <p:ph idx="1"/>
          </p:nvPr>
        </p:nvSpPr>
        <p:spPr/>
        <p:txBody>
          <a:bodyPr>
            <a:normAutofit/>
          </a:bodyPr>
          <a:lstStyle/>
          <a:p>
            <a:r>
              <a:rPr lang="en-US" sz="2600" dirty="0" smtClean="0"/>
              <a:t>1-19-10: Arbitration Decision (benefits awarded: PTD &amp; $</a:t>
            </a:r>
            <a:r>
              <a:rPr lang="en-US" sz="2600" smtClean="0"/>
              <a:t>230,00 medical)</a:t>
            </a:r>
            <a:endParaRPr lang="en-US" sz="2600" dirty="0" smtClean="0"/>
          </a:p>
          <a:p>
            <a:r>
              <a:rPr lang="en-US" sz="2600" dirty="0" smtClean="0"/>
              <a:t>1-6-12: IWCC affirms</a:t>
            </a:r>
          </a:p>
          <a:p>
            <a:r>
              <a:rPr lang="en-US" sz="2600" dirty="0" smtClean="0"/>
              <a:t>11-20-12: Cir. Ct. Confirms</a:t>
            </a:r>
          </a:p>
          <a:p>
            <a:r>
              <a:rPr lang="en-US" sz="2600" dirty="0" smtClean="0"/>
              <a:t>2013: App. Ct. Affirmed (2013IL App (5</a:t>
            </a:r>
            <a:r>
              <a:rPr lang="en-US" sz="2600" baseline="30000" dirty="0" smtClean="0"/>
              <a:t>th</a:t>
            </a:r>
            <a:r>
              <a:rPr lang="en-US" sz="2600" dirty="0" smtClean="0"/>
              <a:t>) 120576WC-U</a:t>
            </a:r>
          </a:p>
          <a:p>
            <a:r>
              <a:rPr lang="en-US" sz="2600" dirty="0" smtClean="0"/>
              <a:t>11-1-13: </a:t>
            </a:r>
            <a:r>
              <a:rPr lang="en-US" sz="2600" dirty="0"/>
              <a:t>Respondent says paid in full at .</a:t>
            </a:r>
            <a:r>
              <a:rPr lang="en-US" sz="2600" dirty="0" smtClean="0"/>
              <a:t>13% 19(n) interest ($1000)</a:t>
            </a:r>
          </a:p>
          <a:p>
            <a:r>
              <a:rPr lang="en-US" sz="2600" dirty="0" smtClean="0"/>
              <a:t>9-2-14:</a:t>
            </a:r>
            <a:r>
              <a:rPr lang="en-US" sz="2600" dirty="0"/>
              <a:t> </a:t>
            </a:r>
            <a:r>
              <a:rPr lang="en-US" sz="2600" dirty="0" smtClean="0"/>
              <a:t>“Motion </a:t>
            </a:r>
            <a:r>
              <a:rPr lang="en-US" sz="2600" dirty="0"/>
              <a:t>for Enforcement of Judgement &amp; Interest at 9% Per Annum...19(g</a:t>
            </a:r>
            <a:r>
              <a:rPr lang="en-US" sz="2600" dirty="0" smtClean="0"/>
              <a:t>)”</a:t>
            </a:r>
          </a:p>
          <a:p>
            <a:r>
              <a:rPr lang="en-US" sz="2600" dirty="0" smtClean="0"/>
              <a:t>6-16-16: Motion Granted; Cir. Ct. orders interest at 2-1303 9% ($72,000) </a:t>
            </a:r>
            <a:endParaRPr lang="en-US" sz="2600" dirty="0"/>
          </a:p>
        </p:txBody>
      </p:sp>
    </p:spTree>
    <p:extLst>
      <p:ext uri="{BB962C8B-B14F-4D97-AF65-F5344CB8AC3E}">
        <p14:creationId xmlns:p14="http://schemas.microsoft.com/office/powerpoint/2010/main" val="2248865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19(g) Judgment on Award</a:t>
            </a:r>
            <a:endParaRPr lang="en-US" dirty="0"/>
          </a:p>
        </p:txBody>
      </p:sp>
      <p:sp>
        <p:nvSpPr>
          <p:cNvPr id="3" name="Content Placeholder 2"/>
          <p:cNvSpPr>
            <a:spLocks noGrp="1"/>
          </p:cNvSpPr>
          <p:nvPr>
            <p:ph idx="1"/>
          </p:nvPr>
        </p:nvSpPr>
        <p:spPr/>
        <p:txBody>
          <a:bodyPr>
            <a:normAutofit fontScale="62500" lnSpcReduction="20000"/>
          </a:bodyPr>
          <a:lstStyle/>
          <a:p>
            <a:r>
              <a:rPr lang="en-US" dirty="0"/>
              <a:t>19(g) Except in the case of a claim against the State of Illinois, either party may present a certified copy of the award of the Arbitrator, or a certified copy of the decision of the Commission </a:t>
            </a:r>
            <a:r>
              <a:rPr lang="en-US" b="1" i="1" u="sng" dirty="0"/>
              <a:t>when the same has become final, when no proceedings for review are pending</a:t>
            </a:r>
            <a:r>
              <a:rPr lang="en-US" dirty="0"/>
              <a:t>, providing for the payment of compensation according to this Act, to the Circuit Court of the county in which such accident occurred or either of the parties are residents, whereupon the court shall enter a judgment in accordance therewith. In a case where the employer refuses to pay compensation according to such final award or such final decision upon which such judgment is entered the court shall in entering judgment thereon, tax as costs against him the reasonable costs and attorney fees in the arbitration proceedings and in the court entering the judgment for the person in whose favor the judgment is entered, which judgment and costs taxed as therein provided shall, until and unless set aside, have the same effect as though duly entered in an action duly tried and determined by the court, and shall with like effect, be entered and docketed. The Circuit Court shall have power at any time upon application to make any such judgment conform to any modification required by any subsequent decision of the Supreme Court upon appeal, or as the result of any subsequent proceedings for review, as provided in this </a:t>
            </a:r>
            <a:r>
              <a:rPr lang="en-US" dirty="0" smtClean="0"/>
              <a:t>Act. Judgment </a:t>
            </a:r>
            <a:r>
              <a:rPr lang="en-US" dirty="0"/>
              <a:t>shall not be entered until 15 days' notice of the time and place of the application for the entry of judgment shall be served upon the employer by filing such notice with the Commission, which Commission shall, in case it has on file the address of the employer or the name and address of its agent upon whom notices may be served, immediately send a copy of the notice to the employer or such designated agent.</a:t>
            </a:r>
          </a:p>
          <a:p>
            <a:endParaRPr lang="en-US" dirty="0"/>
          </a:p>
        </p:txBody>
      </p:sp>
    </p:spTree>
    <p:extLst>
      <p:ext uri="{BB962C8B-B14F-4D97-AF65-F5344CB8AC3E}">
        <p14:creationId xmlns:p14="http://schemas.microsoft.com/office/powerpoint/2010/main" val="1267824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19(n) Interest</a:t>
            </a:r>
            <a:endParaRPr lang="en-US" dirty="0"/>
          </a:p>
        </p:txBody>
      </p:sp>
      <p:sp>
        <p:nvSpPr>
          <p:cNvPr id="3" name="Content Placeholder 2"/>
          <p:cNvSpPr>
            <a:spLocks noGrp="1"/>
          </p:cNvSpPr>
          <p:nvPr>
            <p:ph idx="1"/>
          </p:nvPr>
        </p:nvSpPr>
        <p:spPr/>
        <p:txBody>
          <a:bodyPr>
            <a:normAutofit fontScale="92500" lnSpcReduction="20000"/>
          </a:bodyPr>
          <a:lstStyle/>
          <a:p>
            <a:r>
              <a:rPr lang="en-US" dirty="0"/>
              <a:t>19(n) After June 30, 1984, decisions of the Illinois Workers' Compensation Commission reviewing an award of an arbitrator of the Commission shall draw interest at a rate equal to the yield on indebtedness issued by the United States Government with a 26-week maturity next previously auctioned on the day on which the decision is filed. Said rate of interest shall be set forth in the Arbitrator's Decision. </a:t>
            </a:r>
            <a:r>
              <a:rPr lang="en-US" b="1" i="1" u="sng" dirty="0"/>
              <a:t>Interest shall be drawn from the date of the arbitrator's award on all accrued compensation due the employee through the day prior to the date of payments. </a:t>
            </a:r>
            <a:r>
              <a:rPr lang="en-US" dirty="0"/>
              <a:t>However, when an employee appeals an award of an Arbitrator or the Commission, and the appeal results in no change or a decrease in the award, interest shall not further accrue from the date of such appeal. </a:t>
            </a:r>
            <a:r>
              <a:rPr lang="en-US" dirty="0" smtClean="0"/>
              <a:t>The </a:t>
            </a:r>
            <a:r>
              <a:rPr lang="en-US" dirty="0"/>
              <a:t>employer or his insurance carrier may tender the payments due under the award to stop the further accrual of interest on such award notwithstanding the prosecution by either party of review, certiorari, appeal to the Supreme Court or other steps to reverse, vacate or modify the award.</a:t>
            </a:r>
          </a:p>
          <a:p>
            <a:endParaRPr lang="en-US" dirty="0"/>
          </a:p>
        </p:txBody>
      </p:sp>
    </p:spTree>
    <p:extLst>
      <p:ext uri="{BB962C8B-B14F-4D97-AF65-F5344CB8AC3E}">
        <p14:creationId xmlns:p14="http://schemas.microsoft.com/office/powerpoint/2010/main" val="3287827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3281</Words>
  <Application>Microsoft Office PowerPoint</Application>
  <PresentationFormat>Widescreen</PresentationFormat>
  <Paragraphs>81</Paragraphs>
  <Slides>18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WCLA MCLE 3-22-2018</vt:lpstr>
      <vt:lpstr>Menard v. IWCC, 450 Ill.App.3d 235 (2010) Travelling to/from IME Not Compensable</vt:lpstr>
      <vt:lpstr>Perez v. IWCC 2018 IL App (2d) 170086WC</vt:lpstr>
      <vt:lpstr>Perez v. IWCC 2018 IL App (2d) 170086WC</vt:lpstr>
      <vt:lpstr>Dobbs Tire &amp; Auto v. IWCC 2018 IL App (5th) 160297WC</vt:lpstr>
      <vt:lpstr>Peggy Stolte v. St. Anthony’s 11WC47860; 14IWCC0101</vt:lpstr>
      <vt:lpstr>Ted Adams v. Dobbs Tire 02WC063120; 12IWCC0012 </vt:lpstr>
      <vt:lpstr>19(g) Judgment on Award</vt:lpstr>
      <vt:lpstr>19(n) Interest</vt:lpstr>
      <vt:lpstr>2-1303 Judgment Interest</vt:lpstr>
      <vt:lpstr>Father Radosevich v. IIC 367 Ill.App 3d 769 (2006)</vt:lpstr>
      <vt:lpstr>Dobbs Tire &amp; Auto v. IWCC 2018 IL App (5th) 160297WC</vt:lpstr>
      <vt:lpstr>Dobbs Tire &amp; Auto v. IWCC 2018 IL App (5th) 160297WC</vt:lpstr>
      <vt:lpstr>Administrative Law Act</vt:lpstr>
      <vt:lpstr>Rechenberg v. IWCC 2018 IL App (2d) 170263WC</vt:lpstr>
      <vt:lpstr>Rechenberg v. IWCC 2018 IL App (2d) 170263WC</vt:lpstr>
      <vt:lpstr>Rechenberg v. IWCC 2018 IL App (2d) 170263WC</vt:lpstr>
      <vt:lpstr>Rechenberg v. IWCC 2018 IL App (2d) 170263WC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3-22-2018</dc:title>
  <dc:creator>David B. Menchetti</dc:creator>
  <cp:lastModifiedBy>David B. Menchetti</cp:lastModifiedBy>
  <cp:revision>32</cp:revision>
  <cp:lastPrinted>2018-03-22T12:27:03Z</cp:lastPrinted>
  <dcterms:created xsi:type="dcterms:W3CDTF">2018-03-20T18:57:44Z</dcterms:created>
  <dcterms:modified xsi:type="dcterms:W3CDTF">2018-03-22T15:37:56Z</dcterms:modified>
</cp:coreProperties>
</file>