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89"/>
  </p:notesMasterIdLst>
  <p:handoutMasterIdLst>
    <p:handoutMasterId r:id="rId90"/>
  </p:handoutMasterIdLst>
  <p:sldIdLst>
    <p:sldId id="257" r:id="rId2"/>
    <p:sldId id="258" r:id="rId3"/>
    <p:sldId id="259"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60" r:id="rId23"/>
    <p:sldId id="261" r:id="rId24"/>
    <p:sldId id="262" r:id="rId25"/>
    <p:sldId id="294" r:id="rId26"/>
    <p:sldId id="295" r:id="rId27"/>
    <p:sldId id="296" r:id="rId28"/>
    <p:sldId id="298" r:id="rId29"/>
    <p:sldId id="299" r:id="rId30"/>
    <p:sldId id="300" r:id="rId31"/>
    <p:sldId id="301" r:id="rId32"/>
    <p:sldId id="263"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 id="314" r:id="rId46"/>
    <p:sldId id="315" r:id="rId47"/>
    <p:sldId id="316" r:id="rId48"/>
    <p:sldId id="317" r:id="rId49"/>
    <p:sldId id="318" r:id="rId50"/>
    <p:sldId id="319" r:id="rId51"/>
    <p:sldId id="320" r:id="rId52"/>
    <p:sldId id="321" r:id="rId53"/>
    <p:sldId id="322" r:id="rId54"/>
    <p:sldId id="323" r:id="rId55"/>
    <p:sldId id="324" r:id="rId56"/>
    <p:sldId id="325" r:id="rId57"/>
    <p:sldId id="326" r:id="rId58"/>
    <p:sldId id="327" r:id="rId59"/>
    <p:sldId id="328" r:id="rId60"/>
    <p:sldId id="329" r:id="rId61"/>
    <p:sldId id="330" r:id="rId62"/>
    <p:sldId id="331" r:id="rId63"/>
    <p:sldId id="332" r:id="rId64"/>
    <p:sldId id="333" r:id="rId65"/>
    <p:sldId id="335" r:id="rId66"/>
    <p:sldId id="336" r:id="rId67"/>
    <p:sldId id="337" r:id="rId68"/>
    <p:sldId id="338" r:id="rId69"/>
    <p:sldId id="339" r:id="rId70"/>
    <p:sldId id="340" r:id="rId71"/>
    <p:sldId id="341" r:id="rId72"/>
    <p:sldId id="342" r:id="rId73"/>
    <p:sldId id="343" r:id="rId74"/>
    <p:sldId id="344" r:id="rId75"/>
    <p:sldId id="345" r:id="rId76"/>
    <p:sldId id="346" r:id="rId77"/>
    <p:sldId id="347" r:id="rId78"/>
    <p:sldId id="348" r:id="rId79"/>
    <p:sldId id="349" r:id="rId80"/>
    <p:sldId id="350" r:id="rId81"/>
    <p:sldId id="351" r:id="rId82"/>
    <p:sldId id="352" r:id="rId83"/>
    <p:sldId id="353" r:id="rId84"/>
    <p:sldId id="354" r:id="rId85"/>
    <p:sldId id="355" r:id="rId86"/>
    <p:sldId id="357" r:id="rId87"/>
    <p:sldId id="356" r:id="rId8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EDBFA6C-A789-4DC0-9DE2-29ED30AAB9A5}" type="slidenum">
              <a:rPr lang="en-US" smtClean="0"/>
              <a:t>‹#›</a:t>
            </a:fld>
            <a:endParaRPr lang="en-US"/>
          </a:p>
        </p:txBody>
      </p:sp>
    </p:spTree>
    <p:extLst>
      <p:ext uri="{BB962C8B-B14F-4D97-AF65-F5344CB8AC3E}">
        <p14:creationId xmlns:p14="http://schemas.microsoft.com/office/powerpoint/2010/main" val="50182238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3162" tIns="46581" rIns="93162" bIns="46581"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3162" tIns="46581" rIns="93162" bIns="46581"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2" tIns="46581" rIns="93162" bIns="46581"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2" tIns="46581" rIns="93162" bIns="465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6433"/>
          </a:xfrm>
          <a:prstGeom prst="rect">
            <a:avLst/>
          </a:prstGeom>
        </p:spPr>
        <p:txBody>
          <a:bodyPr vert="horz" lIns="93162" tIns="46581" rIns="93162"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6433"/>
          </a:xfrm>
          <a:prstGeom prst="rect">
            <a:avLst/>
          </a:prstGeom>
        </p:spPr>
        <p:txBody>
          <a:bodyPr vert="horz" lIns="93162" tIns="46581" rIns="93162" bIns="46581" rtlCol="0" anchor="b"/>
          <a:lstStyle>
            <a:lvl1pPr algn="r">
              <a:defRPr sz="1200"/>
            </a:lvl1pPr>
          </a:lstStyle>
          <a:p>
            <a:fld id="{51986DF5-6E48-4BEC-A941-24389248E687}" type="slidenum">
              <a:rPr lang="en-US" smtClean="0"/>
              <a:t>‹#›</a:t>
            </a:fld>
            <a:endParaRPr lang="en-US"/>
          </a:p>
        </p:txBody>
      </p:sp>
    </p:spTree>
    <p:extLst>
      <p:ext uri="{BB962C8B-B14F-4D97-AF65-F5344CB8AC3E}">
        <p14:creationId xmlns:p14="http://schemas.microsoft.com/office/powerpoint/2010/main" val="238384693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914076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986DF5-6E48-4BEC-A941-24389248E687}" type="slidenum">
              <a:rPr lang="en-US" smtClean="0"/>
              <a:t>41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754906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6748B5-8196-4566-B332-ED46C4240371}"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1060728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748B5-8196-4566-B332-ED46C4240371}"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2202598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748B5-8196-4566-B332-ED46C4240371}"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39266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748B5-8196-4566-B332-ED46C4240371}"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840028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6748B5-8196-4566-B332-ED46C4240371}"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595252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6748B5-8196-4566-B332-ED46C4240371}"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414417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6748B5-8196-4566-B332-ED46C4240371}" type="datetimeFigureOut">
              <a:rPr lang="en-US" smtClean="0"/>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293069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6748B5-8196-4566-B332-ED46C4240371}" type="datetimeFigureOut">
              <a:rPr lang="en-US" smtClean="0"/>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171574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748B5-8196-4566-B332-ED46C4240371}" type="datetimeFigureOut">
              <a:rPr lang="en-US" smtClean="0"/>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2644370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748B5-8196-4566-B332-ED46C4240371}"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2186528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748B5-8196-4566-B332-ED46C4240371}"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7DBB3-DA0A-4796-9C77-F798B0B387D8}" type="slidenum">
              <a:rPr lang="en-US" smtClean="0"/>
              <a:t>‹#›</a:t>
            </a:fld>
            <a:endParaRPr lang="en-US"/>
          </a:p>
        </p:txBody>
      </p:sp>
    </p:spTree>
    <p:extLst>
      <p:ext uri="{BB962C8B-B14F-4D97-AF65-F5344CB8AC3E}">
        <p14:creationId xmlns:p14="http://schemas.microsoft.com/office/powerpoint/2010/main" val="392355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6748B5-8196-4566-B332-ED46C4240371}" type="datetimeFigureOut">
              <a:rPr lang="en-US" smtClean="0"/>
              <a:t>11/6/2013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7DBB3-DA0A-4796-9C77-F798B0B387D8}" type="slidenum">
              <a:rPr lang="en-US" smtClean="0"/>
              <a:t>‹#›</a:t>
            </a:fld>
            <a:endParaRPr lang="en-US"/>
          </a:p>
        </p:txBody>
      </p:sp>
    </p:spTree>
    <p:extLst>
      <p:ext uri="{BB962C8B-B14F-4D97-AF65-F5344CB8AC3E}">
        <p14:creationId xmlns:p14="http://schemas.microsoft.com/office/powerpoint/2010/main" val="3630051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lexis.com/research/buttonTFLink?_m=d5f93359ed9b968ea4e5064083e41577&amp;_xfercite=%3ccite%20cc=%22USA%22%3e%3c!%5bCDATA%5b8%20IWCC%20492%5d%5d%3e%3c/cite%3e&amp;_butType=3&amp;_butStat=2&amp;_butNum=2&amp;_butInline=1&amp;_butinfo=%3ccite%20cc=%22USA%22%3e%3c!%5bCDATA%5b327%20Ill.%20App.%203d%201050,at%201068%5d%5d%3e%3c/cite%3e&amp;_fmtstr=FULL&amp;docnum=1&amp;_startdoc=1&amp;wchp=dGLbVtz-zSkAz&amp;_md5=6848a3d6db1d3e4a6c4dab5f842f4a23" TargetMode="External"/><Relationship Id="rId2" Type="http://schemas.openxmlformats.org/officeDocument/2006/relationships/hyperlink" Target="https://www.lexis.com/research/buttonTFLink?_m=d5f93359ed9b968ea4e5064083e41577&amp;_xfercite=%3ccite%20cc=%22USA%22%3e%3c!%5bCDATA%5b8%20IWCC%20492%5d%5d%3e%3c/cite%3e&amp;_butType=3&amp;_butStat=2&amp;_butNum=1&amp;_butInline=1&amp;_butinfo=%3ccite%20cc=%22USA%22%3e%3c!%5bCDATA%5b129%20Ill.%202d%2052%5d%5d%3e%3c/cite%3e&amp;_fmtstr=FULL&amp;docnum=1&amp;_startdoc=1&amp;wchp=dGLbVtz-zSkAz&amp;_md5=aceae74eb453b6b847d373e8d1016a2d" TargetMode="External"/><Relationship Id="rId1" Type="http://schemas.openxmlformats.org/officeDocument/2006/relationships/slideLayout" Target="../slideLayouts/slideLayout2.xml"/><Relationship Id="rId5" Type="http://schemas.openxmlformats.org/officeDocument/2006/relationships/hyperlink" Target="https://www.lexis.com/research/buttonTFLink?_m=f785a919c9a82c11ab244c76cde375b5&amp;_xfercite=%3ccite%20cc=%22USA%22%3e%3c!%5bCDATA%5b8%20IWCC%20492%5d%5d%3e%3c/cite%3e&amp;_butType=3&amp;_butStat=2&amp;_butNum=4&amp;_butInline=1&amp;_butinfo=%3ccite%20cc=%22USA%22%3e%3c!%5bCDATA%5b389%20Ill.%20592%5d%5d%3e%3c/cite%3e&amp;_fmtstr=FULL&amp;docnum=1&amp;_startdoc=1&amp;wchp=dGLbVzb-zSkAb&amp;_md5=7eb253a53a8c41b1015c2a9f96fc3f30" TargetMode="External"/><Relationship Id="rId4" Type="http://schemas.openxmlformats.org/officeDocument/2006/relationships/hyperlink" Target="https://www.lexis.com/research/buttonTFLink?_m=d5f93359ed9b968ea4e5064083e41577&amp;_xfercite=%3ccite%20cc=%22USA%22%3e%3c!%5bCDATA%5b8%20IWCC%20492%5d%5d%3e%3c/cite%3e&amp;_butType=3&amp;_butStat=2&amp;_butNum=3&amp;_butInline=1&amp;_butinfo=%3ccite%20cc=%22USA%22%3e%3c!%5bCDATA%5b231%20Ill.%20App.%203d%201066%5d%5d%3e%3c/cite%3e&amp;_fmtstr=FULL&amp;docnum=1&amp;_startdoc=1&amp;wchp=dGLbVtz-zSkAz&amp;_md5=c8d5009f363d0ea82d6c113c11e48b3d"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lexis.com/research/buttonTFLink?_m=b5bfc3dcc76dd3fcd84ed8bb4b61e39f&amp;_xfercite=%3ccite%20cc=%22USA%22%3e%3c!%5bCDATA%5b2010%20Ill.%20Wrk.%20Comp.%20LEXIS%20653%5d%5d%3e%3c/cite%3e&amp;_butType=4&amp;_butStat=0&amp;_butNum=2&amp;_butInline=1&amp;_butinfo=820%20ILCODE%20305/8&amp;_fmtstr=FULL&amp;docnum=1&amp;_startdoc=1&amp;wchp=dGLzVzV-zSkAb&amp;_md5=d1ffb9260002f556dddcc14ab59ce9a1" TargetMode="External"/><Relationship Id="rId2" Type="http://schemas.openxmlformats.org/officeDocument/2006/relationships/hyperlink" Target="https://www.lexis.com/research/buttonTFLink?_m=b5bfc3dcc76dd3fcd84ed8bb4b61e39f&amp;_xfercite=%3ccite%20cc=%22USA%22%3e%3c!%5bCDATA%5b2010%20Ill.%20Wrk.%20Comp.%20LEXIS%20653%5d%5d%3e%3c/cite%3e&amp;_butType=3&amp;_butStat=2&amp;_butNum=1&amp;_butInline=1&amp;_butinfo=%3ccite%20cc=%22USA%22%3e%3c!%5bCDATA%5b6%20IWCC%20883%5d%5d%3e%3c/cite%3e&amp;_fmtstr=FULL&amp;docnum=1&amp;_startdoc=1&amp;wchp=dGLzVzV-zSkAb&amp;_md5=6ff438b47bf6c0f9c5dc12242f1330b1" TargetMode="External"/><Relationship Id="rId1" Type="http://schemas.openxmlformats.org/officeDocument/2006/relationships/slideLayout" Target="../slideLayouts/slideLayout2.xml"/><Relationship Id="rId4" Type="http://schemas.openxmlformats.org/officeDocument/2006/relationships/hyperlink" Target="https://www.lexis.com/research/buttonTFLink?_m=b5bfc3dcc76dd3fcd84ed8bb4b61e39f&amp;_xfercite=%3ccite%20cc=%22USA%22%3e%3c!%5bCDATA%5b2010%20Ill.%20Wrk.%20Comp.%20LEXIS%20653%5d%5d%3e%3c/cite%3e&amp;_butType=3&amp;_butStat=2&amp;_butNum=3&amp;_butInline=1&amp;_butinfo=%3ccite%20cc=%22USA%22%3e%3c!%5bCDATA%5b89%20Ill.%202d%20432%5d%5d%3e%3c/cite%3e&amp;_fmtstr=FULL&amp;docnum=1&amp;_startdoc=1&amp;wchp=dGLzVzV-zSkAb&amp;_md5=4644bf4d11da58517ddec2f474fff1da"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lexis.com/research/buttonTFLink?_m=b5bfc3dcc76dd3fcd84ed8bb4b61e39f&amp;_xfercite=%3ccite%20cc=%22USA%22%3e%3c!%5bCDATA%5b2010%20Ill.%20Wrk.%20Comp.%20LEXIS%20653%5d%5d%3e%3c/cite%3e&amp;_butType=3&amp;_butStat=2&amp;_butNum=11&amp;_butInline=1&amp;_butinfo=%3ccite%20cc=%22USA%22%3e%3c!%5bCDATA%5b138%20Ill.%20App.%203d%20392%5d%5d%3e%3c/cite%3e&amp;_fmtstr=FULL&amp;docnum=1&amp;_startdoc=1&amp;wchp=dGLzVzV-zSkAb&amp;_md5=f824ac0d765603c5f383f37134ca565d" TargetMode="External"/><Relationship Id="rId2" Type="http://schemas.openxmlformats.org/officeDocument/2006/relationships/hyperlink" Target="https://www.lexis.com/research/buttonTFLink?_m=b5bfc3dcc76dd3fcd84ed8bb4b61e39f&amp;_xfercite=%3ccite%20cc=%22USA%22%3e%3c!%5bCDATA%5b2010%20Ill.%20Wrk.%20Comp.%20LEXIS%20653%5d%5d%3e%3c/cite%3e&amp;_butType=3&amp;_butStat=2&amp;_butNum=10&amp;_butInline=1&amp;_butinfo=%3ccite%20cc=%22USA%22%3e%3c!%5bCDATA%5b4%20IIC%20316%5d%5d%3e%3c/cite%3e&amp;_fmtstr=FULL&amp;docnum=1&amp;_startdoc=1&amp;wchp=dGLzVzV-zSkAb&amp;_md5=234b969696fb9274e75af551b1acce29"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lexis.com/research/buttonTFLink?_m=8bfb89e01a04009680bff07ea673da5d&amp;_xfercite=%3ccite%20cc=%22USA%22%3e%3c!%5bCDATA%5b2011%20Ill.%20Wrk.%20Comp.%20LEXIS%20763%5d%5d%3e%3c/cite%3e&amp;_butType=3&amp;_butStat=2&amp;_butNum=3&amp;_butInline=1&amp;_butinfo=%3ccite%20cc=%22USA%22%3e%3c!%5bCDATA%5b168%20Ill.%20App.%203d%20678%5d%5d%3e%3c/cite%3e&amp;_fmtstr=FULL&amp;docnum=2&amp;_startdoc=1&amp;wchp=dGLzVzB-zSkAz&amp;_md5=cf4e9d80eaa0b58efee6c48d453ed5d5" TargetMode="External"/><Relationship Id="rId2" Type="http://schemas.openxmlformats.org/officeDocument/2006/relationships/hyperlink" Target="https://www.lexis.com/research/buttonTFLink?_m=8bfb89e01a04009680bff07ea673da5d&amp;_xfercite=%3ccite%20cc=%22USA%22%3e%3c!%5bCDATA%5b2011%20Ill.%20Wrk.%20Comp.%20LEXIS%20763%5d%5d%3e%3c/cite%3e&amp;_butType=3&amp;_butStat=2&amp;_butNum=1&amp;_butInline=1&amp;_butinfo=%3ccite%20cc=%22USA%22%3e%3c!%5bCDATA%5b62%20Ill.%202d%20556%5d%5d%3e%3c/cite%3e&amp;_fmtstr=FULL&amp;docnum=2&amp;_startdoc=1&amp;wchp=dGLzVzB-zSkAz&amp;_md5=ff39bf28474448d1dd76e68329e35834" TargetMode="External"/><Relationship Id="rId1" Type="http://schemas.openxmlformats.org/officeDocument/2006/relationships/slideLayout" Target="../slideLayouts/slideLayout2.xml"/><Relationship Id="rId5" Type="http://schemas.openxmlformats.org/officeDocument/2006/relationships/hyperlink" Target="https://www.lexis.com/research/buttonTFLink?_m=8bfb89e01a04009680bff07ea673da5d&amp;_xfercite=%3ccite%20cc=%22USA%22%3e%3c!%5bCDATA%5b2011%20Ill.%20Wrk.%20Comp.%20LEXIS%20763%5d%5d%3e%3c/cite%3e&amp;_butType=3&amp;_butStat=2&amp;_butNum=6&amp;_butInline=1&amp;_butinfo=%3ccite%20cc=%22USA%22%3e%3c!%5bCDATA%5b8%20IWCC%20234%5d%5d%3e%3c/cite%3e&amp;_fmtstr=FULL&amp;docnum=2&amp;_startdoc=1&amp;wchp=dGLzVzB-zSkAz&amp;_md5=aa5ffb84074f1821c709c06d9922a1bc" TargetMode="External"/><Relationship Id="rId4" Type="http://schemas.openxmlformats.org/officeDocument/2006/relationships/hyperlink" Target="https://www.lexis.com/research/buttonTFLink?_m=8bfb89e01a04009680bff07ea673da5d&amp;_xfercite=%3ccite%20cc=%22USA%22%3e%3c!%5bCDATA%5b2011%20Ill.%20Wrk.%20Comp.%20LEXIS%20763%5d%5d%3e%3c/cite%3e&amp;_butType=3&amp;_butStat=2&amp;_butNum=5&amp;_butInline=1&amp;_butinfo=%3ccite%20cc=%22USA%22%3e%3c!%5bCDATA%5b10%20IWCC%201121%5d%5d%3e%3c/cite%3e&amp;_fmtstr=FULL&amp;docnum=2&amp;_startdoc=1&amp;wchp=dGLzVzB-zSkAz&amp;_md5=83f52a9c60755274959be729e95898b2"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lexis.com/research/buttonTFLink?_m=54d8098e021679721b94bddaf6577bf4&amp;_xfercite=%3ccite%20cc=%22USA%22%3e%3c!%5bCDATA%5b2013%20IL%20App%20(2d)%20120294WC%5d%5d%3e%3c/cite%3e&amp;_butType=3&amp;_butStat=2&amp;_butNum=47&amp;_butInline=1&amp;_butinfo=%3ccite%20cc=%22USA%22%3e%3c!%5bCDATA%5b2013%20IL%20App%20(1st)%20120253WC%5d%5d%3e%3c/cite%3e&amp;_fmtstr=FULL&amp;docnum=1&amp;_startdoc=1&amp;wchp=dGLzVzB-zSkAz&amp;_md5=947090af4d5bca682919a84eedf2fa86"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www.lexis.com/research/buttonTFLink?_m=856a76e64b2c9fc3e0e2a6a26ed64888&amp;_xfercite=%3ccite%20cc=%22USA%22%3e%3c!%5bCDATA%5b115%20Ill.%202d%20524%5d%5d%3e%3c/cite%3e&amp;_butType=3&amp;_butStat=2&amp;_butNum=6&amp;_butInline=1&amp;_butinfo=%3ccite%20cc=%22USA%22%3e%3c!%5bCDATA%5b56%20Ill.%202d%2084%5d%5d%3e%3c/cite%3e&amp;_fmtstr=FULL&amp;docnum=1&amp;_startdoc=1&amp;wchp=dGLbVzk-zSkAA&amp;_md5=31cfab2615b3e1f3c2b15878ebbd5a7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11-6-2013</a:t>
            </a:r>
            <a:endParaRPr lang="en-US" dirty="0"/>
          </a:p>
        </p:txBody>
      </p:sp>
      <p:sp>
        <p:nvSpPr>
          <p:cNvPr id="5" name="Content Placeholder 4"/>
          <p:cNvSpPr>
            <a:spLocks noGrp="1"/>
          </p:cNvSpPr>
          <p:nvPr>
            <p:ph idx="1"/>
          </p:nvPr>
        </p:nvSpPr>
        <p:spPr/>
        <p:txBody>
          <a:bodyPr/>
          <a:lstStyle/>
          <a:p>
            <a:r>
              <a:rPr lang="en-US" dirty="0" smtClean="0"/>
              <a:t>Judicial Activism: Nineteen Cases</a:t>
            </a:r>
          </a:p>
          <a:p>
            <a:r>
              <a:rPr lang="en-US" dirty="0" smtClean="0"/>
              <a:t>Wednesday November 6, 2013</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1558222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Stanislawa</a:t>
            </a:r>
            <a:r>
              <a:rPr lang="en-US" sz="2800" dirty="0"/>
              <a:t> </a:t>
            </a:r>
            <a:r>
              <a:rPr lang="en-US" sz="2800" dirty="0" err="1"/>
              <a:t>Mlynarczyk</a:t>
            </a:r>
            <a:r>
              <a:rPr lang="en-US" sz="2800" dirty="0"/>
              <a:t> v. Sophie </a:t>
            </a:r>
            <a:r>
              <a:rPr lang="en-US" sz="2800" dirty="0" err="1"/>
              <a:t>Obrochta</a:t>
            </a:r>
            <a:r>
              <a:rPr lang="en-US" sz="2800" dirty="0"/>
              <a:t/>
            </a:r>
            <a:br>
              <a:rPr lang="en-US" sz="2800" dirty="0"/>
            </a:br>
            <a:r>
              <a:rPr lang="en-US" sz="2800" dirty="0"/>
              <a:t>11 IWCC 0747</a:t>
            </a:r>
            <a:br>
              <a:rPr lang="en-US" sz="2800" dirty="0"/>
            </a:br>
            <a:r>
              <a:rPr lang="en-US" sz="2800" dirty="0"/>
              <a:t> Commission Decision</a:t>
            </a:r>
          </a:p>
        </p:txBody>
      </p:sp>
      <p:sp>
        <p:nvSpPr>
          <p:cNvPr id="3" name="Content Placeholder 2"/>
          <p:cNvSpPr>
            <a:spLocks noGrp="1"/>
          </p:cNvSpPr>
          <p:nvPr>
            <p:ph idx="1"/>
          </p:nvPr>
        </p:nvSpPr>
        <p:spPr/>
        <p:txBody>
          <a:bodyPr>
            <a:normAutofit fontScale="92500" lnSpcReduction="20000"/>
          </a:bodyPr>
          <a:lstStyle/>
          <a:p>
            <a:r>
              <a:rPr lang="en-US" dirty="0" smtClean="0"/>
              <a:t>Unanimous, 7-29-11</a:t>
            </a:r>
          </a:p>
          <a:p>
            <a:r>
              <a:rPr lang="en-US" dirty="0" smtClean="0"/>
              <a:t>“(T)he Commission reverses the Decision of the Arbitrator and finds that Petitioner failed to prove she sustained accidental injuries arising out of and in the course of her employment…”</a:t>
            </a:r>
          </a:p>
          <a:p>
            <a:r>
              <a:rPr lang="en-US" dirty="0" smtClean="0"/>
              <a:t>“While the Commission does not find Petitioner to be a traveling employees, it notes that petitioner  had not yet left her property or even entered a vehicle when she was injured, was not paid for time between jobs or mileage for travel and was not exposed to any of the risks of a traveling employee. Even if the Commission found petitioner to be a traveling employee, it would not circumvent the requirement that the injury arise out of and in the course of the employment…”</a:t>
            </a:r>
          </a:p>
          <a:p>
            <a:r>
              <a:rPr lang="en-US" dirty="0" smtClean="0"/>
              <a:t>Concern: “ANY movement by Petitioner at any time during the night or day would lead to  a compensable claim” </a:t>
            </a:r>
          </a:p>
          <a:p>
            <a:endParaRPr lang="en-US" dirty="0" smtClean="0"/>
          </a:p>
          <a:p>
            <a:endParaRPr lang="en-US" dirty="0"/>
          </a:p>
        </p:txBody>
      </p:sp>
    </p:spTree>
    <p:extLst>
      <p:ext uri="{BB962C8B-B14F-4D97-AF65-F5344CB8AC3E}">
        <p14:creationId xmlns:p14="http://schemas.microsoft.com/office/powerpoint/2010/main" val="172713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Stanislawa</a:t>
            </a:r>
            <a:r>
              <a:rPr lang="en-US" sz="2800" dirty="0"/>
              <a:t> </a:t>
            </a:r>
            <a:r>
              <a:rPr lang="en-US" sz="2800" dirty="0" err="1"/>
              <a:t>Mlynarczyk</a:t>
            </a:r>
            <a:r>
              <a:rPr lang="en-US" sz="2800" dirty="0"/>
              <a:t> v. Sophie </a:t>
            </a:r>
            <a:r>
              <a:rPr lang="en-US" sz="2800" dirty="0" err="1"/>
              <a:t>Obrochta</a:t>
            </a:r>
            <a:r>
              <a:rPr lang="en-US" sz="2800" dirty="0"/>
              <a:t/>
            </a:r>
            <a:br>
              <a:rPr lang="en-US" sz="2800" dirty="0"/>
            </a:br>
            <a:r>
              <a:rPr lang="en-US" sz="2800" dirty="0"/>
              <a:t>11 MR 766</a:t>
            </a:r>
            <a:br>
              <a:rPr lang="en-US" sz="2800" dirty="0"/>
            </a:br>
            <a:r>
              <a:rPr lang="en-US" sz="2800" dirty="0"/>
              <a:t>Circuit Court Decision</a:t>
            </a:r>
          </a:p>
        </p:txBody>
      </p:sp>
      <p:sp>
        <p:nvSpPr>
          <p:cNvPr id="3" name="Content Placeholder 2"/>
          <p:cNvSpPr>
            <a:spLocks noGrp="1"/>
          </p:cNvSpPr>
          <p:nvPr>
            <p:ph idx="1"/>
          </p:nvPr>
        </p:nvSpPr>
        <p:spPr/>
        <p:txBody>
          <a:bodyPr/>
          <a:lstStyle/>
          <a:p>
            <a:r>
              <a:rPr lang="en-US" dirty="0" smtClean="0"/>
              <a:t>Will County Circuit Judge Bobbi N. </a:t>
            </a:r>
            <a:r>
              <a:rPr lang="en-US" dirty="0" err="1" smtClean="0"/>
              <a:t>Pentrungaro</a:t>
            </a:r>
            <a:r>
              <a:rPr lang="en-US" dirty="0" smtClean="0"/>
              <a:t>, 5-16-12</a:t>
            </a:r>
          </a:p>
          <a:p>
            <a:r>
              <a:rPr lang="en-US" dirty="0" smtClean="0"/>
              <a:t>“The Decision of the Commission is affirmed.”</a:t>
            </a:r>
          </a:p>
          <a:p>
            <a:r>
              <a:rPr lang="en-US" dirty="0" smtClean="0"/>
              <a:t>Not a traveling employee: “This finding is not in error”</a:t>
            </a:r>
          </a:p>
          <a:p>
            <a:r>
              <a:rPr lang="en-US" dirty="0" smtClean="0"/>
              <a:t>“(N)</a:t>
            </a:r>
            <a:r>
              <a:rPr lang="en-US" dirty="0" err="1" smtClean="0"/>
              <a:t>ot</a:t>
            </a:r>
            <a:r>
              <a:rPr lang="en-US" dirty="0" smtClean="0"/>
              <a:t> injured in the course of employment…not paid by the employer for their time during this lunch break.”   </a:t>
            </a:r>
            <a:endParaRPr lang="en-US" dirty="0"/>
          </a:p>
        </p:txBody>
      </p:sp>
    </p:spTree>
    <p:extLst>
      <p:ext uri="{BB962C8B-B14F-4D97-AF65-F5344CB8AC3E}">
        <p14:creationId xmlns:p14="http://schemas.microsoft.com/office/powerpoint/2010/main" val="3985398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Mlynarczyk</a:t>
            </a:r>
            <a:r>
              <a:rPr lang="en-US" sz="2800" dirty="0"/>
              <a:t> v. IWCC</a:t>
            </a:r>
            <a:br>
              <a:rPr lang="en-US" sz="2800" dirty="0"/>
            </a:br>
            <a:r>
              <a:rPr lang="en-US" sz="2800" dirty="0"/>
              <a:t>2013 IL App (3d) 120411WC</a:t>
            </a:r>
            <a:br>
              <a:rPr lang="en-US" sz="2800" dirty="0"/>
            </a:br>
            <a:r>
              <a:rPr lang="en-US" sz="2800" dirty="0"/>
              <a:t>Appellate Court Opinion</a:t>
            </a:r>
          </a:p>
        </p:txBody>
      </p:sp>
      <p:sp>
        <p:nvSpPr>
          <p:cNvPr id="3" name="Content Placeholder 2"/>
          <p:cNvSpPr>
            <a:spLocks noGrp="1"/>
          </p:cNvSpPr>
          <p:nvPr>
            <p:ph idx="1"/>
          </p:nvPr>
        </p:nvSpPr>
        <p:spPr/>
        <p:txBody>
          <a:bodyPr>
            <a:normAutofit lnSpcReduction="10000"/>
          </a:bodyPr>
          <a:lstStyle/>
          <a:p>
            <a:r>
              <a:rPr lang="en-US" dirty="0"/>
              <a:t>Unanimous, 5-30-13</a:t>
            </a:r>
          </a:p>
          <a:p>
            <a:r>
              <a:rPr lang="en-US" dirty="0"/>
              <a:t>We reverse the decision of the Commission and remand the matter to the Commission to reinstate the arbitrator’s awards of medical expenses, TTD benefits, and PPD benefits.</a:t>
            </a:r>
          </a:p>
          <a:p>
            <a:r>
              <a:rPr lang="en-US" dirty="0"/>
              <a:t>With respect to the narrow issue of whether claimant is a traveling employee, we agree with claimant that the </a:t>
            </a:r>
            <a:r>
              <a:rPr lang="en-US" i="1" dirty="0"/>
              <a:t>de novo standard of review applies.</a:t>
            </a:r>
          </a:p>
          <a:p>
            <a:r>
              <a:rPr lang="en-US" dirty="0"/>
              <a:t>In the present case, claimant did not work at a fixed job site. Rather, her duties required her to travel to various locations throughout the Chicago land area. As such, we find that she qualifies as a traveling employee.</a:t>
            </a:r>
            <a:endParaRPr lang="en-US" i="1" dirty="0"/>
          </a:p>
          <a:p>
            <a:endParaRPr lang="en-US" i="1" dirty="0" smtClean="0"/>
          </a:p>
          <a:p>
            <a:endParaRPr lang="en-US" dirty="0"/>
          </a:p>
        </p:txBody>
      </p:sp>
    </p:spTree>
    <p:extLst>
      <p:ext uri="{BB962C8B-B14F-4D97-AF65-F5344CB8AC3E}">
        <p14:creationId xmlns:p14="http://schemas.microsoft.com/office/powerpoint/2010/main" val="2124818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Mlynarczyk</a:t>
            </a:r>
            <a:r>
              <a:rPr lang="en-US" sz="2800" dirty="0"/>
              <a:t> v. IWCC</a:t>
            </a:r>
            <a:br>
              <a:rPr lang="en-US" sz="2800" dirty="0"/>
            </a:br>
            <a:r>
              <a:rPr lang="en-US" sz="2800" dirty="0"/>
              <a:t>2013 IL App (3d) 120411WC</a:t>
            </a:r>
            <a:br>
              <a:rPr lang="en-US" sz="2800" dirty="0"/>
            </a:br>
            <a:r>
              <a:rPr lang="en-US" sz="2800" dirty="0"/>
              <a:t>Appellate Court Opinion</a:t>
            </a:r>
          </a:p>
        </p:txBody>
      </p:sp>
      <p:sp>
        <p:nvSpPr>
          <p:cNvPr id="3" name="Content Placeholder 2"/>
          <p:cNvSpPr>
            <a:spLocks noGrp="1"/>
          </p:cNvSpPr>
          <p:nvPr>
            <p:ph idx="1"/>
          </p:nvPr>
        </p:nvSpPr>
        <p:spPr/>
        <p:txBody>
          <a:bodyPr>
            <a:normAutofit/>
          </a:bodyPr>
          <a:lstStyle/>
          <a:p>
            <a:r>
              <a:rPr lang="en-US" sz="1800" dirty="0"/>
              <a:t>The test whether a traveling employee’s injury arose out of and in the course of employment is the reasonableness of the conduct in which she was engaged at the time of the injury and whether that conduct might have been anticipated or foreseen by the employer… manifest weight</a:t>
            </a:r>
          </a:p>
          <a:p>
            <a:r>
              <a:rPr lang="en-US" sz="1800" dirty="0"/>
              <a:t>In this case, the Commission determined that even if it had found claimant to be a traveling employee, it would still deny compensation. We conclude that this finding is against the manifest weight of the evidence…Since claimant is a “traveling employee,” her exposure to the hazards of the streets is, by definition, greater quantitatively than that of the general public, as long as her conduct at the time of the injury was reasonable and foreseeable to the employer</a:t>
            </a:r>
          </a:p>
          <a:p>
            <a:r>
              <a:rPr lang="en-US" sz="1800" dirty="0"/>
              <a:t>In so holding, we find misplaced the Commission’s concern that such a holding would render compensable “ANY movement by [claimant] at any time during the day or night.” (Emphasis in original.) The Commission does not explain why it believes this would be the case, and we note that an employee seeking benefits under the Act would still be required to establish that his injury arose out of and in the course of his employment as well as the reasonableness of the conduct…</a:t>
            </a:r>
          </a:p>
          <a:p>
            <a:endParaRPr lang="en-US" dirty="0"/>
          </a:p>
        </p:txBody>
      </p:sp>
    </p:spTree>
    <p:extLst>
      <p:ext uri="{BB962C8B-B14F-4D97-AF65-F5344CB8AC3E}">
        <p14:creationId xmlns:p14="http://schemas.microsoft.com/office/powerpoint/2010/main" val="4070208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Kertis</a:t>
            </a:r>
            <a:r>
              <a:rPr lang="en-US" dirty="0" smtClean="0"/>
              <a:t> v. IWCC</a:t>
            </a:r>
            <a:br>
              <a:rPr lang="en-US" dirty="0" smtClean="0"/>
            </a:br>
            <a:r>
              <a:rPr lang="en-US" dirty="0" smtClean="0"/>
              <a:t>2013 IL App (2d) 120252WC</a:t>
            </a:r>
            <a:endParaRPr lang="en-US" dirty="0"/>
          </a:p>
        </p:txBody>
      </p:sp>
      <p:sp>
        <p:nvSpPr>
          <p:cNvPr id="3" name="Content Placeholder 2"/>
          <p:cNvSpPr>
            <a:spLocks noGrp="1"/>
          </p:cNvSpPr>
          <p:nvPr>
            <p:ph idx="1"/>
          </p:nvPr>
        </p:nvSpPr>
        <p:spPr/>
        <p:txBody>
          <a:bodyPr>
            <a:normAutofit fontScale="85000" lnSpcReduction="20000"/>
          </a:bodyPr>
          <a:lstStyle/>
          <a:p>
            <a:r>
              <a:rPr lang="en-US" dirty="0"/>
              <a:t>At issue is whether the claimant's injuries, suffered while he was walking through a public parking lot en route to the St. Charles office where he worked, arose out of his employment</a:t>
            </a:r>
            <a:r>
              <a:rPr lang="en-US" dirty="0" smtClean="0"/>
              <a:t>.</a:t>
            </a:r>
          </a:p>
          <a:p>
            <a:r>
              <a:rPr lang="en-US" dirty="0"/>
              <a:t>The determination of whether an injury to a traveling employee arose out of and in the course of employment is governed by different rules than are applicable to other </a:t>
            </a:r>
            <a:r>
              <a:rPr lang="en-US" dirty="0" smtClean="0"/>
              <a:t>A </a:t>
            </a:r>
            <a:r>
              <a:rPr lang="en-US" dirty="0"/>
              <a:t>"traveling employee" is one whose work requires him to travel away from his employer's office. </a:t>
            </a:r>
            <a:r>
              <a:rPr lang="en-US" dirty="0" smtClean="0"/>
              <a:t>…It </a:t>
            </a:r>
            <a:r>
              <a:rPr lang="en-US" dirty="0"/>
              <a:t>is not necessary for an individual to be a traveling salesman or a company representative who covers a large geographic area in order to be considered a traveling </a:t>
            </a:r>
            <a:r>
              <a:rPr lang="en-US" dirty="0" smtClean="0"/>
              <a:t>employee…Rather</a:t>
            </a:r>
            <a:r>
              <a:rPr lang="en-US" dirty="0"/>
              <a:t>, a traveling employee is any employee for whom travel is an essential element of his employment</a:t>
            </a:r>
            <a:r>
              <a:rPr lang="en-US" dirty="0" smtClean="0"/>
              <a:t>.…A </a:t>
            </a:r>
            <a:r>
              <a:rPr lang="en-US" dirty="0"/>
              <a:t>traveling employee is deemed to be in the course of his employment from the time that he leaves home until he </a:t>
            </a:r>
            <a:r>
              <a:rPr lang="en-US" dirty="0" smtClean="0"/>
              <a:t>returns…An </a:t>
            </a:r>
            <a:r>
              <a:rPr lang="en-US" dirty="0"/>
              <a:t>injury sustained by a traveling  employee arises out of his employment if he was injured while engaging in conduct that was reasonable and foreseeable, </a:t>
            </a:r>
            <a:r>
              <a:rPr lang="en-US" i="1" dirty="0"/>
              <a:t>i.e</a:t>
            </a:r>
            <a:r>
              <a:rPr lang="en-US" dirty="0"/>
              <a:t>., conduct that "might normally be anticipated or foreseen by the employer</a:t>
            </a:r>
            <a:r>
              <a:rPr lang="en-US" dirty="0" smtClean="0"/>
              <a:t>.“</a:t>
            </a:r>
          </a:p>
        </p:txBody>
      </p:sp>
    </p:spTree>
    <p:extLst>
      <p:ext uri="{BB962C8B-B14F-4D97-AF65-F5344CB8AC3E}">
        <p14:creationId xmlns:p14="http://schemas.microsoft.com/office/powerpoint/2010/main" val="2818209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Kertis</a:t>
            </a:r>
            <a:r>
              <a:rPr lang="en-US" dirty="0" smtClean="0"/>
              <a:t> v. IWCC</a:t>
            </a:r>
            <a:br>
              <a:rPr lang="en-US" dirty="0" smtClean="0"/>
            </a:br>
            <a:r>
              <a:rPr lang="en-US" dirty="0" smtClean="0"/>
              <a:t>2013 IL App (2d) 120252WC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Thus</a:t>
            </a:r>
            <a:r>
              <a:rPr lang="en-US" dirty="0"/>
              <a:t>, travel was clearly an essential element of the claimant's job, rendering him a traveling employee as a matter of </a:t>
            </a:r>
            <a:r>
              <a:rPr lang="en-US" dirty="0" smtClean="0"/>
              <a:t>law</a:t>
            </a:r>
          </a:p>
          <a:p>
            <a:r>
              <a:rPr lang="en-US" dirty="0"/>
              <a:t>Accordingly, the dispositive question is whether the claimant was injured while engaging in conduct that was reasonable and that might reasonably be anticipated or foreseen by the employer. </a:t>
            </a:r>
            <a:r>
              <a:rPr lang="en-US" dirty="0" smtClean="0"/>
              <a:t>…The </a:t>
            </a:r>
            <a:r>
              <a:rPr lang="en-US" dirty="0"/>
              <a:t>undisputed evidence establishes that both </a:t>
            </a:r>
            <a:r>
              <a:rPr lang="en-US" dirty="0" smtClean="0"/>
              <a:t>of </a:t>
            </a:r>
            <a:r>
              <a:rPr lang="en-US" dirty="0"/>
              <a:t>these conditions were </a:t>
            </a:r>
            <a:r>
              <a:rPr lang="en-US" dirty="0" smtClean="0"/>
              <a:t>satisfied…The </a:t>
            </a:r>
            <a:r>
              <a:rPr lang="en-US" dirty="0"/>
              <a:t>claimant's job duties required him to travel from the Hoffman Estates office to the St. Charles office on a regular basis, and the employer did not provide employee parking at the St. Charles office. Accordingly, the claimant was required to park on the street or in a nearby parking lot. It was both reasonable and foreseeable that the claimant would regularly park in a municipal parking lot close to the St. Charles office and walk to the office from that lot. Thus, under the rules applicable to traveling employees, the undisputed facts establish that the claimant's injuries arose out of his employment</a:t>
            </a:r>
            <a:r>
              <a:rPr lang="en-US" dirty="0" smtClean="0"/>
              <a:t>.</a:t>
            </a:r>
          </a:p>
          <a:p>
            <a:r>
              <a:rPr lang="en-US" dirty="0" smtClean="0"/>
              <a:t>(U)</a:t>
            </a:r>
            <a:r>
              <a:rPr lang="en-US" dirty="0" err="1" smtClean="0"/>
              <a:t>nder</a:t>
            </a:r>
            <a:r>
              <a:rPr lang="en-US" dirty="0" smtClean="0"/>
              <a:t> </a:t>
            </a:r>
            <a:r>
              <a:rPr lang="en-US" dirty="0"/>
              <a:t>the analysis applicable to traveling employees, we do not need to address the claimant's alternative argument that he was exposed to a neutral  risk more frequently than members of the general public by virtue of his employment.</a:t>
            </a:r>
            <a:br>
              <a:rPr lang="en-US" dirty="0"/>
            </a:br>
            <a:endParaRPr lang="en-US" dirty="0"/>
          </a:p>
        </p:txBody>
      </p:sp>
    </p:spTree>
    <p:extLst>
      <p:ext uri="{BB962C8B-B14F-4D97-AF65-F5344CB8AC3E}">
        <p14:creationId xmlns:p14="http://schemas.microsoft.com/office/powerpoint/2010/main" val="2156318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Jeffrey Cox v. Berger Excavating</a:t>
            </a:r>
            <a:br>
              <a:rPr lang="en-US" smtClean="0"/>
            </a:br>
            <a:r>
              <a:rPr lang="en-US" smtClean="0"/>
              <a:t>06WC050930</a:t>
            </a:r>
          </a:p>
        </p:txBody>
      </p:sp>
      <p:sp>
        <p:nvSpPr>
          <p:cNvPr id="5123" name="Content Placeholder 2"/>
          <p:cNvSpPr>
            <a:spLocks noGrp="1"/>
          </p:cNvSpPr>
          <p:nvPr>
            <p:ph idx="1"/>
          </p:nvPr>
        </p:nvSpPr>
        <p:spPr/>
        <p:txBody>
          <a:bodyPr/>
          <a:lstStyle/>
          <a:p>
            <a:r>
              <a:rPr lang="en-US" smtClean="0"/>
              <a:t>DA 7-27-06</a:t>
            </a:r>
          </a:p>
          <a:p>
            <a:r>
              <a:rPr lang="en-US" smtClean="0"/>
              <a:t>Petitioner construction foreman</a:t>
            </a:r>
          </a:p>
          <a:p>
            <a:r>
              <a:rPr lang="en-US" smtClean="0"/>
              <a:t>Company pick-up truck</a:t>
            </a:r>
          </a:p>
          <a:p>
            <a:r>
              <a:rPr lang="en-US" smtClean="0"/>
              <a:t>Leaves work early with permission</a:t>
            </a:r>
          </a:p>
          <a:p>
            <a:r>
              <a:rPr lang="en-US" smtClean="0"/>
              <a:t>Stops at bank to get money: 1) personal reason &amp; 2) buy work cooler</a:t>
            </a:r>
          </a:p>
          <a:p>
            <a:r>
              <a:rPr lang="en-US" smtClean="0"/>
              <a:t>MVA in intersection shortly before re-entering Route 12 </a:t>
            </a:r>
          </a:p>
        </p:txBody>
      </p:sp>
    </p:spTree>
    <p:extLst>
      <p:ext uri="{BB962C8B-B14F-4D97-AF65-F5344CB8AC3E}">
        <p14:creationId xmlns:p14="http://schemas.microsoft.com/office/powerpoint/2010/main" val="602523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Jeffrey Cox v. Berger Excavating</a:t>
            </a:r>
            <a:br>
              <a:rPr lang="en-US" smtClean="0"/>
            </a:br>
            <a:r>
              <a:rPr lang="en-US" smtClean="0"/>
              <a:t>06WC050930</a:t>
            </a:r>
          </a:p>
        </p:txBody>
      </p:sp>
      <p:sp>
        <p:nvSpPr>
          <p:cNvPr id="6147" name="Content Placeholder 2"/>
          <p:cNvSpPr>
            <a:spLocks noGrp="1"/>
          </p:cNvSpPr>
          <p:nvPr>
            <p:ph idx="1"/>
          </p:nvPr>
        </p:nvSpPr>
        <p:spPr/>
        <p:txBody>
          <a:bodyPr>
            <a:normAutofit fontScale="92500" lnSpcReduction="10000"/>
          </a:bodyPr>
          <a:lstStyle/>
          <a:p>
            <a:r>
              <a:rPr lang="en-US" sz="1800"/>
              <a:t>(T)he Arbitrator is not persuaded that the Petitioner had a dual purpose to also withdraw cash to purchase a cooler for drinks for his crew. Petitioner's testimony, that he withdrew money to buy a cooler, lacked credibility…The Arbitrator notes, however, that even if the Petitioner had a "dual purpose", it is of no consequence since it is clear that the detour would have been made anyway (to get cash to pay the carpenters), regardless of the alleged business purpose, and would therefore be considered to be "personal". </a:t>
            </a:r>
          </a:p>
          <a:p>
            <a:r>
              <a:rPr lang="en-US" sz="1800"/>
              <a:t>The Arbitrator finds that the car accident occurred before the Petitioner returned to the northbound lanes of Route 12. …based upon the Arbitrator's review of the pictures of the area where the accident occurred as well as Petitioner's own testimony as to the accident. Thus, while the Petitioner was in the process of returning to his regular route home… not actually returned to that route.</a:t>
            </a:r>
          </a:p>
          <a:p>
            <a:r>
              <a:rPr lang="en-US" sz="1800"/>
              <a:t>However, an employee is not covered while driving a company vehicle if the employee engages in a deviation from his employment or a "frolic and detour." Such actions remove the employee from the course of his employment. An employee will resume his work-related travel once he re-enters the course of his employment following a personal deviation.</a:t>
            </a:r>
            <a:br>
              <a:rPr lang="en-US" sz="1800"/>
            </a:br>
            <a:r>
              <a:rPr lang="en-US" sz="1600"/>
              <a:t/>
            </a:r>
            <a:br>
              <a:rPr lang="en-US" sz="1600"/>
            </a:br>
            <a:r>
              <a:rPr lang="en-US" sz="1600"/>
              <a:t/>
            </a:r>
            <a:br>
              <a:rPr lang="en-US" sz="1600"/>
            </a:br>
            <a:r>
              <a:rPr lang="en-US" sz="1600"/>
              <a:t/>
            </a:r>
            <a:br>
              <a:rPr lang="en-US" sz="1600"/>
            </a:br>
            <a:r>
              <a:rPr lang="en-US" sz="1600"/>
              <a:t/>
            </a:r>
            <a:br>
              <a:rPr lang="en-US" sz="1600"/>
            </a:br>
            <a:endParaRPr lang="en-US" sz="1600"/>
          </a:p>
        </p:txBody>
      </p:sp>
    </p:spTree>
    <p:extLst>
      <p:ext uri="{BB962C8B-B14F-4D97-AF65-F5344CB8AC3E}">
        <p14:creationId xmlns:p14="http://schemas.microsoft.com/office/powerpoint/2010/main" val="3944761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Cox v. IWCC</a:t>
            </a:r>
            <a:br>
              <a:rPr lang="en-US" dirty="0" smtClean="0"/>
            </a:br>
            <a:r>
              <a:rPr lang="en-US" dirty="0" smtClean="0"/>
              <a:t>406 Ill. App.3d 541 (2010) </a:t>
            </a:r>
          </a:p>
        </p:txBody>
      </p:sp>
      <p:sp>
        <p:nvSpPr>
          <p:cNvPr id="7171" name="Content Placeholder 2"/>
          <p:cNvSpPr>
            <a:spLocks noGrp="1"/>
          </p:cNvSpPr>
          <p:nvPr>
            <p:ph idx="1"/>
          </p:nvPr>
        </p:nvSpPr>
        <p:spPr/>
        <p:txBody>
          <a:bodyPr/>
          <a:lstStyle/>
          <a:p>
            <a:r>
              <a:rPr lang="en-US"/>
              <a:t>The claimant argues that the facts of this case support the proposition that, at the time of his accident, he was a traveling employee operating a motor vehicle in a foreseeable manner.</a:t>
            </a:r>
          </a:p>
          <a:p>
            <a:r>
              <a:rPr lang="en-US"/>
              <a:t>A "traveling employee" is one who is required to travel away from his employer‘s premises in order to perform his job….Contrary to the Commission’s finding, the facts of this case establish, without question, that the claimant was a traveling employee.</a:t>
            </a:r>
          </a:p>
        </p:txBody>
      </p:sp>
    </p:spTree>
    <p:extLst>
      <p:ext uri="{BB962C8B-B14F-4D97-AF65-F5344CB8AC3E}">
        <p14:creationId xmlns:p14="http://schemas.microsoft.com/office/powerpoint/2010/main" val="1428987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a:t>Cox v. IWCC</a:t>
            </a:r>
            <a:br>
              <a:rPr lang="en-US" dirty="0"/>
            </a:br>
            <a:r>
              <a:rPr lang="en-US" dirty="0"/>
              <a:t>406 Ill. App.3d 541 (2010)</a:t>
            </a:r>
            <a:endParaRPr lang="en-US" dirty="0" smtClean="0"/>
          </a:p>
        </p:txBody>
      </p:sp>
      <p:sp>
        <p:nvSpPr>
          <p:cNvPr id="8195" name="Content Placeholder 2"/>
          <p:cNvSpPr>
            <a:spLocks noGrp="1"/>
          </p:cNvSpPr>
          <p:nvPr>
            <p:ph idx="1"/>
          </p:nvPr>
        </p:nvSpPr>
        <p:spPr/>
        <p:txBody>
          <a:bodyPr/>
          <a:lstStyle/>
          <a:p>
            <a:r>
              <a:rPr lang="en-US" sz="1800"/>
              <a:t>The determination of whether an injury to a traveling employee arose out of and in the course of employment is governed by </a:t>
            </a:r>
            <a:r>
              <a:rPr lang="en-US" sz="1800" b="1" i="1"/>
              <a:t>different rules </a:t>
            </a:r>
            <a:r>
              <a:rPr lang="en-US" sz="1800"/>
              <a:t>than are applicable to other employees.</a:t>
            </a:r>
          </a:p>
          <a:p>
            <a:r>
              <a:rPr lang="en-US" sz="1800"/>
              <a:t> As a general rule, a traveling employee is held to be in the course of his employment </a:t>
            </a:r>
            <a:r>
              <a:rPr lang="en-US" sz="1800" b="1" i="1"/>
              <a:t>from the time that he leaves home until he returns</a:t>
            </a:r>
            <a:r>
              <a:rPr lang="en-US" sz="1800"/>
              <a:t>. </a:t>
            </a:r>
          </a:p>
          <a:p>
            <a:r>
              <a:rPr lang="en-US" sz="1800"/>
              <a:t>However, a finding that a claimant is a traveling employee does not relieve him from the burden of proving that his injury arose out of and in the course of employment. …The test for determining whether an injury to a traveling employee arose out of and in the course of his employment is the </a:t>
            </a:r>
            <a:r>
              <a:rPr lang="en-US" sz="1800" b="1" i="1"/>
              <a:t>reasonableness of the conduct in which he was engaged and whether the conduct might normally be anticipated or foreseen by the employer</a:t>
            </a:r>
            <a:r>
              <a:rPr lang="en-US" sz="1800"/>
              <a:t>….Under such an analysis, a traveling employee may be compensated for an injury as long as the injury was sustained while he was engaged in an activity which was </a:t>
            </a:r>
            <a:r>
              <a:rPr lang="en-US" sz="1800" b="1" i="1"/>
              <a:t>both reasonable and foreseeable</a:t>
            </a:r>
            <a:r>
              <a:rPr lang="en-US" sz="1800"/>
              <a:t>.</a:t>
            </a:r>
          </a:p>
        </p:txBody>
      </p:sp>
    </p:spTree>
    <p:extLst>
      <p:ext uri="{BB962C8B-B14F-4D97-AF65-F5344CB8AC3E}">
        <p14:creationId xmlns:p14="http://schemas.microsoft.com/office/powerpoint/2010/main" val="222616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a:t>
            </a:r>
            <a:endParaRPr lang="en-US" dirty="0"/>
          </a:p>
        </p:txBody>
      </p:sp>
      <p:sp>
        <p:nvSpPr>
          <p:cNvPr id="3" name="Content Placeholder 2"/>
          <p:cNvSpPr>
            <a:spLocks noGrp="1"/>
          </p:cNvSpPr>
          <p:nvPr>
            <p:ph idx="1"/>
          </p:nvPr>
        </p:nvSpPr>
        <p:spPr/>
        <p:txBody>
          <a:bodyPr>
            <a:normAutofit/>
          </a:bodyPr>
          <a:lstStyle/>
          <a:p>
            <a:r>
              <a:rPr lang="en-US" b="1" i="1" dirty="0"/>
              <a:t>An accident that occurs while an employee is commuting to or from work does not </a:t>
            </a:r>
            <a:r>
              <a:rPr lang="en-US" b="1" i="1" dirty="0" smtClean="0"/>
              <a:t>arise out </a:t>
            </a:r>
            <a:r>
              <a:rPr lang="en-US" b="1" i="1" dirty="0"/>
              <a:t>of and in the course of employment and is therefore not compensable under the </a:t>
            </a:r>
            <a:r>
              <a:rPr lang="en-US" b="1" i="1" dirty="0" smtClean="0"/>
              <a:t>Act. </a:t>
            </a:r>
            <a:r>
              <a:rPr lang="en-US" i="1" dirty="0" smtClean="0"/>
              <a:t>Commonwealth </a:t>
            </a:r>
            <a:r>
              <a:rPr lang="en-US" i="1" dirty="0"/>
              <a:t>Edison Co. v. Industrial </a:t>
            </a:r>
            <a:r>
              <a:rPr lang="en-US" i="1" dirty="0" err="1"/>
              <a:t>Comm’n</a:t>
            </a:r>
            <a:r>
              <a:rPr lang="en-US" dirty="0"/>
              <a:t>, 86 Ill. 2d 534, 537-38 (1981); </a:t>
            </a:r>
            <a:r>
              <a:rPr lang="en-US" i="1" dirty="0"/>
              <a:t>Warren </a:t>
            </a:r>
            <a:r>
              <a:rPr lang="en-US" i="1" dirty="0" smtClean="0"/>
              <a:t>v. Industrial </a:t>
            </a:r>
            <a:r>
              <a:rPr lang="en-US" i="1" dirty="0" err="1"/>
              <a:t>Comm’n</a:t>
            </a:r>
            <a:r>
              <a:rPr lang="en-US" dirty="0"/>
              <a:t>, 61 Ill. 2d 373, 377 (1975). The rationale for this rule is that </a:t>
            </a:r>
            <a:r>
              <a:rPr lang="en-US" dirty="0" smtClean="0"/>
              <a:t>the employee’s </a:t>
            </a:r>
            <a:r>
              <a:rPr lang="en-US" dirty="0"/>
              <a:t>trip to and from work is the result of the employee’s decision where to </a:t>
            </a:r>
            <a:r>
              <a:rPr lang="en-US" dirty="0" smtClean="0"/>
              <a:t>live, which </a:t>
            </a:r>
            <a:r>
              <a:rPr lang="en-US" dirty="0"/>
              <a:t>is a matter of no concern to the employer. </a:t>
            </a:r>
            <a:r>
              <a:rPr lang="en-US" i="1" dirty="0"/>
              <a:t>Martinez v. Industrial </a:t>
            </a:r>
            <a:r>
              <a:rPr lang="en-US" i="1" dirty="0" err="1"/>
              <a:t>Comm’n</a:t>
            </a:r>
            <a:r>
              <a:rPr lang="en-US" dirty="0"/>
              <a:t>, 242 </a:t>
            </a:r>
            <a:r>
              <a:rPr lang="en-US" dirty="0" err="1" smtClean="0"/>
              <a:t>Ill.App</a:t>
            </a:r>
            <a:r>
              <a:rPr lang="en-US" dirty="0"/>
              <a:t>. 3d 981, 985 (1993). Nevertheless, there are several exceptions to this rule</a:t>
            </a:r>
            <a:r>
              <a:rPr lang="en-US" dirty="0" smtClean="0"/>
              <a:t>.</a:t>
            </a:r>
          </a:p>
          <a:p>
            <a:r>
              <a:rPr lang="en-US" dirty="0" smtClean="0"/>
              <a:t>But…</a:t>
            </a:r>
            <a:endParaRPr lang="en-US" dirty="0"/>
          </a:p>
        </p:txBody>
      </p:sp>
    </p:spTree>
    <p:extLst>
      <p:ext uri="{BB962C8B-B14F-4D97-AF65-F5344CB8AC3E}">
        <p14:creationId xmlns:p14="http://schemas.microsoft.com/office/powerpoint/2010/main" val="4046187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a:t>Cox v. IWCC</a:t>
            </a:r>
            <a:br>
              <a:rPr lang="en-US" dirty="0"/>
            </a:br>
            <a:r>
              <a:rPr lang="en-US" dirty="0"/>
              <a:t>406 Ill. App.3d 541 (2010)</a:t>
            </a:r>
            <a:endParaRPr lang="en-US" dirty="0" smtClean="0"/>
          </a:p>
        </p:txBody>
      </p:sp>
      <p:sp>
        <p:nvSpPr>
          <p:cNvPr id="9219" name="Content Placeholder 2"/>
          <p:cNvSpPr>
            <a:spLocks noGrp="1"/>
          </p:cNvSpPr>
          <p:nvPr>
            <p:ph idx="1"/>
          </p:nvPr>
        </p:nvSpPr>
        <p:spPr/>
        <p:txBody>
          <a:bodyPr/>
          <a:lstStyle/>
          <a:p>
            <a:r>
              <a:rPr lang="en-US" sz="2000"/>
              <a:t>The real question for resolution in this case is whether, at the time of his injury, the claimant was in the course of his employment with Berger. The Commission found that he was not. We disagree.</a:t>
            </a:r>
          </a:p>
          <a:p>
            <a:r>
              <a:rPr lang="en-US" sz="2000"/>
              <a:t>“(U)nless it is against the manifest weight of the evidence.”</a:t>
            </a:r>
          </a:p>
          <a:p>
            <a:r>
              <a:rPr lang="en-US" sz="2000"/>
              <a:t>In such situations, the transportation is considered to expand the 'in the course of' element while apparently providing a risk incidental to the exigencies of employment that satisfy the 'arising out of’ element.</a:t>
            </a:r>
          </a:p>
          <a:p>
            <a:r>
              <a:rPr lang="en-US" sz="2000"/>
              <a:t>We believe this evidence is more than sufficient to support the inference that the claimant went to the bank for personal reasons and not to withdraw money for any purpose connected to his work. However, we do not believe that the fact that the claimant deviated several hundred feet from his route home for personal reasons necessarily resolves the question of whether his injuries arose out of and in the course of his employment.</a:t>
            </a:r>
          </a:p>
        </p:txBody>
      </p:sp>
    </p:spTree>
    <p:extLst>
      <p:ext uri="{BB962C8B-B14F-4D97-AF65-F5344CB8AC3E}">
        <p14:creationId xmlns:p14="http://schemas.microsoft.com/office/powerpoint/2010/main" val="4029628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a:t>Cox v. IWCC</a:t>
            </a:r>
            <a:br>
              <a:rPr lang="en-US" dirty="0"/>
            </a:br>
            <a:r>
              <a:rPr lang="en-US" dirty="0"/>
              <a:t>406 Ill. App.3d 541 (2010)</a:t>
            </a:r>
            <a:endParaRPr lang="en-US" dirty="0" smtClean="0"/>
          </a:p>
        </p:txBody>
      </p:sp>
      <p:sp>
        <p:nvSpPr>
          <p:cNvPr id="10243" name="Content Placeholder 2"/>
          <p:cNvSpPr>
            <a:spLocks noGrp="1"/>
          </p:cNvSpPr>
          <p:nvPr>
            <p:ph idx="1"/>
          </p:nvPr>
        </p:nvSpPr>
        <p:spPr/>
        <p:txBody>
          <a:bodyPr/>
          <a:lstStyle/>
          <a:p>
            <a:r>
              <a:rPr lang="en-US" sz="2000"/>
              <a:t>The </a:t>
            </a:r>
            <a:r>
              <a:rPr lang="en-US" sz="2000" b="1" i="1"/>
              <a:t>claimant’s deviation </a:t>
            </a:r>
            <a:r>
              <a:rPr lang="en-US" sz="2000"/>
              <a:t>from the least circuitous route to his home in order to go to the bank for personal reasons appears to be </a:t>
            </a:r>
            <a:r>
              <a:rPr lang="en-US" sz="2000" b="1" i="1"/>
              <a:t>insubstantial</a:t>
            </a:r>
            <a:r>
              <a:rPr lang="en-US" sz="2000"/>
              <a:t>….Although the claimant made this slight deviation from his route home in order to go to the bank, at the time of his accident, he had already made his withdrawal and was </a:t>
            </a:r>
            <a:r>
              <a:rPr lang="en-US" sz="2000" b="1" i="1"/>
              <a:t>again on his way home</a:t>
            </a:r>
            <a:r>
              <a:rPr lang="en-US" sz="2000"/>
              <a:t>. We believe, therefore, that he had </a:t>
            </a:r>
            <a:r>
              <a:rPr lang="en-US" sz="2000" b="1" i="1"/>
              <a:t>re-entered the course of his employment </a:t>
            </a:r>
            <a:r>
              <a:rPr lang="en-US" sz="2000"/>
              <a:t>at the time of his injury. We reject the Commission’s finding that he had not returned to the course of his employment because he had not actually returned to his usual route home when he was involved in the vehicular collision. </a:t>
            </a:r>
            <a:r>
              <a:rPr lang="en-US" sz="2000" b="1" i="1"/>
              <a:t>The proper question is whether the facts establish that he was on his way home when he was injured</a:t>
            </a:r>
            <a:r>
              <a:rPr lang="en-US" sz="2000"/>
              <a:t>.</a:t>
            </a:r>
          </a:p>
          <a:p>
            <a:r>
              <a:rPr lang="en-US" sz="2000"/>
              <a:t>We, therefore, </a:t>
            </a:r>
            <a:r>
              <a:rPr lang="en-US" sz="2000" b="1" i="1"/>
              <a:t>reverse</a:t>
            </a:r>
            <a:r>
              <a:rPr lang="en-US" sz="2000"/>
              <a:t> the judgment of the circuit court, </a:t>
            </a:r>
            <a:r>
              <a:rPr lang="en-US" sz="2000" b="1" i="1"/>
              <a:t>vacate</a:t>
            </a:r>
            <a:r>
              <a:rPr lang="en-US" sz="2000"/>
              <a:t> thedecision of the Commission, and </a:t>
            </a:r>
            <a:r>
              <a:rPr lang="en-US" sz="2000" b="1" i="1"/>
              <a:t>remand</a:t>
            </a:r>
            <a:r>
              <a:rPr lang="en-US" sz="2000"/>
              <a:t> this matter to the Commission for further proceedings consistent with this decision.</a:t>
            </a:r>
          </a:p>
          <a:p>
            <a:endParaRPr lang="en-US" sz="2000"/>
          </a:p>
        </p:txBody>
      </p:sp>
    </p:spTree>
    <p:extLst>
      <p:ext uri="{BB962C8B-B14F-4D97-AF65-F5344CB8AC3E}">
        <p14:creationId xmlns:p14="http://schemas.microsoft.com/office/powerpoint/2010/main" val="3301143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en-US" sz="4000" dirty="0"/>
              <a:t>Potenzo v. IWCC</a:t>
            </a:r>
            <a:br>
              <a:rPr lang="en-US" sz="4000" dirty="0"/>
            </a:br>
            <a:r>
              <a:rPr lang="en-US" sz="4000" dirty="0"/>
              <a:t>378 Ill.App.3d 113 (2007) </a:t>
            </a:r>
          </a:p>
        </p:txBody>
      </p:sp>
      <p:sp>
        <p:nvSpPr>
          <p:cNvPr id="4099" name="Rectangle 3"/>
          <p:cNvSpPr>
            <a:spLocks noGrp="1" noChangeArrowheads="1"/>
          </p:cNvSpPr>
          <p:nvPr>
            <p:ph type="body" idx="1"/>
          </p:nvPr>
        </p:nvSpPr>
        <p:spPr/>
        <p:txBody>
          <a:bodyPr/>
          <a:lstStyle/>
          <a:p>
            <a:pPr>
              <a:lnSpc>
                <a:spcPct val="90000"/>
              </a:lnSpc>
            </a:pPr>
            <a:r>
              <a:rPr lang="en-US"/>
              <a:t>Jewel truck driver injured by unknown assailant while making a delivery at store in Uptown (4355 N. Sheridan)</a:t>
            </a:r>
          </a:p>
          <a:p>
            <a:pPr>
              <a:lnSpc>
                <a:spcPct val="90000"/>
              </a:lnSpc>
            </a:pPr>
            <a:r>
              <a:rPr lang="en-US"/>
              <a:t>Arbitrator, IWCC &amp; Circuit Court all deny benefits</a:t>
            </a:r>
          </a:p>
          <a:p>
            <a:pPr>
              <a:lnSpc>
                <a:spcPct val="90000"/>
              </a:lnSpc>
            </a:pPr>
            <a:r>
              <a:rPr lang="en-US"/>
              <a:t>Petitioner failed to prove that “he suffered an injury that arose out of his employment”</a:t>
            </a:r>
          </a:p>
          <a:p>
            <a:pPr>
              <a:lnSpc>
                <a:spcPct val="90000"/>
              </a:lnSpc>
            </a:pPr>
            <a:r>
              <a:rPr lang="en-US"/>
              <a:t>Appellate Court reverses: manifest weight  </a:t>
            </a:r>
          </a:p>
        </p:txBody>
      </p:sp>
    </p:spTree>
    <p:extLst>
      <p:ext uri="{BB962C8B-B14F-4D97-AF65-F5344CB8AC3E}">
        <p14:creationId xmlns:p14="http://schemas.microsoft.com/office/powerpoint/2010/main" val="19899749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Potenzo v. IWCC</a:t>
            </a:r>
            <a:br>
              <a:rPr lang="en-US" dirty="0"/>
            </a:br>
            <a:r>
              <a:rPr lang="en-US" dirty="0"/>
              <a:t>378 Ill.App.3d 113 (2007)</a:t>
            </a:r>
          </a:p>
        </p:txBody>
      </p:sp>
      <p:sp>
        <p:nvSpPr>
          <p:cNvPr id="5123" name="Rectangle 3"/>
          <p:cNvSpPr>
            <a:spLocks noGrp="1" noChangeArrowheads="1"/>
          </p:cNvSpPr>
          <p:nvPr>
            <p:ph type="body" idx="1"/>
          </p:nvPr>
        </p:nvSpPr>
        <p:spPr/>
        <p:txBody>
          <a:bodyPr/>
          <a:lstStyle/>
          <a:p>
            <a:pPr>
              <a:lnSpc>
                <a:spcPct val="90000"/>
              </a:lnSpc>
            </a:pPr>
            <a:r>
              <a:rPr lang="en-US" sz="2400"/>
              <a:t>“The claimant argues that, as a traveling employee, he was exposed to all street risks to a greater degree than the general public…We agree.”</a:t>
            </a:r>
          </a:p>
          <a:p>
            <a:pPr>
              <a:lnSpc>
                <a:spcPct val="90000"/>
              </a:lnSpc>
            </a:pPr>
            <a:r>
              <a:rPr lang="en-US" sz="2400"/>
              <a:t>“(C)laimant was a traveling employee whose duties required him to travel the streets and unload a truck in areas accessible to the public. The risk of being assaulted, although one to which the general public is exposed, was a risk to which the claimant, by virtue of his employment, was exposed to a greater degree than the general public.”</a:t>
            </a:r>
          </a:p>
          <a:p>
            <a:pPr>
              <a:lnSpc>
                <a:spcPct val="90000"/>
              </a:lnSpc>
            </a:pPr>
            <a:r>
              <a:rPr lang="en-US" sz="2400"/>
              <a:t>No personal motive for the attack</a:t>
            </a:r>
          </a:p>
          <a:p>
            <a:pPr>
              <a:lnSpc>
                <a:spcPct val="90000"/>
              </a:lnSpc>
            </a:pPr>
            <a:r>
              <a:rPr lang="en-US" sz="2400"/>
              <a:t>“Activity” reasonably foreseeable by Jewel</a:t>
            </a:r>
          </a:p>
        </p:txBody>
      </p:sp>
    </p:spTree>
    <p:extLst>
      <p:ext uri="{BB962C8B-B14F-4D97-AF65-F5344CB8AC3E}">
        <p14:creationId xmlns:p14="http://schemas.microsoft.com/office/powerpoint/2010/main" val="2698587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Potenzo v. IWCC</a:t>
            </a:r>
            <a:br>
              <a:rPr lang="en-US" dirty="0"/>
            </a:br>
            <a:r>
              <a:rPr lang="en-US" dirty="0"/>
              <a:t>378 Ill.App.3d 113 (2007)</a:t>
            </a:r>
          </a:p>
        </p:txBody>
      </p:sp>
      <p:sp>
        <p:nvSpPr>
          <p:cNvPr id="6147" name="Rectangle 3"/>
          <p:cNvSpPr>
            <a:spLocks noGrp="1" noChangeArrowheads="1"/>
          </p:cNvSpPr>
          <p:nvPr>
            <p:ph type="body" idx="1"/>
          </p:nvPr>
        </p:nvSpPr>
        <p:spPr/>
        <p:txBody>
          <a:bodyPr/>
          <a:lstStyle/>
          <a:p>
            <a:pPr>
              <a:lnSpc>
                <a:spcPct val="90000"/>
              </a:lnSpc>
            </a:pPr>
            <a:r>
              <a:rPr lang="en-US" sz="2400" u="sng"/>
              <a:t>C.A. Dunham</a:t>
            </a:r>
            <a:r>
              <a:rPr lang="en-US" sz="2400"/>
              <a:t>, 16 Ill.2d 102 (1959): P wins; traveling employee killed in plane explosion set by another passenger</a:t>
            </a:r>
          </a:p>
          <a:p>
            <a:pPr>
              <a:lnSpc>
                <a:spcPct val="90000"/>
              </a:lnSpc>
            </a:pPr>
            <a:r>
              <a:rPr lang="en-US" sz="2400" u="sng"/>
              <a:t>Schulteis</a:t>
            </a:r>
            <a:r>
              <a:rPr lang="en-US" sz="2400"/>
              <a:t>, 96 Ill.2d 340 (1983): P loses; not a traveling employee; assaulted at office and failed to show it was work-related</a:t>
            </a:r>
          </a:p>
          <a:p>
            <a:pPr>
              <a:lnSpc>
                <a:spcPct val="90000"/>
              </a:lnSpc>
            </a:pPr>
            <a:r>
              <a:rPr lang="en-US" sz="2400"/>
              <a:t> </a:t>
            </a:r>
            <a:r>
              <a:rPr lang="en-US" sz="2400" u="sng"/>
              <a:t>Springfield School District</a:t>
            </a:r>
            <a:r>
              <a:rPr lang="en-US" sz="2400"/>
              <a:t>, 293 Ill.App.3d 226 (1997): P wins; traveling(?) security guard bit by stray dog</a:t>
            </a:r>
          </a:p>
          <a:p>
            <a:pPr>
              <a:lnSpc>
                <a:spcPct val="90000"/>
              </a:lnSpc>
            </a:pPr>
            <a:r>
              <a:rPr lang="en-US" sz="2400" u="sng"/>
              <a:t>Heath</a:t>
            </a:r>
            <a:r>
              <a:rPr lang="en-US" sz="2400"/>
              <a:t>, 256 Ill.App.3d 1008 (1993): not mentioned by App. Court; relied on by Arbitrator; P loses; vs. Jewel, store clerk shot dead by unknown assailant in store  </a:t>
            </a:r>
            <a:endParaRPr lang="en-US" sz="2400" u="sng"/>
          </a:p>
        </p:txBody>
      </p:sp>
    </p:spTree>
    <p:extLst>
      <p:ext uri="{BB962C8B-B14F-4D97-AF65-F5344CB8AC3E}">
        <p14:creationId xmlns:p14="http://schemas.microsoft.com/office/powerpoint/2010/main" val="21680085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2400"/>
              <a:t>Ruth Lindquist v. Metropolitan Water Reclamation District</a:t>
            </a:r>
            <a:br>
              <a:rPr lang="en-US" sz="2400"/>
            </a:br>
            <a:r>
              <a:rPr lang="en-US" sz="2400"/>
              <a:t>06WC000113</a:t>
            </a:r>
          </a:p>
        </p:txBody>
      </p:sp>
      <p:sp>
        <p:nvSpPr>
          <p:cNvPr id="7171" name="Content Placeholder 2"/>
          <p:cNvSpPr>
            <a:spLocks noGrp="1"/>
          </p:cNvSpPr>
          <p:nvPr>
            <p:ph idx="1"/>
          </p:nvPr>
        </p:nvSpPr>
        <p:spPr/>
        <p:txBody>
          <a:bodyPr/>
          <a:lstStyle/>
          <a:p>
            <a:r>
              <a:rPr lang="en-US" smtClean="0"/>
              <a:t>DA 11/09/05</a:t>
            </a:r>
          </a:p>
          <a:p>
            <a:r>
              <a:rPr lang="en-US" smtClean="0"/>
              <a:t>Petitioner account clerk</a:t>
            </a:r>
          </a:p>
          <a:p>
            <a:r>
              <a:rPr lang="en-US" smtClean="0"/>
              <a:t>Responsible for making deposits</a:t>
            </a:r>
          </a:p>
          <a:p>
            <a:r>
              <a:rPr lang="en-US" smtClean="0"/>
              <a:t>Leaves office to go to bank branch about 1 ½ blocks away</a:t>
            </a:r>
          </a:p>
          <a:p>
            <a:r>
              <a:rPr lang="en-US" smtClean="0"/>
              <a:t>Stumbled on 6’’ driveway on public sidewalk, fell and fractured both arms</a:t>
            </a:r>
          </a:p>
        </p:txBody>
      </p:sp>
    </p:spTree>
    <p:extLst>
      <p:ext uri="{BB962C8B-B14F-4D97-AF65-F5344CB8AC3E}">
        <p14:creationId xmlns:p14="http://schemas.microsoft.com/office/powerpoint/2010/main" val="737889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p:txBody>
          <a:bodyPr/>
          <a:lstStyle/>
          <a:p>
            <a:r>
              <a:rPr lang="en-US" sz="2400"/>
              <a:t>Ruth Lindquist v. Metropolitan Water Reclamation District</a:t>
            </a:r>
            <a:br>
              <a:rPr lang="en-US" sz="2400"/>
            </a:br>
            <a:r>
              <a:rPr lang="en-US" sz="2400"/>
              <a:t>06WC000113</a:t>
            </a:r>
          </a:p>
        </p:txBody>
      </p:sp>
      <p:sp>
        <p:nvSpPr>
          <p:cNvPr id="8195" name="Content Placeholder 4"/>
          <p:cNvSpPr>
            <a:spLocks noGrp="1"/>
          </p:cNvSpPr>
          <p:nvPr>
            <p:ph idx="1"/>
          </p:nvPr>
        </p:nvSpPr>
        <p:spPr/>
        <p:txBody>
          <a:bodyPr/>
          <a:lstStyle/>
          <a:p>
            <a:r>
              <a:rPr lang="en-US"/>
              <a:t>Arbitrator Jutila, 1/24/07</a:t>
            </a:r>
          </a:p>
          <a:p>
            <a:r>
              <a:rPr lang="en-US"/>
              <a:t>Petitioner’s claim for compensation is denied.</a:t>
            </a:r>
          </a:p>
          <a:p>
            <a:r>
              <a:rPr lang="en-US"/>
              <a:t>Parties stipulate to “in the course of”</a:t>
            </a:r>
          </a:p>
          <a:p>
            <a:r>
              <a:rPr lang="en-US"/>
              <a:t>“Arising out of”: Respondent cites </a:t>
            </a:r>
            <a:r>
              <a:rPr lang="en-US" u="sng"/>
              <a:t>Best Foods</a:t>
            </a:r>
          </a:p>
          <a:p>
            <a:r>
              <a:rPr lang="en-US"/>
              <a:t>“Anomolous situation”: on-premises (prove less) v. off-premises (prove more)</a:t>
            </a:r>
          </a:p>
          <a:p>
            <a:r>
              <a:rPr lang="en-US"/>
              <a:t>“Petitioner must prove that she was exposed to the hazard to a greater degree than the general public. Petitioner has failed to prove a greater degree of exposure to the hazard.” </a:t>
            </a:r>
          </a:p>
          <a:p>
            <a:endParaRPr lang="en-US" smtClean="0"/>
          </a:p>
        </p:txBody>
      </p:sp>
    </p:spTree>
    <p:extLst>
      <p:ext uri="{BB962C8B-B14F-4D97-AF65-F5344CB8AC3E}">
        <p14:creationId xmlns:p14="http://schemas.microsoft.com/office/powerpoint/2010/main" val="1439623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2400"/>
              <a:t>Ruth Lindquist v. Metropolitan Water Reclamation District</a:t>
            </a:r>
            <a:r>
              <a:rPr lang="en-US" smtClean="0"/>
              <a:t/>
            </a:r>
            <a:br>
              <a:rPr lang="en-US" smtClean="0"/>
            </a:br>
            <a:r>
              <a:rPr lang="en-US" smtClean="0"/>
              <a:t>08 IWCC 492</a:t>
            </a:r>
          </a:p>
        </p:txBody>
      </p:sp>
      <p:sp>
        <p:nvSpPr>
          <p:cNvPr id="9219" name="Content Placeholder 2"/>
          <p:cNvSpPr>
            <a:spLocks noGrp="1"/>
          </p:cNvSpPr>
          <p:nvPr>
            <p:ph idx="1"/>
          </p:nvPr>
        </p:nvSpPr>
        <p:spPr/>
        <p:txBody>
          <a:bodyPr>
            <a:normAutofit fontScale="85000" lnSpcReduction="10000"/>
          </a:bodyPr>
          <a:lstStyle/>
          <a:p>
            <a:r>
              <a:rPr lang="en-US" sz="1600" dirty="0"/>
              <a:t>Commission Decision, 5/22/08,  2-1 (Mason &amp; Rink, Lindsay dissenting)</a:t>
            </a:r>
          </a:p>
          <a:p>
            <a:r>
              <a:rPr lang="en-US" sz="1600" dirty="0"/>
              <a:t>“After considering the entire record, the Commission reverses the Decision of the Arbitrator and finds that Petitioner's accidental fall of November 9, 2005 arose out of her employment”</a:t>
            </a:r>
          </a:p>
          <a:p>
            <a:r>
              <a:rPr lang="en-US" sz="1600" dirty="0"/>
              <a:t>“The Arbitrator found that Petitioner's accident did not arise out of her employment. He acknowledged that Petitioner was required to make regular trips to the bank on behalf of Respondent but found, citing </a:t>
            </a:r>
            <a:r>
              <a:rPr lang="en-US" sz="1600" dirty="0">
                <a:hlinkClick r:id="rId2" action="ppaction://hlinkfile"/>
              </a:rPr>
              <a:t>Caterpillar</a:t>
            </a:r>
            <a:r>
              <a:rPr lang="en-US" sz="1600" dirty="0"/>
              <a:t> …that these trips did not place her at an increased risk of injury.”</a:t>
            </a:r>
          </a:p>
          <a:p>
            <a:r>
              <a:rPr lang="en-US" sz="1600" dirty="0"/>
              <a:t>“The Commission agrees and notes that Petitioner's argument finds support in </a:t>
            </a:r>
            <a:r>
              <a:rPr lang="en-US" sz="1600" dirty="0" err="1">
                <a:hlinkClick r:id="rId3" action="ppaction://hlinkfile"/>
              </a:rPr>
              <a:t>Homerding</a:t>
            </a:r>
            <a:r>
              <a:rPr lang="en-US" sz="1600" dirty="0"/>
              <a:t>…In the instant case, it is undisputed that Petitioner fell while performing a required task. It is this fact which distinguishes the instant case from </a:t>
            </a:r>
            <a:r>
              <a:rPr lang="en-US" sz="1600" u="sng" dirty="0"/>
              <a:t>Caterpillar</a:t>
            </a:r>
            <a:r>
              <a:rPr lang="en-US" sz="1600" dirty="0"/>
              <a:t> and </a:t>
            </a:r>
            <a:r>
              <a:rPr lang="en-US" sz="1600" dirty="0">
                <a:hlinkClick r:id="rId4" action="ppaction://hlinkfile"/>
              </a:rPr>
              <a:t>Best Foods</a:t>
            </a:r>
            <a:r>
              <a:rPr lang="en-US" sz="1600" dirty="0"/>
              <a:t>.”</a:t>
            </a:r>
          </a:p>
          <a:p>
            <a:r>
              <a:rPr lang="en-US" sz="1600" dirty="0"/>
              <a:t>“While the Commission finds it unnecessary to reach the issue of whether Petitioner was exposed to an "increased risk", it notes that the claim is also compensable under this alternative analysis. Petitioner was regularly required to traverse the streets in order to make deposits on behalf of Respondent and was thus exposed to the risk of the "dip" in the driveway with greater frequency than members of the general public. In </a:t>
            </a:r>
            <a:r>
              <a:rPr lang="en-US" sz="1600" dirty="0">
                <a:hlinkClick r:id="rId5" action="ppaction://hlinkfile"/>
              </a:rPr>
              <a:t>City of Chicago </a:t>
            </a:r>
            <a:r>
              <a:rPr lang="en-US" sz="1600" dirty="0"/>
              <a:t>…the Supreme Court held that "where the proof establishes that the work of the employee requires him to be on the street to perform the duties of his employment, the risks of the street become one of the risks of the employment</a:t>
            </a:r>
            <a:r>
              <a:rPr lang="en-US" sz="1600" dirty="0" smtClean="0"/>
              <a:t>”</a:t>
            </a:r>
          </a:p>
          <a:p>
            <a:r>
              <a:rPr lang="en-US" sz="1600" dirty="0"/>
              <a:t>Dissent: “Petitioner was injured on a public street while making a random, one-time delivery. She was not required by her employer to take the route she chose. She testified there were no defects or debris where she fell. Furthermore, she was unsure whether she stumbled or not. While the bank deposits were in the purse Petitioner was carrying with her, there is nothing in the record to suggest the purse contributed to her fall. While her job duties took her to the place of injury that alone should not be enough to establish liability. </a:t>
            </a:r>
            <a:r>
              <a:rPr lang="en-US" sz="1600" u="sng" dirty="0"/>
              <a:t>The Petitioner was exposed to no greater risk than that of the general public and compensation should have been denied</a:t>
            </a:r>
            <a:r>
              <a:rPr lang="en-US" sz="1600" dirty="0"/>
              <a:t>.” </a:t>
            </a:r>
            <a:br>
              <a:rPr lang="en-US" sz="1600" dirty="0"/>
            </a:br>
            <a:r>
              <a:rPr lang="en-US" sz="2000" dirty="0"/>
              <a:t/>
            </a:r>
            <a:br>
              <a:rPr lang="en-US" sz="2000" dirty="0"/>
            </a:br>
            <a:endParaRPr lang="en-US" sz="2000" dirty="0"/>
          </a:p>
        </p:txBody>
      </p:sp>
    </p:spTree>
    <p:extLst>
      <p:ext uri="{BB962C8B-B14F-4D97-AF65-F5344CB8AC3E}">
        <p14:creationId xmlns:p14="http://schemas.microsoft.com/office/powerpoint/2010/main" val="3019588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2000"/>
              <a:t>Metropolitan Water Reclamation District of Greater Chicago v. IWCC</a:t>
            </a:r>
            <a:br>
              <a:rPr lang="en-US" sz="2000"/>
            </a:br>
            <a:r>
              <a:rPr lang="en-US" sz="2800"/>
              <a:t>08 L 050623</a:t>
            </a:r>
          </a:p>
        </p:txBody>
      </p:sp>
      <p:sp>
        <p:nvSpPr>
          <p:cNvPr id="11267" name="Content Placeholder 2"/>
          <p:cNvSpPr>
            <a:spLocks noGrp="1"/>
          </p:cNvSpPr>
          <p:nvPr>
            <p:ph idx="1"/>
          </p:nvPr>
        </p:nvSpPr>
        <p:spPr/>
        <p:txBody>
          <a:bodyPr/>
          <a:lstStyle/>
          <a:p>
            <a:r>
              <a:rPr lang="en-US" sz="2000"/>
              <a:t>Judge James Tolmaire, Circuit Court of Cook County, 8/24/09</a:t>
            </a:r>
          </a:p>
          <a:p>
            <a:r>
              <a:rPr lang="en-US" sz="2000"/>
              <a:t>“(T)his Court finds the Commission’s decision contrary to law and against the manifest weight of the evidence. The Commission’s decision is reversed.”</a:t>
            </a:r>
          </a:p>
          <a:p>
            <a:r>
              <a:rPr lang="en-US" sz="2000" u="sng"/>
              <a:t>Carterpillar</a:t>
            </a:r>
            <a:r>
              <a:rPr lang="en-US" sz="2000"/>
              <a:t> and </a:t>
            </a:r>
            <a:r>
              <a:rPr lang="en-US" sz="2000" u="sng"/>
              <a:t>Best Foods</a:t>
            </a:r>
            <a:r>
              <a:rPr lang="en-US" sz="2000"/>
              <a:t> control </a:t>
            </a:r>
          </a:p>
          <a:p>
            <a:r>
              <a:rPr lang="en-US" sz="2000"/>
              <a:t>“Thus the decision of the Commission is contrary to law as it applied the wrong standard for compensable injuries…(1) her presence at the site of the fall was required in the performance  of her duties and (2) she was exposed to a risk common to the general public but to a degree greater than other persons.” </a:t>
            </a:r>
          </a:p>
          <a:p>
            <a:r>
              <a:rPr lang="en-US" sz="2000"/>
              <a:t>Reliance on </a:t>
            </a:r>
            <a:r>
              <a:rPr lang="en-US" sz="2000" u="sng"/>
              <a:t>Homerding</a:t>
            </a:r>
            <a:r>
              <a:rPr lang="en-US" sz="2000"/>
              <a:t> and </a:t>
            </a:r>
            <a:r>
              <a:rPr lang="en-US" sz="2000" u="sng"/>
              <a:t>City of Chicago </a:t>
            </a:r>
            <a:r>
              <a:rPr lang="en-US" sz="2000"/>
              <a:t>is misplaced</a:t>
            </a:r>
          </a:p>
        </p:txBody>
      </p:sp>
    </p:spTree>
    <p:extLst>
      <p:ext uri="{BB962C8B-B14F-4D97-AF65-F5344CB8AC3E}">
        <p14:creationId xmlns:p14="http://schemas.microsoft.com/office/powerpoint/2010/main" val="39980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2000" dirty="0"/>
              <a:t>Metropolitan Water Reclamation District of Greater Chicago v. IWCC</a:t>
            </a:r>
            <a:r>
              <a:rPr lang="en-US" dirty="0" smtClean="0"/>
              <a:t/>
            </a:r>
            <a:br>
              <a:rPr lang="en-US" dirty="0" smtClean="0"/>
            </a:br>
            <a:r>
              <a:rPr lang="en-US" dirty="0" smtClean="0"/>
              <a:t>407 Ill.App3d 1010 (2011)</a:t>
            </a:r>
            <a:endParaRPr lang="en-US" sz="2800" dirty="0"/>
          </a:p>
        </p:txBody>
      </p:sp>
      <p:sp>
        <p:nvSpPr>
          <p:cNvPr id="12291" name="Content Placeholder 2"/>
          <p:cNvSpPr>
            <a:spLocks noGrp="1"/>
          </p:cNvSpPr>
          <p:nvPr>
            <p:ph idx="1"/>
          </p:nvPr>
        </p:nvSpPr>
        <p:spPr/>
        <p:txBody>
          <a:bodyPr/>
          <a:lstStyle/>
          <a:p>
            <a:r>
              <a:rPr lang="en-US" sz="2000" dirty="0"/>
              <a:t>Hoffman, McCullough, Hoffman &amp; Stewart; </a:t>
            </a:r>
            <a:r>
              <a:rPr lang="en-US" sz="2000" dirty="0" err="1"/>
              <a:t>Holdridge</a:t>
            </a:r>
            <a:r>
              <a:rPr lang="en-US" sz="2000" dirty="0"/>
              <a:t> specially concurring</a:t>
            </a:r>
          </a:p>
          <a:p>
            <a:r>
              <a:rPr lang="en-US" sz="2000" dirty="0"/>
              <a:t>“ Based on the record presented, the manifest weight of the evidence established that the injuries sustained by the claimant on November 9, 2005, arose out of and in the course of her employment with the District, and, as a consequence, she is entitled to benefits under the Act. We, therefore, reverse the judgment of the circuit court and reinstate the decision of the Commission which awarded the claimant benefits under the Act.”</a:t>
            </a:r>
          </a:p>
          <a:p>
            <a:r>
              <a:rPr lang="en-US" sz="2000" dirty="0"/>
              <a:t>“Accordingly, the risk that the claimant would be injured as a result of a fall while traversing a public sidewalk and commercial driveway was neutral in nature…Such an increased risk may be either qualitative, such as some aspect of the employment which contributes to the risk, or quantitative, such as when the employee is exposed to a common risk more frequently than the general public. </a:t>
            </a:r>
            <a:r>
              <a:rPr lang="en-US" sz="2000" u="sng" dirty="0"/>
              <a:t>Potenzo</a:t>
            </a:r>
            <a:r>
              <a:rPr lang="en-US" sz="2000" dirty="0"/>
              <a:t>”</a:t>
            </a:r>
          </a:p>
        </p:txBody>
      </p:sp>
    </p:spTree>
    <p:extLst>
      <p:ext uri="{BB962C8B-B14F-4D97-AF65-F5344CB8AC3E}">
        <p14:creationId xmlns:p14="http://schemas.microsoft.com/office/powerpoint/2010/main" val="2805834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Traveling Employee Exception</a:t>
            </a:r>
            <a:endParaRPr lang="en-US" dirty="0"/>
          </a:p>
        </p:txBody>
      </p:sp>
      <p:sp>
        <p:nvSpPr>
          <p:cNvPr id="3" name="Content Placeholder 2"/>
          <p:cNvSpPr>
            <a:spLocks noGrp="1"/>
          </p:cNvSpPr>
          <p:nvPr>
            <p:ph idx="1"/>
          </p:nvPr>
        </p:nvSpPr>
        <p:spPr/>
        <p:txBody>
          <a:bodyPr>
            <a:normAutofit lnSpcReduction="10000"/>
          </a:bodyPr>
          <a:lstStyle/>
          <a:p>
            <a:r>
              <a:rPr lang="en-US" dirty="0"/>
              <a:t>Generally, injuries incurred while traveling to and from the workplace are not considered </a:t>
            </a:r>
            <a:r>
              <a:rPr lang="en-US" dirty="0" smtClean="0"/>
              <a:t>to arise </a:t>
            </a:r>
            <a:r>
              <a:rPr lang="en-US" dirty="0"/>
              <a:t>out of and in the course of one’s employment. </a:t>
            </a:r>
            <a:r>
              <a:rPr lang="en-US" dirty="0" smtClean="0"/>
              <a:t>…The determination </a:t>
            </a:r>
            <a:r>
              <a:rPr lang="en-US" dirty="0"/>
              <a:t>whether an injury to a “traveling employee” arose out of and in the course </a:t>
            </a:r>
            <a:r>
              <a:rPr lang="en-US" dirty="0" smtClean="0"/>
              <a:t>of employment</a:t>
            </a:r>
            <a:r>
              <a:rPr lang="en-US" dirty="0"/>
              <a:t>, however, is governed by different rules than are applicable to other </a:t>
            </a:r>
            <a:r>
              <a:rPr lang="en-US" dirty="0" smtClean="0"/>
              <a:t>employees. </a:t>
            </a:r>
            <a:r>
              <a:rPr lang="en-US" i="1" dirty="0" smtClean="0"/>
              <a:t>Venture-Newberg </a:t>
            </a:r>
            <a:r>
              <a:rPr lang="en-US" i="1" dirty="0"/>
              <a:t>Perini Stone &amp; Webster v. Illinois Workers’ Compensation </a:t>
            </a:r>
            <a:r>
              <a:rPr lang="en-US" i="1" dirty="0" err="1"/>
              <a:t>Comm’n</a:t>
            </a:r>
            <a:r>
              <a:rPr lang="en-US" dirty="0"/>
              <a:t>, 2012 IL </a:t>
            </a:r>
            <a:r>
              <a:rPr lang="en-US" dirty="0" smtClean="0"/>
              <a:t>App (4th</a:t>
            </a:r>
            <a:r>
              <a:rPr lang="en-US" dirty="0"/>
              <a:t>) </a:t>
            </a:r>
            <a:r>
              <a:rPr lang="en-US" dirty="0" smtClean="0"/>
              <a:t>110847WC. </a:t>
            </a:r>
            <a:r>
              <a:rPr lang="en-US" b="1" i="1" dirty="0"/>
              <a:t>Thus, for instance, a traveling employee is deemed to be in the course of </a:t>
            </a:r>
            <a:r>
              <a:rPr lang="en-US" b="1" i="1" dirty="0" smtClean="0"/>
              <a:t>his </a:t>
            </a:r>
            <a:r>
              <a:rPr lang="en-US" b="1" i="1" dirty="0"/>
              <a:t>employment from the time the employee leaves home until he or she returns.</a:t>
            </a:r>
            <a:r>
              <a:rPr lang="en-US" dirty="0"/>
              <a:t> </a:t>
            </a:r>
            <a:r>
              <a:rPr lang="en-US" i="1" dirty="0"/>
              <a:t>Cox v. Illinois </a:t>
            </a:r>
            <a:r>
              <a:rPr lang="en-US" i="1" dirty="0" smtClean="0"/>
              <a:t>Workers’ Compensation </a:t>
            </a:r>
            <a:r>
              <a:rPr lang="en-US" i="1" dirty="0" err="1"/>
              <a:t>Comm’n</a:t>
            </a:r>
            <a:r>
              <a:rPr lang="en-US" i="1" dirty="0"/>
              <a:t>, </a:t>
            </a:r>
            <a:r>
              <a:rPr lang="en-US" dirty="0"/>
              <a:t>406 Ill. App. 3d 541, 545 (2010). Accordingly, we initially address </a:t>
            </a:r>
            <a:r>
              <a:rPr lang="en-US" dirty="0" smtClean="0"/>
              <a:t>whether claimant </a:t>
            </a:r>
            <a:r>
              <a:rPr lang="en-US" dirty="0"/>
              <a:t>is a “traveling employee</a:t>
            </a:r>
            <a:r>
              <a:rPr lang="en-US" dirty="0" smtClean="0"/>
              <a:t>.</a:t>
            </a:r>
            <a:endParaRPr lang="en-US" dirty="0"/>
          </a:p>
        </p:txBody>
      </p:sp>
    </p:spTree>
    <p:extLst>
      <p:ext uri="{BB962C8B-B14F-4D97-AF65-F5344CB8AC3E}">
        <p14:creationId xmlns:p14="http://schemas.microsoft.com/office/powerpoint/2010/main" val="1713110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88034" y="339246"/>
            <a:ext cx="10515600" cy="1325563"/>
          </a:xfrm>
        </p:spPr>
        <p:txBody>
          <a:bodyPr/>
          <a:lstStyle/>
          <a:p>
            <a:r>
              <a:rPr lang="en-US" sz="2000" dirty="0"/>
              <a:t>Metropolitan Water Reclamation District of Greater Chicago v. IWCC</a:t>
            </a:r>
            <a:br>
              <a:rPr lang="en-US" sz="2000" dirty="0"/>
            </a:br>
            <a:r>
              <a:rPr lang="en-US" sz="2000" dirty="0"/>
              <a:t>407 Ill.App3d 1010 (2011)</a:t>
            </a:r>
          </a:p>
        </p:txBody>
      </p:sp>
      <p:sp>
        <p:nvSpPr>
          <p:cNvPr id="13315" name="Content Placeholder 2"/>
          <p:cNvSpPr>
            <a:spLocks noGrp="1"/>
          </p:cNvSpPr>
          <p:nvPr>
            <p:ph idx="1"/>
          </p:nvPr>
        </p:nvSpPr>
        <p:spPr>
          <a:xfrm>
            <a:off x="2209800" y="1600201"/>
            <a:ext cx="8229600" cy="4525963"/>
          </a:xfrm>
        </p:spPr>
        <p:txBody>
          <a:bodyPr/>
          <a:lstStyle/>
          <a:p>
            <a:r>
              <a:rPr lang="en-US" sz="1600" dirty="0"/>
              <a:t>“Under the "street risk" doctrine, where the evidence establishes that the claimant’s job requires that she be on the street to perform the duties of her employment, the risks of the street become one of risks of the employment, and an injury sustained while performing that duty has a causal relation to her employment. </a:t>
            </a:r>
            <a:r>
              <a:rPr lang="en-US" sz="1600" u="sng" dirty="0"/>
              <a:t>Potenzo</a:t>
            </a:r>
            <a:r>
              <a:rPr lang="en-US" sz="1600" i="1" dirty="0"/>
              <a:t>…</a:t>
            </a:r>
            <a:r>
              <a:rPr lang="en-US" sz="1600" dirty="0"/>
              <a:t> In such a circumstance, it is presumed that the claimant is exposed to risks of accidents in the street to a greater degree than if she had not been employed in such a capacity, and the claimant will be entitled to benefits under the Act. </a:t>
            </a:r>
            <a:r>
              <a:rPr lang="en-US" sz="1600" u="sng" dirty="0"/>
              <a:t>City of Chicago</a:t>
            </a:r>
            <a:r>
              <a:rPr lang="en-US" sz="1600" i="1" dirty="0"/>
              <a:t>.”</a:t>
            </a:r>
          </a:p>
          <a:p>
            <a:r>
              <a:rPr lang="en-US" sz="1600" dirty="0"/>
              <a:t>“A six-inch "dip" in a commercial driveway is a street hazard, and, though the risk of tripping and falling on such a hazard is a risk faced by the public at large, it was a risk to which the claimant, by virtue to her employment, was exposed to a greater degree than the general public.”</a:t>
            </a:r>
          </a:p>
          <a:p>
            <a:r>
              <a:rPr lang="en-US" sz="1600" dirty="0"/>
              <a:t>“Moreover, even if the claimant were required to present proof that she faced an increased risk, she has met that burden. … she was required to use the public way in making the bank deposits two or three times each week. The Commission specifically found that this evidence established that the claimant was exposed to the risk the "dip" in the driveway with greater frequency than members of the general public.”</a:t>
            </a:r>
          </a:p>
        </p:txBody>
      </p:sp>
    </p:spTree>
    <p:extLst>
      <p:ext uri="{BB962C8B-B14F-4D97-AF65-F5344CB8AC3E}">
        <p14:creationId xmlns:p14="http://schemas.microsoft.com/office/powerpoint/2010/main" val="1889486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2000" dirty="0"/>
              <a:t>Metropolitan Water Reclamation District of Greater Chicago v. IWCC</a:t>
            </a:r>
            <a:br>
              <a:rPr lang="en-US" sz="2000" dirty="0"/>
            </a:br>
            <a:r>
              <a:rPr lang="en-US" sz="2000" dirty="0"/>
              <a:t>407 Ill.App3d 1010 (2011)</a:t>
            </a:r>
          </a:p>
        </p:txBody>
      </p:sp>
      <p:sp>
        <p:nvSpPr>
          <p:cNvPr id="14339" name="Content Placeholder 2"/>
          <p:cNvSpPr>
            <a:spLocks noGrp="1"/>
          </p:cNvSpPr>
          <p:nvPr>
            <p:ph idx="1"/>
          </p:nvPr>
        </p:nvSpPr>
        <p:spPr/>
        <p:txBody>
          <a:bodyPr/>
          <a:lstStyle/>
          <a:p>
            <a:r>
              <a:rPr lang="en-US" sz="2400" dirty="0" err="1"/>
              <a:t>Holdridge</a:t>
            </a:r>
            <a:r>
              <a:rPr lang="en-US" sz="2400" dirty="0"/>
              <a:t> concurring: “As this case is simply one where the Commission found that the claimant was exposed to risk greater than the general public by virtue of the number of times she was required by her employment to be exposed to the sidewalk defect, I see no need to go further with analysis of the so-called "street risk" doctrine. The doctrine, which is in essence the "traveling employee" doctrine (See </a:t>
            </a:r>
            <a:r>
              <a:rPr lang="en-US" sz="2400" u="sng" dirty="0"/>
              <a:t>Potenzo</a:t>
            </a:r>
            <a:r>
              <a:rPr lang="en-US" sz="2400" i="1" dirty="0"/>
              <a:t>)</a:t>
            </a:r>
            <a:r>
              <a:rPr lang="en-US" sz="2400" dirty="0"/>
              <a:t>, does nothing to clarify what a claimant must do to establish that his or her injuries arose out of their employment.”</a:t>
            </a:r>
          </a:p>
          <a:p>
            <a:r>
              <a:rPr lang="en-US" sz="2400" dirty="0"/>
              <a:t>“(P)</a:t>
            </a:r>
            <a:r>
              <a:rPr lang="en-US" sz="2400" dirty="0" err="1"/>
              <a:t>articularly</a:t>
            </a:r>
            <a:r>
              <a:rPr lang="en-US" sz="2400" dirty="0"/>
              <a:t> unappealing” doctrine because raises a lot of questions</a:t>
            </a:r>
          </a:p>
        </p:txBody>
      </p:sp>
    </p:spTree>
    <p:extLst>
      <p:ext uri="{BB962C8B-B14F-4D97-AF65-F5344CB8AC3E}">
        <p14:creationId xmlns:p14="http://schemas.microsoft.com/office/powerpoint/2010/main" val="36576489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dirty="0"/>
              <a:t>Johnson v. </a:t>
            </a:r>
            <a:r>
              <a:rPr lang="en-US" dirty="0" smtClean="0"/>
              <a:t>IWCC</a:t>
            </a:r>
            <a:r>
              <a:rPr lang="en-US" u="sng" dirty="0" smtClean="0"/>
              <a:t/>
            </a:r>
            <a:br>
              <a:rPr lang="en-US" u="sng" dirty="0" smtClean="0"/>
            </a:br>
            <a:r>
              <a:rPr lang="it-IT" dirty="0" smtClean="0"/>
              <a:t>2011 </a:t>
            </a:r>
            <a:r>
              <a:rPr lang="it-IT" dirty="0"/>
              <a:t>IL App (2d) 100418WC</a:t>
            </a:r>
            <a:r>
              <a:rPr lang="en-US" dirty="0" smtClean="0"/>
              <a:t/>
            </a:r>
            <a:br>
              <a:rPr lang="en-US" dirty="0" smtClean="0"/>
            </a:br>
            <a:endParaRPr lang="en-US" dirty="0" smtClean="0"/>
          </a:p>
        </p:txBody>
      </p:sp>
      <p:sp>
        <p:nvSpPr>
          <p:cNvPr id="16387" name="Content Placeholder 2"/>
          <p:cNvSpPr>
            <a:spLocks noGrp="1"/>
          </p:cNvSpPr>
          <p:nvPr>
            <p:ph idx="1"/>
          </p:nvPr>
        </p:nvSpPr>
        <p:spPr/>
        <p:txBody>
          <a:bodyPr>
            <a:normAutofit/>
          </a:bodyPr>
          <a:lstStyle/>
          <a:p>
            <a:r>
              <a:rPr lang="en-US" u="sng" dirty="0" smtClean="0"/>
              <a:t>Johnson </a:t>
            </a:r>
            <a:r>
              <a:rPr lang="en-US" u="sng" dirty="0"/>
              <a:t>v. IWCC</a:t>
            </a:r>
            <a:r>
              <a:rPr lang="en-US" dirty="0"/>
              <a:t>, </a:t>
            </a:r>
            <a:r>
              <a:rPr lang="it-IT" dirty="0"/>
              <a:t>2011 IL App (2d) 100418WC:</a:t>
            </a:r>
            <a:r>
              <a:rPr lang="en-US" dirty="0"/>
              <a:t> Appellate Court says Will County sheriff was  back “in the course of his employment” when he was responding to dispatch in his patrol car, after leaving county to perform personal errand (Commission had denied benefits 2-1 for personal deviation) </a:t>
            </a:r>
            <a:r>
              <a:rPr lang="en-US" sz="2400" dirty="0"/>
              <a:t>DE NOVO!</a:t>
            </a:r>
            <a:endParaRPr lang="en-US" sz="2400" u="sng" dirty="0"/>
          </a:p>
          <a:p>
            <a:endParaRPr lang="en-US" u="sng" dirty="0" smtClean="0"/>
          </a:p>
        </p:txBody>
      </p:sp>
    </p:spTree>
    <p:extLst>
      <p:ext uri="{BB962C8B-B14F-4D97-AF65-F5344CB8AC3E}">
        <p14:creationId xmlns:p14="http://schemas.microsoft.com/office/powerpoint/2010/main" val="14367314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Denzil Smothers v. WCFPD</a:t>
            </a:r>
            <a:br>
              <a:rPr lang="en-US" smtClean="0"/>
            </a:br>
            <a:r>
              <a:rPr lang="en-US" smtClean="0"/>
              <a:t>09 WC 04916</a:t>
            </a:r>
          </a:p>
        </p:txBody>
      </p:sp>
      <p:sp>
        <p:nvSpPr>
          <p:cNvPr id="5123" name="Content Placeholder 2"/>
          <p:cNvSpPr>
            <a:spLocks noGrp="1"/>
          </p:cNvSpPr>
          <p:nvPr>
            <p:ph idx="1"/>
          </p:nvPr>
        </p:nvSpPr>
        <p:spPr/>
        <p:txBody>
          <a:bodyPr/>
          <a:lstStyle/>
          <a:p>
            <a:r>
              <a:rPr lang="en-US" sz="2100"/>
              <a:t>DA 6-2-08; 49 year old heavy equipment operator feels “searing pain in right shoulder” while “yanking” on tailgate</a:t>
            </a:r>
          </a:p>
          <a:p>
            <a:r>
              <a:rPr lang="en-US" sz="2100"/>
              <a:t>Prior injury 5-8-03 (pro se): “right lateral epicondylar reconstruction and right carpal tunnel release”; full duty; no more treatment (04WC022167: 15% arm; 15% hand)</a:t>
            </a:r>
          </a:p>
          <a:p>
            <a:r>
              <a:rPr lang="en-US" sz="2100"/>
              <a:t>Dr. Fuentes (Parkview) Operative report: superior and anterior labrum debrided; full thickness tear of anterior portion of supraspinatus tendon; acromioplasty; “rotator cuff was repaired using swivel lock and two anchors”</a:t>
            </a:r>
          </a:p>
          <a:p>
            <a:r>
              <a:rPr lang="en-US" sz="2100"/>
              <a:t>Released by PT “to medium/heavy job”</a:t>
            </a:r>
          </a:p>
          <a:p>
            <a:r>
              <a:rPr lang="en-US" sz="2100"/>
              <a:t>“He readily admits to performing his full duties, yet has to make significant modifications because of his shoulder condition” </a:t>
            </a:r>
          </a:p>
          <a:p>
            <a:r>
              <a:rPr lang="en-US" sz="2100"/>
              <a:t>Petitioner’s IME Dr. Coe</a:t>
            </a:r>
            <a:r>
              <a:rPr lang="en-US" sz="2400"/>
              <a:t> </a:t>
            </a:r>
          </a:p>
        </p:txBody>
      </p:sp>
    </p:spTree>
    <p:extLst>
      <p:ext uri="{BB962C8B-B14F-4D97-AF65-F5344CB8AC3E}">
        <p14:creationId xmlns:p14="http://schemas.microsoft.com/office/powerpoint/2010/main" val="32891958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Denzil Smothers v. WCFPD</a:t>
            </a:r>
            <a:br>
              <a:rPr lang="en-US" smtClean="0"/>
            </a:br>
            <a:r>
              <a:rPr lang="en-US" sz="4000"/>
              <a:t>09 WC 04916 (Arb. Decision 9-9-09</a:t>
            </a:r>
            <a:r>
              <a:rPr lang="en-US" smtClean="0"/>
              <a:t>) </a:t>
            </a:r>
          </a:p>
        </p:txBody>
      </p:sp>
      <p:sp>
        <p:nvSpPr>
          <p:cNvPr id="6147" name="Content Placeholder 2"/>
          <p:cNvSpPr>
            <a:spLocks noGrp="1"/>
          </p:cNvSpPr>
          <p:nvPr>
            <p:ph idx="1"/>
          </p:nvPr>
        </p:nvSpPr>
        <p:spPr/>
        <p:txBody>
          <a:bodyPr/>
          <a:lstStyle/>
          <a:p>
            <a:r>
              <a:rPr lang="en-US" sz="1400"/>
              <a:t>Whether Petitioner's injury should be compensated as a partial disability to the whole person under Section 8(d)(2) of the Act. Due to the issue of credit, Respondent claims that Mr. Smothers is entitled only to compensation for a specific, scheduled loss of use of the right arm under Section 8(e) of the Act?</a:t>
            </a:r>
          </a:p>
          <a:p>
            <a:r>
              <a:rPr lang="en-US" sz="1400"/>
              <a:t>Similar to </a:t>
            </a:r>
            <a:r>
              <a:rPr lang="en-US" sz="1400" i="1">
                <a:hlinkClick r:id="rId2" action="ppaction://hlinkfile"/>
              </a:rPr>
              <a:t>Guynes</a:t>
            </a:r>
            <a:r>
              <a:rPr lang="en-US" sz="1400">
                <a:hlinkClick r:id="rId2" action="ppaction://hlinkfile"/>
              </a:rPr>
              <a:t> 06  IWCC I0883,</a:t>
            </a:r>
            <a:r>
              <a:rPr lang="en-US" sz="1400"/>
              <a:t> where the Arbitrator found that Petitioner's symptoms to her hands caused a permanent change in the manner in which she performs her job duties. She was a caseworker, who held the same post injury job as before. An Award of 20% 8(d)(2) for injuries to the hands was affirmed. Here Petitioner's testimony was clear, unrebutted  and medically corroborated that he had significant pain and weakness which caused him to do virtually all work activities left handed, when possible, after attempting to perform them for short periods of time right hand, thus significantly altering the manner in which he performs his duties.</a:t>
            </a:r>
          </a:p>
          <a:p>
            <a:r>
              <a:rPr lang="en-US" sz="1400"/>
              <a:t>The mere fact that Petitioner's injured body part happens to be one of those enumerated in the § 8(e) schedule, standing alone, does not deprive the Commission of its authority to award partial disability to the whole person under § 8(d)(2). The express, unambiguous terms of § 8(d)(2), allow such an award, where Petitioner has sustained injuries covered by  Section 8(e) which “partially incapacitate him from pursuing the duties of his usual and customary line of employment but do not result in an impairment of earning capacity.  </a:t>
            </a:r>
            <a:r>
              <a:rPr lang="en-US" sz="1400">
                <a:hlinkClick r:id="rId3" action="ppaction://hlinkfile"/>
              </a:rPr>
              <a:t>820 ILCS 305/8(d)(2)</a:t>
            </a:r>
            <a:r>
              <a:rPr lang="en-US" sz="1400"/>
              <a:t>.</a:t>
            </a:r>
          </a:p>
          <a:p>
            <a:r>
              <a:rPr lang="en-US" sz="1400"/>
              <a:t>General Assembly did not intend § 8(e) to impose any limit upon the Commission's power to award compensation under § 8(d). In </a:t>
            </a:r>
            <a:r>
              <a:rPr lang="en-US" sz="1400">
                <a:hlinkClick r:id="rId4" action="ppaction://hlinkfile"/>
              </a:rPr>
              <a:t>General Elec., 89 Ill.2d 432</a:t>
            </a:r>
            <a:r>
              <a:rPr lang="en-US" sz="1400"/>
              <a:t> ("Williamson" case), Supreme Court reviewed the legislative history and determined that the 1975 amendments were intended to render the § 8(e) schedule non-exclusive.</a:t>
            </a:r>
          </a:p>
        </p:txBody>
      </p:sp>
    </p:spTree>
    <p:extLst>
      <p:ext uri="{BB962C8B-B14F-4D97-AF65-F5344CB8AC3E}">
        <p14:creationId xmlns:p14="http://schemas.microsoft.com/office/powerpoint/2010/main" val="2113002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Denzil Smothers v. WCFPD</a:t>
            </a:r>
            <a:br>
              <a:rPr lang="en-US" smtClean="0"/>
            </a:br>
            <a:r>
              <a:rPr lang="en-US" smtClean="0"/>
              <a:t>09 WC 04916 (Arb. Decision cont.)</a:t>
            </a:r>
          </a:p>
        </p:txBody>
      </p:sp>
      <p:sp>
        <p:nvSpPr>
          <p:cNvPr id="7171" name="Content Placeholder 2"/>
          <p:cNvSpPr>
            <a:spLocks noGrp="1"/>
          </p:cNvSpPr>
          <p:nvPr>
            <p:ph idx="1"/>
          </p:nvPr>
        </p:nvSpPr>
        <p:spPr/>
        <p:txBody>
          <a:bodyPr/>
          <a:lstStyle/>
          <a:p>
            <a:r>
              <a:rPr lang="en-US" sz="1600"/>
              <a:t>In </a:t>
            </a:r>
            <a:r>
              <a:rPr lang="en-US" sz="1600" u="sng"/>
              <a:t>General Elec. Co</a:t>
            </a:r>
            <a:r>
              <a:rPr lang="en-US" sz="1600"/>
              <a:t>., 144 IIl.App.3d 1003, ("Campbell" case), the Appellate Court expressly followed Williamson, holding that a claimant whose injuries were sustained after the effective date of the 1975 statutory amendments may proceed under </a:t>
            </a:r>
            <a:r>
              <a:rPr lang="en-US" sz="1600" i="1"/>
              <a:t>either</a:t>
            </a:r>
            <a:r>
              <a:rPr lang="en-US" sz="1600"/>
              <a:t> § 8(d) or § 8(e), but not both.</a:t>
            </a:r>
          </a:p>
          <a:p>
            <a:r>
              <a:rPr lang="en-US" sz="1600"/>
              <a:t>In the case at bar, Petitioner clearly sustained injuries which partially incapacitate him from pursuing the duties of his usual and customary line of employment but do not result in an impairment of earning capacity, which is the exact language of § 8(d)(2). In doing some work activities, such as sawing branches, he can only apply the forces necessary with his left, non-dominant arm. Other work activities he will begin with his right arm, but it weakens or tires easily and he will have to then use his left arm. Either is a partial incapacity within the meaning of section 8(d)(2), and neither is inconsistent with his full duty release, as he will perform such duties, albeit with modifications for the partial incapacity.</a:t>
            </a:r>
          </a:p>
          <a:p>
            <a:r>
              <a:rPr lang="en-US" sz="1600"/>
              <a:t>The Arbitrator Awards 25% partial disability under Section 8(d)(2). The Arbitrator notes that the same surgery in the case of a maintenance mechanic, with overhead restrictions and some loss of earnings, resulted in an Award of 50% 8(d)(2). </a:t>
            </a:r>
            <a:r>
              <a:rPr lang="en-US" sz="1600" i="1">
                <a:hlinkClick r:id="rId2" action="ppaction://hlinkfile"/>
              </a:rPr>
              <a:t>Clemmons </a:t>
            </a:r>
            <a:r>
              <a:rPr lang="en-US" sz="1600">
                <a:hlinkClick r:id="rId2" action="ppaction://hlinkfile"/>
              </a:rPr>
              <a:t>, 04 IIC 0316.</a:t>
            </a:r>
            <a:r>
              <a:rPr lang="en-US" sz="1600"/>
              <a:t> Because the Award is under Section 8(d)(2), there is no credit to Respondent under Section 8(e) 17 See </a:t>
            </a:r>
            <a:r>
              <a:rPr lang="en-US" sz="1600" i="1">
                <a:hlinkClick r:id="rId3" action="ppaction://hlinkfile"/>
              </a:rPr>
              <a:t>Isaars </a:t>
            </a:r>
            <a:r>
              <a:rPr lang="en-US" sz="1600">
                <a:hlinkClick r:id="rId3" action="ppaction://hlinkfile"/>
              </a:rPr>
              <a:t>, 138 Ill. App. 3d 392 (1985).</a:t>
            </a:r>
            <a:r>
              <a:rPr lang="en-US" sz="1800"/>
              <a:t/>
            </a:r>
            <a:br>
              <a:rPr lang="en-US" sz="1800"/>
            </a:br>
            <a:endParaRPr lang="en-US" sz="1800"/>
          </a:p>
        </p:txBody>
      </p:sp>
    </p:spTree>
    <p:extLst>
      <p:ext uri="{BB962C8B-B14F-4D97-AF65-F5344CB8AC3E}">
        <p14:creationId xmlns:p14="http://schemas.microsoft.com/office/powerpoint/2010/main" val="727780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sz="2800"/>
              <a:t>Denzil Smothers v. WCFPD</a:t>
            </a:r>
            <a:br>
              <a:rPr lang="en-US" sz="2800"/>
            </a:br>
            <a:r>
              <a:rPr lang="en-US" sz="2800"/>
              <a:t>&amp;</a:t>
            </a:r>
            <a:br>
              <a:rPr lang="en-US" sz="2800"/>
            </a:br>
            <a:r>
              <a:rPr lang="en-US" sz="2800"/>
              <a:t>WCFPD v. IWCC &amp; Smothers</a:t>
            </a:r>
            <a:r>
              <a:rPr lang="en-US" sz="3200"/>
              <a:t/>
            </a:r>
            <a:br>
              <a:rPr lang="en-US" sz="3200"/>
            </a:br>
            <a:endParaRPr lang="en-US" sz="3200"/>
          </a:p>
        </p:txBody>
      </p:sp>
      <p:sp>
        <p:nvSpPr>
          <p:cNvPr id="8195" name="Content Placeholder 2"/>
          <p:cNvSpPr>
            <a:spLocks noGrp="1"/>
          </p:cNvSpPr>
          <p:nvPr>
            <p:ph idx="1"/>
          </p:nvPr>
        </p:nvSpPr>
        <p:spPr/>
        <p:txBody>
          <a:bodyPr/>
          <a:lstStyle/>
          <a:p>
            <a:r>
              <a:rPr lang="en-US" sz="2000"/>
              <a:t>Commission : 10 IWCC 00582; unanimous decision; affirmed &amp; adopted; 7-14-10</a:t>
            </a:r>
          </a:p>
          <a:p>
            <a:r>
              <a:rPr lang="en-US" sz="2000"/>
              <a:t>Will County Circuit Court: 10 MR 673; Judge Bobbi N. Petrungaro; 1-3-11</a:t>
            </a:r>
          </a:p>
          <a:p>
            <a:r>
              <a:rPr lang="en-US" sz="2000"/>
              <a:t>Incorrectly determined that Petitioner was entitled to MAW as opposed to loss of arm (to which prior credit would have applied)? </a:t>
            </a:r>
            <a:r>
              <a:rPr lang="en-US" sz="2000" b="1" i="1" u="sng"/>
              <a:t>Clearly erroneous standard</a:t>
            </a:r>
            <a:r>
              <a:rPr lang="en-US" sz="2000"/>
              <a:t>: Citing </a:t>
            </a:r>
            <a:r>
              <a:rPr lang="en-US" sz="2000" u="sng"/>
              <a:t>General Electric</a:t>
            </a:r>
            <a:r>
              <a:rPr lang="en-US" sz="2000"/>
              <a:t>, 89 Ill.2d 432 (1982); </a:t>
            </a:r>
            <a:r>
              <a:rPr lang="en-US" sz="2000" u="sng"/>
              <a:t>Lusietto</a:t>
            </a:r>
            <a:r>
              <a:rPr lang="en-US" sz="2000"/>
              <a:t>, 174 Ill. App.3d 121 (1988); </a:t>
            </a:r>
            <a:r>
              <a:rPr lang="en-US" sz="2000" u="sng"/>
              <a:t>McDaneld</a:t>
            </a:r>
            <a:r>
              <a:rPr lang="en-US" sz="2000"/>
              <a:t>, 307 Ill.App.3d 1045 (1999), “The current trend in the law is to allow the Commission to choose between Section 8(d)2 or Section 8(e)…testimony supports…partially incapacitates… Commission was not clearly erroneous in its application of the facts to the law.” </a:t>
            </a:r>
          </a:p>
          <a:p>
            <a:r>
              <a:rPr lang="en-US" sz="2000" b="1" i="1" u="sng"/>
              <a:t>Manifest weight</a:t>
            </a:r>
            <a:r>
              <a:rPr lang="en-US" sz="2000"/>
              <a:t>? “Record indicates that The Commission’s decision was not against the manifest weight of the evidence.”   </a:t>
            </a:r>
          </a:p>
        </p:txBody>
      </p:sp>
    </p:spTree>
    <p:extLst>
      <p:ext uri="{BB962C8B-B14F-4D97-AF65-F5344CB8AC3E}">
        <p14:creationId xmlns:p14="http://schemas.microsoft.com/office/powerpoint/2010/main" val="28954620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US" dirty="0" smtClean="0"/>
              <a:t>WCFPD v. IWCC &amp; Smothers</a:t>
            </a:r>
            <a:r>
              <a:rPr lang="en-US" sz="4800" dirty="0"/>
              <a:t/>
            </a:r>
            <a:br>
              <a:rPr lang="en-US" sz="4800" dirty="0"/>
            </a:br>
            <a:r>
              <a:rPr lang="en-US" sz="4800" dirty="0" smtClean="0"/>
              <a:t>2012 IL App (3d) 110077WC</a:t>
            </a:r>
            <a:endParaRPr lang="en-US" dirty="0" smtClean="0"/>
          </a:p>
        </p:txBody>
      </p:sp>
      <p:sp>
        <p:nvSpPr>
          <p:cNvPr id="9219" name="Content Placeholder 2"/>
          <p:cNvSpPr>
            <a:spLocks noGrp="1"/>
          </p:cNvSpPr>
          <p:nvPr>
            <p:ph idx="1"/>
          </p:nvPr>
        </p:nvSpPr>
        <p:spPr/>
        <p:txBody>
          <a:bodyPr/>
          <a:lstStyle/>
          <a:p>
            <a:r>
              <a:rPr lang="en-US" sz="1700"/>
              <a:t>Unanimous Appellate Court Opinion</a:t>
            </a:r>
          </a:p>
          <a:p>
            <a:r>
              <a:rPr lang="en-US" sz="1700"/>
              <a:t>On appeal, Respondent argues that the Commission’s award of benefits pursuant to Section8(d)2 was erroneous. According to Respondent, the record establishes that Petitioner has returned to work at full duty. Respondent also points out that Petitioner is under no medical restrictions. Thus, Respondent reasons, it was improper to award Petitioner benefits under section 8(d)2 on the basis that Petitioner proved a partial incapacity from “pursuing the duties of his usual and customary line of employment.” Instead, Respondent maintains, the Commission should have awarded Petitioner benefits for a scheduled loss to the right arm as set forth in section 8(e)(10).</a:t>
            </a:r>
          </a:p>
          <a:p>
            <a:r>
              <a:rPr lang="en-US" sz="1700"/>
              <a:t>Respondent concedes that the injury to claimant’s right shoulder partially incapacitated him…According to Respondent, Petitioner failed to establish that this partial incapacity prevents him from “pursuing his usual and customary line of employment” because claimant has returned to work at full duty resuming all prior job activities…The determination of the extent or permanency of an employee’s disability is a question of fact…manifest weight ?</a:t>
            </a:r>
          </a:p>
          <a:p>
            <a:r>
              <a:rPr lang="en-US" sz="1700"/>
              <a:t>The Commission’s award of benefits Section 8(d)2 on the basis that the injury to claimant’s right shoulder “partially incapacitate[s] him from pursuing the duties of his usual and customary line of employment” </a:t>
            </a:r>
            <a:r>
              <a:rPr lang="en-US" sz="1700" b="1" i="1" u="sng"/>
              <a:t>is against the manifest weight of the evidence. The record simply does not support this finding.</a:t>
            </a:r>
          </a:p>
        </p:txBody>
      </p:sp>
    </p:spTree>
    <p:extLst>
      <p:ext uri="{BB962C8B-B14F-4D97-AF65-F5344CB8AC3E}">
        <p14:creationId xmlns:p14="http://schemas.microsoft.com/office/powerpoint/2010/main" val="27073066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a:t>WCFPD v. IWCC &amp; Smothers</a:t>
            </a:r>
            <a:br>
              <a:rPr lang="en-US" dirty="0"/>
            </a:br>
            <a:r>
              <a:rPr lang="en-US" dirty="0"/>
              <a:t>2012 IL App (3d) 110077WC</a:t>
            </a:r>
            <a:endParaRPr lang="en-US" dirty="0" smtClean="0"/>
          </a:p>
        </p:txBody>
      </p:sp>
      <p:sp>
        <p:nvSpPr>
          <p:cNvPr id="10243" name="Content Placeholder 2"/>
          <p:cNvSpPr>
            <a:spLocks noGrp="1"/>
          </p:cNvSpPr>
          <p:nvPr>
            <p:ph idx="1"/>
          </p:nvPr>
        </p:nvSpPr>
        <p:spPr/>
        <p:txBody>
          <a:bodyPr/>
          <a:lstStyle/>
          <a:p>
            <a:r>
              <a:rPr lang="en-US" sz="1600"/>
              <a:t>Because Petitioner has failed to prove  entitlement to benefits under the third Section 8(d)2, </a:t>
            </a:r>
            <a:r>
              <a:rPr lang="en-US" sz="1600" b="1" i="1" u="sng"/>
              <a:t>we must determine </a:t>
            </a:r>
            <a:r>
              <a:rPr lang="en-US" sz="1600"/>
              <a:t>whether PPD benefits are appropriate under another provision of the Act. Respondent insists that claimant’s shoulder injury should be compensated as a scheduled loss to the right arm under section 8(e)(10). However, Respondent’s argument </a:t>
            </a:r>
            <a:r>
              <a:rPr lang="en-US" sz="1600" b="1" i="1" u="sng"/>
              <a:t>assumes</a:t>
            </a:r>
            <a:r>
              <a:rPr lang="en-US" sz="1600"/>
              <a:t> that an injury to the shoulder is an injury to the arm.</a:t>
            </a:r>
          </a:p>
          <a:p>
            <a:r>
              <a:rPr lang="en-US" sz="1600"/>
              <a:t>Stautory construction because “this court has not had occasion to consider the classification of a </a:t>
            </a:r>
            <a:r>
              <a:rPr lang="en-US" sz="1600" b="1" i="1" u="sng"/>
              <a:t>shoulder injury</a:t>
            </a:r>
            <a:r>
              <a:rPr lang="en-US" sz="1600"/>
              <a:t>” (?)</a:t>
            </a:r>
          </a:p>
          <a:p>
            <a:r>
              <a:rPr lang="en-US" sz="1600"/>
              <a:t>Dictionary definitions:  The word “arm” is defined as “the segment of the upper limb </a:t>
            </a:r>
            <a:r>
              <a:rPr lang="en-US" sz="1600" b="1" i="1" u="sng"/>
              <a:t>between </a:t>
            </a:r>
            <a:r>
              <a:rPr lang="en-US" sz="1600"/>
              <a:t>the shoulder and the elbow; commonly used to mean the whole superior limb.” Stedman’s Medical Dictionary 127 (27th ed. 2000); see also Webster’s Third New International Dictionary defining “arm” as “a human upper limb *** the part of an arm between the shoulder and the wrist”. This definition clearly indicates that the shoulder is not part of the arm.</a:t>
            </a:r>
          </a:p>
          <a:p>
            <a:r>
              <a:rPr lang="en-US" sz="1600"/>
              <a:t>Other jurisdictions: MD, IA, AR, AZ</a:t>
            </a:r>
          </a:p>
          <a:p>
            <a:r>
              <a:rPr lang="en-US" sz="1600" b="1" i="1" u="sng"/>
              <a:t>Because the plain and ordinary meaning of the statute establishes that the arm and the shoulder are distinct parts of the body</a:t>
            </a:r>
            <a:r>
              <a:rPr lang="en-US" sz="1600"/>
              <a:t>, if Petitioner sustained an injury to his shoulder, an award for a scheduled loss to the arm would be improper.</a:t>
            </a:r>
          </a:p>
          <a:p>
            <a:endParaRPr lang="en-US" sz="1600"/>
          </a:p>
        </p:txBody>
      </p:sp>
    </p:spTree>
    <p:extLst>
      <p:ext uri="{BB962C8B-B14F-4D97-AF65-F5344CB8AC3E}">
        <p14:creationId xmlns:p14="http://schemas.microsoft.com/office/powerpoint/2010/main" val="21131277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WCFPD v. IWCC &amp; Smothers</a:t>
            </a:r>
            <a:br>
              <a:rPr lang="en-US" dirty="0"/>
            </a:br>
            <a:r>
              <a:rPr lang="en-US" dirty="0"/>
              <a:t>2012 IL App (3d) 110077WC</a:t>
            </a:r>
            <a:endParaRPr lang="en-US" dirty="0" smtClean="0"/>
          </a:p>
        </p:txBody>
      </p:sp>
      <p:sp>
        <p:nvSpPr>
          <p:cNvPr id="11267" name="Content Placeholder 2"/>
          <p:cNvSpPr>
            <a:spLocks noGrp="1"/>
          </p:cNvSpPr>
          <p:nvPr>
            <p:ph idx="1"/>
          </p:nvPr>
        </p:nvSpPr>
        <p:spPr/>
        <p:txBody>
          <a:bodyPr>
            <a:normAutofit fontScale="85000" lnSpcReduction="20000"/>
          </a:bodyPr>
          <a:lstStyle/>
          <a:p>
            <a:r>
              <a:rPr lang="en-US" sz="2000"/>
              <a:t>Here, the evidence clearly establishes an injury to the shoulder, not to the arm by reference to surgical report</a:t>
            </a:r>
          </a:p>
          <a:p>
            <a:r>
              <a:rPr lang="en-US" sz="2000"/>
              <a:t>While the injury to Petitioner’s right shoulder may impact the use of his arm, the initial injury was to his shoulder, and a scheduled award for the loss of use of the right arm would therefore be inappropriate.</a:t>
            </a:r>
          </a:p>
          <a:p>
            <a:r>
              <a:rPr lang="en-US" sz="2000"/>
              <a:t>Since Petitioner’s shoulder injury does not qualify as a scheduled loss to the arm, we turn to other provisions of the Act for guidance. We find applicable the first subpart of section 8(d)2. That provision provides for a person-as-a-whole award where the permanent injuries are not covered by section 8(c) or 8(e) of the Act.</a:t>
            </a:r>
          </a:p>
          <a:p>
            <a:r>
              <a:rPr lang="en-US" sz="2000"/>
              <a:t>In sum, although we disagree with the Commission’s rationale, we ultimately find that the Commission properly awarded claimant benefits for an injury to the person as a whole under section8(d)2 of the Act. Accordingly, we affirm the judgment of the circuit court of Will County, whichconfirmed the decision of the Commission.</a:t>
            </a:r>
          </a:p>
          <a:p>
            <a:endParaRPr lang="en-US" sz="2000"/>
          </a:p>
          <a:p>
            <a:r>
              <a:rPr lang="en-US" sz="2000"/>
              <a:t>Before concluding, we are cognizant that the applicability of the first subpart of section 8(d)2was not raised below. We also acknowledge respondent’s suggestion that any argument that a shoulder is not an arm for purposes of the statutory schedule has been waived because claimant didnot raise this issue “at the trial level.” In fact, our review of the record indicates that while the latterissue was not raised before the Commission, it was raised in front of the circuit court. In any event,waiver is a rule of administrative convenience. </a:t>
            </a:r>
            <a:r>
              <a:rPr lang="en-US" sz="2000" i="1"/>
              <a:t>Klein Construction/Illinois Insurance GuarantyFund v. Workers’ Compensation Comm’n, 384 Ill. App. 3d 233, 238 (2008). We may override</a:t>
            </a:r>
            <a:r>
              <a:rPr lang="en-US" sz="2000"/>
              <a:t>considerations of waiver in furtherance of providing a just result. </a:t>
            </a:r>
            <a:r>
              <a:rPr lang="en-US" sz="2000" i="1"/>
              <a:t>Klein Construction/IllinoisInsurance Guaranty Fund, 384 Ill. App. 3d at 238. We also point out that we may affirm a decision</a:t>
            </a:r>
            <a:r>
              <a:rPr lang="en-US" sz="2000"/>
              <a:t>of the Commission if there is any legal basis in the record to do so, regardless of whether theCommission’s reasoning is correct or sound</a:t>
            </a:r>
          </a:p>
        </p:txBody>
      </p:sp>
    </p:spTree>
    <p:extLst>
      <p:ext uri="{BB962C8B-B14F-4D97-AF65-F5344CB8AC3E}">
        <p14:creationId xmlns:p14="http://schemas.microsoft.com/office/powerpoint/2010/main" val="35179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Ronald Daugherty v. The Venture-Newberg</a:t>
            </a:r>
            <a:br>
              <a:rPr lang="en-US" sz="3600" dirty="0"/>
            </a:br>
            <a:r>
              <a:rPr lang="en-US" sz="3600" dirty="0"/>
              <a:t>06 WC 018366</a:t>
            </a:r>
          </a:p>
        </p:txBody>
      </p:sp>
      <p:sp>
        <p:nvSpPr>
          <p:cNvPr id="3" name="Content Placeholder 2"/>
          <p:cNvSpPr>
            <a:spLocks noGrp="1"/>
          </p:cNvSpPr>
          <p:nvPr>
            <p:ph idx="1"/>
          </p:nvPr>
        </p:nvSpPr>
        <p:spPr/>
        <p:txBody>
          <a:bodyPr>
            <a:normAutofit/>
          </a:bodyPr>
          <a:lstStyle/>
          <a:p>
            <a:r>
              <a:rPr lang="en-US" dirty="0" smtClean="0"/>
              <a:t>Arbitration Decision 4-18-08</a:t>
            </a:r>
          </a:p>
          <a:p>
            <a:r>
              <a:rPr lang="en-US" dirty="0" smtClean="0"/>
              <a:t>DA  3-24-06</a:t>
            </a:r>
          </a:p>
          <a:p>
            <a:r>
              <a:rPr lang="en-US" dirty="0" smtClean="0"/>
              <a:t>Union pipefitter injured in MVA on way from motel to job site</a:t>
            </a:r>
          </a:p>
          <a:p>
            <a:r>
              <a:rPr lang="en-US" dirty="0" smtClean="0"/>
              <a:t>“Further, Petitioner </a:t>
            </a:r>
            <a:r>
              <a:rPr lang="en-US" b="1" i="1" u="sng" dirty="0" smtClean="0"/>
              <a:t>was not a traveling employee </a:t>
            </a:r>
            <a:r>
              <a:rPr lang="en-US" dirty="0" smtClean="0"/>
              <a:t>of Newberg…Petitioner was not required to accept the Newberg job at the Cordova Plant under the union contract. Rather it was his voluntary choice to take the job outside local union territory, which would require travel and temporary lodging.”</a:t>
            </a:r>
            <a:endParaRPr lang="en-US" dirty="0"/>
          </a:p>
        </p:txBody>
      </p:sp>
    </p:spTree>
    <p:extLst>
      <p:ext uri="{BB962C8B-B14F-4D97-AF65-F5344CB8AC3E}">
        <p14:creationId xmlns:p14="http://schemas.microsoft.com/office/powerpoint/2010/main" val="18312570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WCFPD v. IWCC &amp; Smothers</a:t>
            </a:r>
            <a:br>
              <a:rPr lang="en-US" dirty="0"/>
            </a:br>
            <a:r>
              <a:rPr lang="en-US" dirty="0"/>
              <a:t>2012 IL App (3d) 110077WC</a:t>
            </a:r>
            <a:endParaRPr lang="en-US" dirty="0" smtClean="0"/>
          </a:p>
        </p:txBody>
      </p:sp>
      <p:sp>
        <p:nvSpPr>
          <p:cNvPr id="12291" name="Content Placeholder 2"/>
          <p:cNvSpPr>
            <a:spLocks noGrp="1"/>
          </p:cNvSpPr>
          <p:nvPr>
            <p:ph idx="1"/>
          </p:nvPr>
        </p:nvSpPr>
        <p:spPr/>
        <p:txBody>
          <a:bodyPr/>
          <a:lstStyle/>
          <a:p>
            <a:r>
              <a:rPr lang="en-US" sz="2000"/>
              <a:t>Before concluding, we are cognizant that the applicability of the first subpart of section 8(d)2 was not raised below. We also acknowledge Respondent’s suggestion that any argument that a shoulder is not an arm for purposes of the statutory schedule has been waived because Petitioner did not raise this issue “at the trial level.”</a:t>
            </a:r>
          </a:p>
          <a:p>
            <a:r>
              <a:rPr lang="en-US" sz="2000"/>
              <a:t> In fact, our review of the record indicates that while the latter issue was not raised before the Commission, it was raised in front of the circuit court. In any event, waiver is a rule of administrative convenience. Klein Construction, 384 Ill. App. 3d 233 (2008). We may override considerations of waiver in furtherance of providing a just result. We also point out that we may affirm a decision of the Commission if there is any legal basis in the record to do so, regardless of whether the Commission’s reasoning is correct or sound.</a:t>
            </a:r>
          </a:p>
        </p:txBody>
      </p:sp>
    </p:spTree>
    <p:extLst>
      <p:ext uri="{BB962C8B-B14F-4D97-AF65-F5344CB8AC3E}">
        <p14:creationId xmlns:p14="http://schemas.microsoft.com/office/powerpoint/2010/main" val="29708607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err="1" smtClean="0"/>
              <a:t>Cassens</a:t>
            </a:r>
            <a:r>
              <a:rPr lang="en-US" dirty="0" smtClean="0"/>
              <a:t> v. IIC</a:t>
            </a:r>
            <a:br>
              <a:rPr lang="en-US" dirty="0" smtClean="0"/>
            </a:br>
            <a:r>
              <a:rPr lang="en-US" dirty="0" smtClean="0"/>
              <a:t>218 Ill.2d 519 (2006)  </a:t>
            </a:r>
            <a:endParaRPr lang="en-US" dirty="0"/>
          </a:p>
        </p:txBody>
      </p:sp>
      <p:sp>
        <p:nvSpPr>
          <p:cNvPr id="15363" name="Rectangle 3"/>
          <p:cNvSpPr>
            <a:spLocks noGrp="1" noChangeArrowheads="1"/>
          </p:cNvSpPr>
          <p:nvPr>
            <p:ph type="body" idx="1"/>
          </p:nvPr>
        </p:nvSpPr>
        <p:spPr/>
        <p:txBody>
          <a:bodyPr/>
          <a:lstStyle/>
          <a:p>
            <a:pPr>
              <a:lnSpc>
                <a:spcPct val="90000"/>
              </a:lnSpc>
            </a:pPr>
            <a:r>
              <a:rPr lang="en-US"/>
              <a:t>Respondent files “Motion to Suspend Benefits” on 8(d)1 wage-differential award entered 10 years earlier</a:t>
            </a:r>
          </a:p>
          <a:p>
            <a:pPr>
              <a:lnSpc>
                <a:spcPct val="90000"/>
              </a:lnSpc>
            </a:pPr>
            <a:r>
              <a:rPr lang="en-US"/>
              <a:t>Appellate Court says 19(h) applies and Commission lacks jurisdiction after 30 months; no right to re-open under 8(d)1</a:t>
            </a:r>
          </a:p>
          <a:p>
            <a:pPr>
              <a:lnSpc>
                <a:spcPct val="90000"/>
              </a:lnSpc>
            </a:pPr>
            <a:r>
              <a:rPr lang="en-US"/>
              <a:t>Supreme Court agrees, no independent right to re-open under 8(d)1</a:t>
            </a:r>
          </a:p>
          <a:p>
            <a:pPr>
              <a:lnSpc>
                <a:spcPct val="90000"/>
              </a:lnSpc>
            </a:pPr>
            <a:r>
              <a:rPr lang="en-US"/>
              <a:t> New Section 19(h): “60 months in the case of an award under Section 8(d)1”</a:t>
            </a:r>
          </a:p>
        </p:txBody>
      </p:sp>
    </p:spTree>
    <p:extLst>
      <p:ext uri="{BB962C8B-B14F-4D97-AF65-F5344CB8AC3E}">
        <p14:creationId xmlns:p14="http://schemas.microsoft.com/office/powerpoint/2010/main" val="28862284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 Moore v. IWCC</a:t>
            </a:r>
            <a:br>
              <a:rPr lang="en-US" dirty="0" smtClean="0"/>
            </a:br>
            <a:r>
              <a:rPr lang="en-US" dirty="0" smtClean="0"/>
              <a:t>71 Ill.2d 353 (1978)</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dirty="0"/>
              <a:t>The finding of a permanent medical disability does not, however, resolve the question of whether an employee is totally and permanently disabled within the meaning of section 8(f) of the Workmen's Compensation Act </a:t>
            </a:r>
            <a:r>
              <a:rPr lang="en-US" dirty="0" smtClean="0"/>
              <a:t>…As </a:t>
            </a:r>
            <a:r>
              <a:rPr lang="en-US" dirty="0"/>
              <a:t>noted above, the degree of the disability is dependent upon the extent to which the medical disability has impaired the employee's earning capacity or ability to work</a:t>
            </a:r>
            <a:r>
              <a:rPr lang="en-US" dirty="0" smtClean="0"/>
              <a:t>.</a:t>
            </a:r>
          </a:p>
          <a:p>
            <a:r>
              <a:rPr lang="en-US" dirty="0" smtClean="0"/>
              <a:t>Evidence </a:t>
            </a:r>
            <a:r>
              <a:rPr lang="en-US" dirty="0"/>
              <a:t>that the employee has been or is able to earn occasional wages or to perform certain useful services neither precludes a finding of total disability nor requires a finding of partial disability. </a:t>
            </a:r>
            <a:r>
              <a:rPr lang="en-US" dirty="0" smtClean="0"/>
              <a:t>…For </a:t>
            </a:r>
            <a:r>
              <a:rPr lang="en-US" dirty="0"/>
              <a:t>the </a:t>
            </a:r>
            <a:r>
              <a:rPr lang="en-US" dirty="0" smtClean="0"/>
              <a:t> </a:t>
            </a:r>
            <a:r>
              <a:rPr lang="en-US" dirty="0"/>
              <a:t>purposes of section 8(f), a person is totally </a:t>
            </a:r>
            <a:r>
              <a:rPr lang="en-US" dirty="0" smtClean="0"/>
              <a:t>disabled when </a:t>
            </a:r>
            <a:r>
              <a:rPr lang="en-US" dirty="0"/>
              <a:t>he cannot perform any services except those for which no reasonably stable labor market exists. </a:t>
            </a:r>
            <a:r>
              <a:rPr lang="en-US" dirty="0" smtClean="0"/>
              <a:t>…Conversely</a:t>
            </a:r>
            <a:r>
              <a:rPr lang="en-US" dirty="0"/>
              <a:t>, if an employee is qualified for and capable of obtaining gainful employment without seriously endangering health or life, such employee is not totally and permanently </a:t>
            </a:r>
            <a:r>
              <a:rPr lang="en-US" dirty="0" smtClean="0"/>
              <a:t>disabled…The </a:t>
            </a:r>
            <a:r>
              <a:rPr lang="en-US" dirty="0"/>
              <a:t>focus of the Commission's analysis is on the degree to which the employee's medical disability impairs his employability. In arriving at its determination, the Commission must consider the employee's age, experience, training and capabilities</a:t>
            </a:r>
            <a:r>
              <a:rPr lang="en-US" dirty="0" smtClean="0"/>
              <a:t>.</a:t>
            </a:r>
          </a:p>
          <a:p>
            <a:r>
              <a:rPr lang="en-US" dirty="0" smtClean="0"/>
              <a:t> </a:t>
            </a:r>
            <a:r>
              <a:rPr lang="en-US" dirty="0"/>
              <a:t>The initial burden of proving the extent of the disability is on the employee to </a:t>
            </a:r>
            <a:r>
              <a:rPr lang="en-US" dirty="0" smtClean="0"/>
              <a:t>show </a:t>
            </a:r>
            <a:r>
              <a:rPr lang="en-US" dirty="0"/>
              <a:t>that, as a result of a work-connected injury, he is unable to perform or obtain regular and continuous employment for which he is qualified. When, however, the nature or extent of the disability, coupled with the factors mentioned above, indicates that the employee cannot perform any services except those for which no reasonably stable labor market exists, the Commission may enter an award for total permanent disability despite the employee's failure to show that work was not </a:t>
            </a:r>
            <a:r>
              <a:rPr lang="en-US" dirty="0" smtClean="0"/>
              <a:t>available</a:t>
            </a:r>
          </a:p>
          <a:p>
            <a:r>
              <a:rPr lang="en-US" dirty="0" smtClean="0"/>
              <a:t>When </a:t>
            </a:r>
            <a:r>
              <a:rPr lang="en-US" dirty="0"/>
              <a:t>the employee has made the above showing, it is incumbent upon the employer to come forward with evidence to show not only that the employee is capable of engaging in some type of regular and continuous employment, but that such employment is reasonably available. (2 A. Larson, Workmen's Compensation sec. 57.61, at 10 -- 136 to 10 -- 137</a:t>
            </a:r>
            <a:r>
              <a:rPr lang="en-US" dirty="0" smtClean="0"/>
              <a:t>.) </a:t>
            </a:r>
            <a:r>
              <a:rPr lang="en-US" dirty="0"/>
              <a:t>Placing this burden on the employer is justified in that it is much easier for the employer, by virtue of his contact with the labor market, to prove the claimant's employability than it is for the employee to attempt to prove the universal negative of being totally unemployable.  </a:t>
            </a:r>
            <a:r>
              <a:rPr lang="en-US" dirty="0" smtClean="0"/>
              <a:t>This </a:t>
            </a:r>
            <a:r>
              <a:rPr lang="en-US" dirty="0"/>
              <a:t>burden of proof is somewhat similar to that borne by the employer who files a petition seeking to modify an award pursuant to section 8(f) (Ill. Rev. Stat. 1975, </a:t>
            </a:r>
            <a:r>
              <a:rPr lang="en-US" dirty="0" err="1"/>
              <a:t>ch.</a:t>
            </a:r>
            <a:r>
              <a:rPr lang="en-US" dirty="0"/>
              <a:t> 48, par. 138.8(f)). </a:t>
            </a:r>
          </a:p>
        </p:txBody>
      </p:sp>
    </p:spTree>
    <p:extLst>
      <p:ext uri="{BB962C8B-B14F-4D97-AF65-F5344CB8AC3E}">
        <p14:creationId xmlns:p14="http://schemas.microsoft.com/office/powerpoint/2010/main" val="36295297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Sylvia </a:t>
            </a:r>
            <a:r>
              <a:rPr lang="en-US" dirty="0" err="1" smtClean="0"/>
              <a:t>Timms</a:t>
            </a:r>
            <a:r>
              <a:rPr lang="en-US" dirty="0" smtClean="0"/>
              <a:t> v. CTA</a:t>
            </a:r>
            <a:br>
              <a:rPr lang="en-US" dirty="0" smtClean="0"/>
            </a:br>
            <a:r>
              <a:rPr lang="en-US" dirty="0" smtClean="0"/>
              <a:t>10 WC 020440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DA 3-18-10</a:t>
            </a:r>
          </a:p>
          <a:p>
            <a:r>
              <a:rPr lang="en-US" dirty="0" smtClean="0"/>
              <a:t>51 </a:t>
            </a:r>
            <a:r>
              <a:rPr lang="en-US" dirty="0" err="1" smtClean="0"/>
              <a:t>yo</a:t>
            </a:r>
            <a:r>
              <a:rPr lang="en-US" dirty="0" smtClean="0"/>
              <a:t> bus operator “struck and killed passenger”</a:t>
            </a:r>
          </a:p>
          <a:p>
            <a:r>
              <a:rPr lang="en-US" dirty="0" smtClean="0"/>
              <a:t>Spoke with paramedics, CPD an manager saw that she was “shaken up” and was given “comp psych”</a:t>
            </a:r>
          </a:p>
          <a:p>
            <a:r>
              <a:rPr lang="en-US" dirty="0" smtClean="0"/>
              <a:t>4-27-10 “administratively separated”</a:t>
            </a:r>
          </a:p>
          <a:p>
            <a:r>
              <a:rPr lang="en-US" dirty="0" smtClean="0"/>
              <a:t>5-28-10 began treating with psychologist Dr. D. Kelley for “anxiety disorder”</a:t>
            </a:r>
          </a:p>
          <a:p>
            <a:r>
              <a:rPr lang="en-US" dirty="0" smtClean="0"/>
              <a:t>7-120-10 citing </a:t>
            </a:r>
            <a:r>
              <a:rPr lang="en-US" u="sng" dirty="0" smtClean="0"/>
              <a:t>Pathfinder</a:t>
            </a:r>
            <a:r>
              <a:rPr lang="en-US" dirty="0" smtClean="0"/>
              <a:t>, </a:t>
            </a:r>
            <a:r>
              <a:rPr lang="en-US" dirty="0" err="1" smtClean="0"/>
              <a:t>unrebutted</a:t>
            </a:r>
            <a:r>
              <a:rPr lang="en-US" dirty="0" smtClean="0"/>
              <a:t> opinion of Dr. Kelley and credible testimony of Petitioner, Arbitrator finds “accident and awards TTD on 19(b)</a:t>
            </a:r>
          </a:p>
          <a:p>
            <a:r>
              <a:rPr lang="en-US" dirty="0" smtClean="0"/>
              <a:t>3-11-11 Commission affirms &amp; adopts on 2-1 vote; dissenter says Petitioner did not really know what happened</a:t>
            </a:r>
          </a:p>
          <a:p>
            <a:r>
              <a:rPr lang="en-US" dirty="0" smtClean="0"/>
              <a:t>12-20-11 Circuit Court confirms, Petitioner is credible</a:t>
            </a:r>
            <a:endParaRPr lang="en-US" dirty="0"/>
          </a:p>
        </p:txBody>
      </p:sp>
    </p:spTree>
    <p:extLst>
      <p:ext uri="{BB962C8B-B14F-4D97-AF65-F5344CB8AC3E}">
        <p14:creationId xmlns:p14="http://schemas.microsoft.com/office/powerpoint/2010/main" val="38246152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CTA v. IWCC</a:t>
            </a:r>
            <a:br>
              <a:rPr lang="en-US" dirty="0" smtClean="0"/>
            </a:br>
            <a:r>
              <a:rPr lang="en-US" dirty="0" smtClean="0"/>
              <a:t>2013 IL App (1</a:t>
            </a:r>
            <a:r>
              <a:rPr lang="en-US" baseline="30000" dirty="0" smtClean="0"/>
              <a:t>st</a:t>
            </a:r>
            <a:r>
              <a:rPr lang="en-US" dirty="0" smtClean="0"/>
              <a:t>) 120253WC</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issue is whether the Commission erred in finding that the claimant established a compensable psychological injury under the "mental-mental injury" theory that our supreme court announced in </a:t>
            </a:r>
            <a:r>
              <a:rPr lang="en-US" u="sng" dirty="0" smtClean="0"/>
              <a:t>Pathfinder</a:t>
            </a:r>
          </a:p>
          <a:p>
            <a:r>
              <a:rPr lang="en-US" dirty="0" smtClean="0"/>
              <a:t>However, relying upon this court's decision in </a:t>
            </a:r>
            <a:r>
              <a:rPr lang="en-US" u="sng" dirty="0" smtClean="0"/>
              <a:t>General Motors Parts Division</a:t>
            </a:r>
            <a:r>
              <a:rPr lang="en-US" dirty="0" smtClean="0"/>
              <a:t> 168 Ill. App. 3d 678 (1988), the employer argues that a claimant may recover under Pathfinder only if she proves that a sudden, severe emotional shock caused her to suffer a psychic injury that was "immediately apparent.”…</a:t>
            </a:r>
            <a:r>
              <a:rPr lang="en-US" b="1" i="1" dirty="0" smtClean="0"/>
              <a:t>We disagree</a:t>
            </a:r>
            <a:r>
              <a:rPr lang="en-US" dirty="0" smtClean="0"/>
              <a:t>. As a preliminary matter, we find </a:t>
            </a:r>
            <a:r>
              <a:rPr lang="en-US" u="sng" dirty="0" smtClean="0"/>
              <a:t>General Motors </a:t>
            </a:r>
            <a:r>
              <a:rPr lang="en-US" dirty="0" smtClean="0"/>
              <a:t>inapposite. The case at bar involves a claim of psychological injuries stemming from a single, traumatic, work-related incident. Accordingly, it falls squarely within the ambit </a:t>
            </a:r>
            <a:r>
              <a:rPr lang="en-US" smtClean="0"/>
              <a:t>of </a:t>
            </a:r>
            <a:r>
              <a:rPr lang="en-US" u="sng" smtClean="0"/>
              <a:t>Pathfinder</a:t>
            </a:r>
          </a:p>
          <a:p>
            <a:r>
              <a:rPr lang="en-US" smtClean="0"/>
              <a:t> </a:t>
            </a:r>
            <a:r>
              <a:rPr lang="en-US" u="sng" dirty="0" smtClean="0"/>
              <a:t>General Motors</a:t>
            </a:r>
            <a:r>
              <a:rPr lang="en-US" dirty="0" smtClean="0"/>
              <a:t>, on the other hand, involved a claim of psychological injuries that appeared to have arisen gradually from a variety of factors</a:t>
            </a:r>
          </a:p>
          <a:p>
            <a:r>
              <a:rPr lang="en-US" u="sng" dirty="0" smtClean="0"/>
              <a:t>Pathfinder</a:t>
            </a:r>
            <a:r>
              <a:rPr lang="en-US" dirty="0" smtClean="0"/>
              <a:t> does not compel the claimant to prove, in addition ,that the psychological injury resulting from the emotional shock was "immediately apparent.”Under </a:t>
            </a:r>
            <a:r>
              <a:rPr lang="en-US" u="sng" dirty="0" smtClean="0"/>
              <a:t>Pathfinder</a:t>
            </a:r>
            <a:r>
              <a:rPr lang="en-US" dirty="0" smtClean="0"/>
              <a:t>, the </a:t>
            </a:r>
            <a:r>
              <a:rPr lang="en-US" b="1" i="1" dirty="0" smtClean="0"/>
              <a:t>emotional shock needs to be sudden not the ensuing psychological injury</a:t>
            </a:r>
          </a:p>
          <a:p>
            <a:r>
              <a:rPr lang="en-US" dirty="0" smtClean="0"/>
              <a:t>The Commission‘s finding that the claimant's delay in obtaining medical treatment was not a bar to recovery given her credible testimony and Dr. Kelley's </a:t>
            </a:r>
            <a:r>
              <a:rPr lang="en-US" dirty="0" err="1" smtClean="0"/>
              <a:t>unrebutted</a:t>
            </a:r>
            <a:r>
              <a:rPr lang="en-US" dirty="0" smtClean="0"/>
              <a:t> psychological opinion was</a:t>
            </a:r>
            <a:r>
              <a:rPr lang="en-US" b="1" i="1" dirty="0" smtClean="0"/>
              <a:t> not against the manifest weight of the evidence</a:t>
            </a:r>
            <a:endParaRPr lang="en-US" dirty="0"/>
          </a:p>
        </p:txBody>
      </p:sp>
    </p:spTree>
    <p:extLst>
      <p:ext uri="{BB962C8B-B14F-4D97-AF65-F5344CB8AC3E}">
        <p14:creationId xmlns:p14="http://schemas.microsoft.com/office/powerpoint/2010/main" val="13217047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Ismael</a:t>
            </a:r>
            <a:r>
              <a:rPr lang="en-US" dirty="0" smtClean="0"/>
              <a:t> Diaz v. Village of Montgomery</a:t>
            </a:r>
            <a:br>
              <a:rPr lang="en-US" dirty="0" smtClean="0"/>
            </a:br>
            <a:r>
              <a:rPr lang="en-US" dirty="0" smtClean="0"/>
              <a:t>07WC040520</a:t>
            </a:r>
            <a:endParaRPr lang="en-US" dirty="0"/>
          </a:p>
        </p:txBody>
      </p:sp>
      <p:sp>
        <p:nvSpPr>
          <p:cNvPr id="3" name="Content Placeholder 2"/>
          <p:cNvSpPr>
            <a:spLocks noGrp="1"/>
          </p:cNvSpPr>
          <p:nvPr>
            <p:ph idx="1"/>
          </p:nvPr>
        </p:nvSpPr>
        <p:spPr/>
        <p:txBody>
          <a:bodyPr>
            <a:normAutofit/>
          </a:bodyPr>
          <a:lstStyle/>
          <a:p>
            <a:r>
              <a:rPr lang="en-US" dirty="0" smtClean="0"/>
              <a:t>DA 5-29-07</a:t>
            </a:r>
          </a:p>
          <a:p>
            <a:r>
              <a:rPr lang="en-US" dirty="0" smtClean="0"/>
              <a:t>28 year old police officer </a:t>
            </a:r>
          </a:p>
          <a:p>
            <a:r>
              <a:rPr lang="en-US" dirty="0" smtClean="0"/>
              <a:t>Confronted by subject with gun, toy gun with orange tip</a:t>
            </a:r>
          </a:p>
          <a:p>
            <a:r>
              <a:rPr lang="en-US" dirty="0" smtClean="0"/>
              <a:t>Could not sleep that night and following day began to feel anxiety</a:t>
            </a:r>
          </a:p>
          <a:p>
            <a:r>
              <a:rPr lang="en-US" dirty="0" smtClean="0"/>
              <a:t>6-1-07 seeks treatment at Rush </a:t>
            </a:r>
            <a:r>
              <a:rPr lang="en-US" dirty="0" err="1" smtClean="0"/>
              <a:t>Copely</a:t>
            </a:r>
            <a:r>
              <a:rPr lang="en-US" dirty="0" smtClean="0"/>
              <a:t> believing dehydration, followed up 4 days later at Dryer Clinic and began treatment for post traumatic stress disorder</a:t>
            </a:r>
          </a:p>
          <a:p>
            <a:r>
              <a:rPr lang="en-US" dirty="0" smtClean="0"/>
              <a:t>Arbitrator awards 15% loss MAW </a:t>
            </a:r>
            <a:endParaRPr lang="en-US" dirty="0"/>
          </a:p>
        </p:txBody>
      </p:sp>
    </p:spTree>
    <p:extLst>
      <p:ext uri="{BB962C8B-B14F-4D97-AF65-F5344CB8AC3E}">
        <p14:creationId xmlns:p14="http://schemas.microsoft.com/office/powerpoint/2010/main" val="12375299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Ismael</a:t>
            </a:r>
            <a:r>
              <a:rPr lang="en-US" dirty="0" smtClean="0"/>
              <a:t> Diaz v. Village of Montgomery</a:t>
            </a:r>
            <a:br>
              <a:rPr lang="en-US" dirty="0" smtClean="0"/>
            </a:br>
            <a:r>
              <a:rPr lang="en-US" dirty="0" smtClean="0"/>
              <a:t>07WC040520</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Arbitrator Hennessy, 5-13-10</a:t>
            </a:r>
          </a:p>
          <a:p>
            <a:r>
              <a:rPr lang="en-US" dirty="0" smtClean="0"/>
              <a:t>The records of Dreyer Medical Clinic confirm that Petitioner's condition of ill-being is causally related to the May, 2007 incident. The records confirm that the incident caused Petitioner to develop anxiety and panic attacks</a:t>
            </a:r>
          </a:p>
          <a:p>
            <a:r>
              <a:rPr lang="en-US" dirty="0" smtClean="0"/>
              <a:t>Subsequent to </a:t>
            </a:r>
            <a:r>
              <a:rPr lang="en-US" i="1" dirty="0" smtClean="0"/>
              <a:t>Pathfinder</a:t>
            </a:r>
            <a:r>
              <a:rPr lang="en-US" dirty="0" smtClean="0"/>
              <a:t>, numerous Commission decisions have upheld psychiatric disability claims for police officers: </a:t>
            </a:r>
            <a:r>
              <a:rPr lang="en-US" i="1" dirty="0" err="1" smtClean="0"/>
              <a:t>Meginnis</a:t>
            </a:r>
            <a:r>
              <a:rPr lang="en-US" i="1" dirty="0" smtClean="0"/>
              <a:t> v. Village of Riverdale Police Department</a:t>
            </a:r>
            <a:r>
              <a:rPr lang="en-US" dirty="0" smtClean="0"/>
              <a:t>, upholding permanent total disability award for a police officer who suffered post-traumatic stress disorder as a result of involvement in a shooting incident; </a:t>
            </a:r>
            <a:r>
              <a:rPr lang="en-US" i="1" dirty="0" err="1" smtClean="0"/>
              <a:t>Verkler</a:t>
            </a:r>
            <a:r>
              <a:rPr lang="en-US" i="1" dirty="0" smtClean="0"/>
              <a:t> v. Village of Bourbonnais</a:t>
            </a:r>
            <a:r>
              <a:rPr lang="en-US" dirty="0" smtClean="0"/>
              <a:t>, upholding permanent partial disability award for police dispatcher who suffered post-traumatic stress disorder after taking a call from a citizen involved in a violent home invasion incident; </a:t>
            </a:r>
            <a:r>
              <a:rPr lang="en-US" i="1" dirty="0" smtClean="0"/>
              <a:t>Kaminski v. Elgin Police Department</a:t>
            </a:r>
            <a:r>
              <a:rPr lang="en-US" dirty="0" smtClean="0"/>
              <a:t>, affirming 50% person as a whole disability award for a police officer diagnosed with post-traumatic stress disorder subsequent to involvement in a fatal shooting incident.</a:t>
            </a:r>
          </a:p>
          <a:p>
            <a:r>
              <a:rPr lang="en-US" dirty="0" smtClean="0"/>
              <a:t>The Arbitrator concludes and finds that an accident occurred on May 29, 2007 that arose out of and in the course of Petitioner's employment by Respondent.</a:t>
            </a:r>
            <a:br>
              <a:rPr lang="en-US" dirty="0" smtClean="0"/>
            </a:br>
            <a:endParaRPr lang="en-US" dirty="0"/>
          </a:p>
        </p:txBody>
      </p:sp>
    </p:spTree>
    <p:extLst>
      <p:ext uri="{BB962C8B-B14F-4D97-AF65-F5344CB8AC3E}">
        <p14:creationId xmlns:p14="http://schemas.microsoft.com/office/powerpoint/2010/main" val="21726927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Ismael</a:t>
            </a:r>
            <a:r>
              <a:rPr lang="en-US" dirty="0" smtClean="0"/>
              <a:t> Diaz v. Village of Montgomery</a:t>
            </a:r>
            <a:br>
              <a:rPr lang="en-US" dirty="0" smtClean="0"/>
            </a:br>
            <a:r>
              <a:rPr lang="en-US" dirty="0" smtClean="0"/>
              <a:t>11 IWCC 0739</a:t>
            </a:r>
            <a:endParaRPr lang="en-US" dirty="0"/>
          </a:p>
        </p:txBody>
      </p:sp>
      <p:sp>
        <p:nvSpPr>
          <p:cNvPr id="3" name="Content Placeholder 2"/>
          <p:cNvSpPr>
            <a:spLocks noGrp="1"/>
          </p:cNvSpPr>
          <p:nvPr>
            <p:ph idx="1"/>
          </p:nvPr>
        </p:nvSpPr>
        <p:spPr/>
        <p:txBody>
          <a:bodyPr>
            <a:normAutofit fontScale="25000" lnSpcReduction="20000"/>
          </a:bodyPr>
          <a:lstStyle/>
          <a:p>
            <a:r>
              <a:rPr lang="en-US" sz="6400" dirty="0"/>
              <a:t>2-1 Commission Decision; July 25, 2011</a:t>
            </a:r>
          </a:p>
          <a:p>
            <a:r>
              <a:rPr lang="en-US" sz="6400" dirty="0"/>
              <a:t>The Commission hereby reverses the Arbitrator's decision and finds that Petitioner failed to prove that he sustained a compensable accident. It is well established that recovery for psychological disability absent physical trauma is permitted under the Act. In </a:t>
            </a:r>
            <a:r>
              <a:rPr lang="en-US" sz="6400" dirty="0">
                <a:hlinkClick r:id="rId2" action="ppaction://hlinkfile"/>
              </a:rPr>
              <a:t>Pathfinder </a:t>
            </a:r>
            <a:r>
              <a:rPr lang="en-US" sz="6400" dirty="0"/>
              <a:t>…</a:t>
            </a:r>
          </a:p>
          <a:p>
            <a:r>
              <a:rPr lang="en-US" sz="6400" dirty="0"/>
              <a:t>In finding that Petitioner failed to prove accident, we rely on </a:t>
            </a:r>
            <a:r>
              <a:rPr lang="en-US" sz="6400" dirty="0">
                <a:hlinkClick r:id="rId3" action="ppaction://hlinkfile"/>
              </a:rPr>
              <a:t>General Motors  168 Ill.App.3d 678 (1988</a:t>
            </a:r>
            <a:r>
              <a:rPr lang="en-US" sz="6400" dirty="0"/>
              <a:t> …The court rejected the idea that Pathfinder was meant to be read broadly to include cases involving any mental disability which can be traced to any nonphysical traumatic work related incident…The Commission adopts a more narrow construction of Pathfinder as expressed in the General Motors decision. In this case, Petitioner is a police officer and is trained in weapons training. Petitioner is also trained to handle encounters with subjects who are considered armed and dangerous.</a:t>
            </a:r>
          </a:p>
          <a:p>
            <a:r>
              <a:rPr lang="en-US" sz="6400" dirty="0"/>
              <a:t> In </a:t>
            </a:r>
            <a:r>
              <a:rPr lang="en-US" sz="6400" dirty="0">
                <a:hlinkClick r:id="rId4" action="ppaction://hlinkfile"/>
              </a:rPr>
              <a:t>Sole v. Livingston County, 10 IWCC 1121,</a:t>
            </a:r>
            <a:r>
              <a:rPr lang="en-US" sz="6400" dirty="0"/>
              <a:t> the Commission affirmed the Arbitrator's decision denying benefits to the claimant who worked as a dispatcher at a 911 call center. The claimant alleged that he sustained posttraumatic stress disorder after handling a call involving a residential fire.</a:t>
            </a:r>
          </a:p>
          <a:p>
            <a:r>
              <a:rPr lang="en-US" sz="6400" dirty="0"/>
              <a:t>In </a:t>
            </a:r>
            <a:r>
              <a:rPr lang="en-US" sz="6400" dirty="0" err="1">
                <a:hlinkClick r:id="rId5" action="ppaction://hlinkfile"/>
              </a:rPr>
              <a:t>Ushman</a:t>
            </a:r>
            <a:r>
              <a:rPr lang="en-US" sz="6400" dirty="0">
                <a:hlinkClick r:id="rId5" action="ppaction://hlinkfile"/>
              </a:rPr>
              <a:t> v. City of Springfield, 08 IWCC 0234,</a:t>
            </a:r>
            <a:r>
              <a:rPr lang="en-US" sz="6400" dirty="0"/>
              <a:t> the Commission affirmed the Arbitrator's finding that Petitioner failed to prove that he sustained a compensable accident.  The claimant, a police officer, was involved in a chase of a murder suspect who was considered to be armed and dangerous. The suspect fired his rifle at the claimant, and the claimant fired three shots at the suspect. The Arbitrator found that "the occurrence on December 16, 2004 would not be an uncommon event of significantly greater proportion than that to which he is subjected as a police officer." </a:t>
            </a:r>
          </a:p>
          <a:p>
            <a:endParaRPr lang="en-US" dirty="0"/>
          </a:p>
        </p:txBody>
      </p:sp>
    </p:spTree>
    <p:extLst>
      <p:ext uri="{BB962C8B-B14F-4D97-AF65-F5344CB8AC3E}">
        <p14:creationId xmlns:p14="http://schemas.microsoft.com/office/powerpoint/2010/main" val="10596463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Ismael</a:t>
            </a:r>
            <a:r>
              <a:rPr lang="en-US" dirty="0" smtClean="0"/>
              <a:t> Diaz v. Village of Montgomery</a:t>
            </a:r>
            <a:br>
              <a:rPr lang="en-US" dirty="0" smtClean="0"/>
            </a:br>
            <a:r>
              <a:rPr lang="en-US" dirty="0" smtClean="0"/>
              <a:t>11 IWCC 0739 (Dissent)</a:t>
            </a:r>
            <a:endParaRPr lang="en-US" dirty="0"/>
          </a:p>
        </p:txBody>
      </p:sp>
      <p:sp>
        <p:nvSpPr>
          <p:cNvPr id="3" name="Content Placeholder 2"/>
          <p:cNvSpPr>
            <a:spLocks noGrp="1"/>
          </p:cNvSpPr>
          <p:nvPr>
            <p:ph idx="1"/>
          </p:nvPr>
        </p:nvSpPr>
        <p:spPr/>
        <p:txBody>
          <a:bodyPr>
            <a:normAutofit fontScale="47500" lnSpcReduction="20000"/>
          </a:bodyPr>
          <a:lstStyle/>
          <a:p>
            <a:r>
              <a:rPr lang="en-US" sz="3800" dirty="0"/>
              <a:t>I respectfully disagree with the majority opinion and would affirm and adopt the Arbitrator's decision. I believe that Petitioner has established that he sustained compensable psychological injuries, namely posttraumatic stress disorder.</a:t>
            </a:r>
          </a:p>
          <a:p>
            <a:r>
              <a:rPr lang="en-US" sz="3800" dirty="0"/>
              <a:t>Whether the handgun was a real gun or a toy gun is immaterial. The subject, at all times, was treated as armed and dangerous.</a:t>
            </a:r>
          </a:p>
          <a:p>
            <a:r>
              <a:rPr lang="en-US" sz="3800" dirty="0"/>
              <a:t>Not an event that is common or anticipated in the general working population or among police officers…uncommon event of significantly greater proportion than what he would otherwise be subjected to in the normal course of his employment </a:t>
            </a:r>
          </a:p>
          <a:p>
            <a:r>
              <a:rPr lang="en-US" sz="3800" dirty="0"/>
              <a:t> In Kaminski v. Elgin Police Department, 02 WC 30545, the Commission adopted the Arbitrator's finding that the claimant, a police officer, sustained compensable accidents on August 25, 2001, and September 4, 2001. On August 25, 2001, the claimant was investigating the abduction and sexual assault of a 9 year old boy.</a:t>
            </a:r>
          </a:p>
          <a:p>
            <a:r>
              <a:rPr lang="en-US" sz="3800" dirty="0"/>
              <a:t> In </a:t>
            </a:r>
            <a:r>
              <a:rPr lang="en-US" sz="3800" dirty="0" err="1"/>
              <a:t>Verkler</a:t>
            </a:r>
            <a:r>
              <a:rPr lang="en-US" sz="3800" dirty="0"/>
              <a:t> v. Village of Bourbonnais, 95 WC 28975, the Commission affirmed and adopted the Arbitrator's decision awarding compensation to a claimant who [*15] was a dispatcher for respondent's police department. The claimant received an emergency telephone call from a woman who reported that there was an intruder in her home who was stabbing people, including children. </a:t>
            </a:r>
          </a:p>
          <a:p>
            <a:r>
              <a:rPr lang="en-US" sz="3800" dirty="0"/>
              <a:t>Kane County Circuit Court confirms IWCC denial (11MR377)</a:t>
            </a:r>
            <a:r>
              <a:rPr lang="en-US" dirty="0" smtClean="0"/>
              <a:t/>
            </a:r>
            <a:br>
              <a:rPr lang="en-US" dirty="0" smtClean="0"/>
            </a:br>
            <a:endParaRPr lang="en-US" dirty="0"/>
          </a:p>
        </p:txBody>
      </p:sp>
    </p:spTree>
    <p:extLst>
      <p:ext uri="{BB962C8B-B14F-4D97-AF65-F5344CB8AC3E}">
        <p14:creationId xmlns:p14="http://schemas.microsoft.com/office/powerpoint/2010/main" val="39083798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Diaz v. IWCC</a:t>
            </a:r>
            <a:br>
              <a:rPr lang="en-US" dirty="0" smtClean="0"/>
            </a:br>
            <a:r>
              <a:rPr lang="en-US" dirty="0" smtClean="0"/>
              <a:t>2013 IL App (2d) 120294 WC</a:t>
            </a:r>
            <a:endParaRPr lang="en-US" dirty="0"/>
          </a:p>
        </p:txBody>
      </p:sp>
      <p:sp>
        <p:nvSpPr>
          <p:cNvPr id="3" name="Content Placeholder 2"/>
          <p:cNvSpPr>
            <a:spLocks noGrp="1"/>
          </p:cNvSpPr>
          <p:nvPr>
            <p:ph idx="1"/>
          </p:nvPr>
        </p:nvSpPr>
        <p:spPr/>
        <p:txBody>
          <a:bodyPr>
            <a:noAutofit/>
          </a:bodyPr>
          <a:lstStyle/>
          <a:p>
            <a:r>
              <a:rPr lang="en-US" sz="1600" dirty="0"/>
              <a:t>This case requires us to consider the proof necessary for a claimant to recover in a workers' compensation claim for a psychological disability in the absence of a physical injury, a type of case commonly known as a "mental-mental" claim. The sole issue raised by the claimant in this appeal is whether, as a police officer, he was improperly held to a higher standard of proof than workers in other occupations. We hold, as a matter of law, that the Commission applied the wrong standard to this claim. Accordingly, we reverse the decision of the Commission and remand for further proceedings.</a:t>
            </a:r>
          </a:p>
          <a:p>
            <a:r>
              <a:rPr lang="en-US" sz="1600" dirty="0"/>
              <a:t>When there is no question of inference or weight to be given evidence, and all the Commission does is apply the law to the undisputed facts, review is </a:t>
            </a:r>
            <a:r>
              <a:rPr lang="en-US" sz="1600" i="1" dirty="0"/>
              <a:t>de novo…</a:t>
            </a:r>
            <a:r>
              <a:rPr lang="en-US" sz="1600" dirty="0"/>
              <a:t> Second, the issue in this case is whether the Commission held the claimant to a higher standard of proof than is required in a mental-mental claim. …Whether a claimant must prove certain elements to establish a compensable claim is purely a question of law and it is therefore reviewed </a:t>
            </a:r>
            <a:r>
              <a:rPr lang="en-US" sz="1600" i="1" dirty="0"/>
              <a:t>de novo</a:t>
            </a:r>
            <a:r>
              <a:rPr lang="en-US" sz="1600" dirty="0"/>
              <a:t>.</a:t>
            </a:r>
          </a:p>
          <a:p>
            <a:r>
              <a:rPr lang="en-US" sz="1600" dirty="0"/>
              <a:t>Commission did not find that the claimant failed to prove any of the </a:t>
            </a:r>
            <a:r>
              <a:rPr lang="en-US" sz="1600" i="1" dirty="0"/>
              <a:t>Pathfinder</a:t>
            </a:r>
            <a:r>
              <a:rPr lang="en-US" sz="1600" dirty="0"/>
              <a:t> requirements that he suffered a sudden, severe emotional shock that was traceable to a definite time and place and that caused his psychological injury. Instead, the Commission adopted "a more narrow construction of </a:t>
            </a:r>
            <a:r>
              <a:rPr lang="en-US" sz="1600" i="1" dirty="0"/>
              <a:t>Pathfinder</a:t>
            </a:r>
            <a:r>
              <a:rPr lang="en-US" sz="1600" dirty="0"/>
              <a:t> as expressed in the </a:t>
            </a:r>
            <a:r>
              <a:rPr lang="en-US" sz="1600" i="1" dirty="0"/>
              <a:t>General Motors</a:t>
            </a:r>
            <a:r>
              <a:rPr lang="en-US" sz="1600" dirty="0"/>
              <a:t> decision." The claimant asserts that the Commission misapplied </a:t>
            </a:r>
            <a:r>
              <a:rPr lang="en-US" sz="1600" i="1" dirty="0"/>
              <a:t>General Motors'</a:t>
            </a:r>
            <a:r>
              <a:rPr lang="en-US" sz="1600" dirty="0"/>
              <a:t> interpretation of </a:t>
            </a:r>
            <a:r>
              <a:rPr lang="en-US" sz="1600" i="1" dirty="0"/>
              <a:t>Pathfinder</a:t>
            </a:r>
            <a:r>
              <a:rPr lang="en-US" sz="1600" dirty="0"/>
              <a:t>.</a:t>
            </a:r>
            <a:r>
              <a:rPr lang="en-US" sz="1200" dirty="0"/>
              <a:t/>
            </a:r>
            <a:br>
              <a:rPr lang="en-US" sz="1200" dirty="0"/>
            </a:br>
            <a:endParaRPr lang="en-US" sz="1200" dirty="0"/>
          </a:p>
        </p:txBody>
      </p:sp>
    </p:spTree>
    <p:extLst>
      <p:ext uri="{BB962C8B-B14F-4D97-AF65-F5344CB8AC3E}">
        <p14:creationId xmlns:p14="http://schemas.microsoft.com/office/powerpoint/2010/main" val="2460289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Ronald Daugherty v. The Venture-Newberg</a:t>
            </a:r>
            <a:br>
              <a:rPr lang="en-US" sz="3600" dirty="0"/>
            </a:br>
            <a:r>
              <a:rPr lang="en-US" sz="3600"/>
              <a:t>10 IWCC 0752 </a:t>
            </a:r>
            <a:endParaRPr lang="en-US" sz="3600" dirty="0"/>
          </a:p>
        </p:txBody>
      </p:sp>
      <p:sp>
        <p:nvSpPr>
          <p:cNvPr id="3" name="Content Placeholder 2"/>
          <p:cNvSpPr>
            <a:spLocks noGrp="1"/>
          </p:cNvSpPr>
          <p:nvPr>
            <p:ph idx="1"/>
          </p:nvPr>
        </p:nvSpPr>
        <p:spPr/>
        <p:txBody>
          <a:bodyPr>
            <a:noAutofit/>
          </a:bodyPr>
          <a:lstStyle/>
          <a:p>
            <a:r>
              <a:rPr lang="en-US" sz="1400" dirty="0"/>
              <a:t>Commission Decision 8-5-10 (2-1): “The Commission views the evidence and applicable law differently and finds that Petitioner sustained an accident arising out of and in the course of his employment…” </a:t>
            </a:r>
          </a:p>
          <a:p>
            <a:r>
              <a:rPr lang="en-US" sz="1400" dirty="0"/>
              <a:t>An employee will be considered in the course of employment while traveling to or from work if the course or method of travel is determined by the demands or exigencies of the job rather than by his own personal preference as to where he chooses to …Another exception to the general rule is that of the traveling employee.…It has been held that injuries are compensable where traveling employees were engaged in activities other than those they were specifically instructed to perform by their employers. A traveling employee is one who is required to travel away from the employer's premises in order to perform his job. The key factors to this test are 'reasonableness' and '</a:t>
            </a:r>
            <a:r>
              <a:rPr lang="en-US" sz="1400" dirty="0" err="1"/>
              <a:t>foreseeability</a:t>
            </a:r>
            <a:r>
              <a:rPr lang="en-US" sz="1400" dirty="0"/>
              <a:t>’ of the activity the employee was performing when he was injured.</a:t>
            </a:r>
          </a:p>
          <a:p>
            <a:r>
              <a:rPr lang="en-US" sz="1400" dirty="0"/>
              <a:t>In the Commission's view, Petitioner was in the course of his employment while traveling to work on the date of the accident </a:t>
            </a:r>
            <a:r>
              <a:rPr lang="en-US" sz="1400" b="1" i="1" u="sng" dirty="0"/>
              <a:t>since the course or method of travel was determined by the demands or exigencies of the job</a:t>
            </a:r>
            <a:r>
              <a:rPr lang="en-US" sz="1400" dirty="0"/>
              <a:t>, rather than by his own personal preference …multiple witnesses, including Petitioner, testified consistently regarding the exigencies of the job. Although Respondent did not demand that Petitioner lodge within a certain distance from the plant in order to perform the work that was required, Petitioner had to stay, </a:t>
            </a:r>
            <a:r>
              <a:rPr lang="en-US" sz="1400" b="1" i="1" u="sng" dirty="0"/>
              <a:t>as a practical matter</a:t>
            </a:r>
            <a:r>
              <a:rPr lang="en-US" sz="1400" dirty="0"/>
              <a:t>, a reasonable commuting distance from the plant.”</a:t>
            </a:r>
          </a:p>
          <a:p>
            <a:r>
              <a:rPr lang="en-US" sz="1400" dirty="0"/>
              <a:t> </a:t>
            </a:r>
            <a:r>
              <a:rPr lang="en-US" sz="1400" b="1" i="1" u="sng" dirty="0"/>
              <a:t>Respondent could not meet its obligations </a:t>
            </a:r>
            <a:r>
              <a:rPr lang="en-US" sz="1400" dirty="0"/>
              <a:t>under the General President's Agreement for Maintenance Contract with Exelon were it not for the willingness of employees like Petitioner to work long hours and make themselves available in the event of an emergency.  </a:t>
            </a:r>
          </a:p>
        </p:txBody>
      </p:sp>
    </p:spTree>
    <p:extLst>
      <p:ext uri="{BB962C8B-B14F-4D97-AF65-F5344CB8AC3E}">
        <p14:creationId xmlns:p14="http://schemas.microsoft.com/office/powerpoint/2010/main" val="8124137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Diaz v. IWCC</a:t>
            </a:r>
            <a:br>
              <a:rPr lang="en-US" dirty="0" smtClean="0"/>
            </a:br>
            <a:r>
              <a:rPr lang="en-US" dirty="0" smtClean="0"/>
              <a:t>2013 IL App (2d) 120294 WC</a:t>
            </a:r>
            <a:endParaRPr lang="en-US" dirty="0"/>
          </a:p>
        </p:txBody>
      </p:sp>
      <p:sp>
        <p:nvSpPr>
          <p:cNvPr id="3" name="Content Placeholder 2"/>
          <p:cNvSpPr>
            <a:spLocks noGrp="1"/>
          </p:cNvSpPr>
          <p:nvPr>
            <p:ph idx="1"/>
          </p:nvPr>
        </p:nvSpPr>
        <p:spPr/>
        <p:txBody>
          <a:bodyPr>
            <a:normAutofit fontScale="47500" lnSpcReduction="20000"/>
          </a:bodyPr>
          <a:lstStyle/>
          <a:p>
            <a:r>
              <a:rPr lang="en-US" sz="5000" dirty="0"/>
              <a:t>Read in context, </a:t>
            </a:r>
            <a:r>
              <a:rPr lang="en-US" sz="5000" i="1" dirty="0"/>
              <a:t>General Motors</a:t>
            </a:r>
            <a:r>
              <a:rPr lang="en-US" sz="5000" dirty="0"/>
              <a:t> uses the phrase "an uncommon event of significantly greater proportion or dimension than that to which the employee would otherwise be subjected in the normal course of employment" to distinguish compensable claims from a mental disability that arises from the ordinary job-related stress common to all lines of employment.</a:t>
            </a:r>
          </a:p>
          <a:p>
            <a:r>
              <a:rPr lang="en-US" sz="5000" dirty="0"/>
              <a:t> Nothing in </a:t>
            </a:r>
            <a:r>
              <a:rPr lang="en-US" sz="5000" i="1" dirty="0"/>
              <a:t>Pathfinder</a:t>
            </a:r>
            <a:r>
              <a:rPr lang="en-US" sz="5000" dirty="0"/>
              <a:t> requires that the "sudden, severe emotional shock" which must be proved should be considered within the  context of the claimant's occupation or training.</a:t>
            </a:r>
          </a:p>
          <a:p>
            <a:r>
              <a:rPr lang="en-US" sz="5000" b="1" i="1" dirty="0"/>
              <a:t>The Commission applied an incorrect standard of proof and failed to provide compensation to an injured worker in a compensable mental-mental claim. </a:t>
            </a:r>
            <a:r>
              <a:rPr lang="en-US" sz="5000" dirty="0"/>
              <a:t>The claimant suffered a sudden, severe emotional shock on May 29, 2007, that resulted in his developing posttraumatic stress disorder. The accident arose out of and in the course of the claimant's employment, and his condition of ill-being was causally related to the accident. The psychological harm the claimant suffered is compensable under the Act.</a:t>
            </a: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4939194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Diaz v. IWCC</a:t>
            </a:r>
            <a:br>
              <a:rPr lang="en-US" dirty="0" smtClean="0"/>
            </a:br>
            <a:r>
              <a:rPr lang="en-US" dirty="0" smtClean="0"/>
              <a:t>2013 IL App (2d) 120294 WC Dissent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 respectfully dissent</a:t>
            </a:r>
          </a:p>
          <a:p>
            <a:r>
              <a:rPr lang="en-US" dirty="0" smtClean="0"/>
              <a:t>In reversing the Commission in this case, the majority rejects </a:t>
            </a:r>
            <a:r>
              <a:rPr lang="en-US" i="1" dirty="0" smtClean="0"/>
              <a:t>General Motors'</a:t>
            </a:r>
            <a:r>
              <a:rPr lang="en-US" dirty="0" smtClean="0"/>
              <a:t> interpretation of </a:t>
            </a:r>
            <a:r>
              <a:rPr lang="en-US" i="1" dirty="0" smtClean="0"/>
              <a:t>Pathfinder</a:t>
            </a:r>
            <a:r>
              <a:rPr lang="en-US" dirty="0" smtClean="0"/>
              <a:t> to the extent it suggests the determination of whether a sudden, severe emotional shock occurred must be "considered within the context of the claimant's occupation or training</a:t>
            </a:r>
          </a:p>
          <a:p>
            <a:r>
              <a:rPr lang="en-US" dirty="0" smtClean="0"/>
              <a:t> I believe </a:t>
            </a:r>
            <a:r>
              <a:rPr lang="en-US" i="1" dirty="0" smtClean="0"/>
              <a:t>General Motors</a:t>
            </a:r>
            <a:r>
              <a:rPr lang="en-US" dirty="0" smtClean="0"/>
              <a:t> is a fair interpretation of our supreme court's decision in </a:t>
            </a:r>
            <a:r>
              <a:rPr lang="en-US" i="1" dirty="0" smtClean="0"/>
              <a:t>Pathfinder</a:t>
            </a:r>
            <a:r>
              <a:rPr lang="en-US" dirty="0" smtClean="0"/>
              <a:t>. The claimant's occupation and training are part of the circumstances that must be considered in determining whether an event causing a sudden, severe shock has occurred. Naturally, for an event to cause sudden, severe shock, it must be out of the normal work routine; otherwise it would not cause a shock</a:t>
            </a:r>
          </a:p>
          <a:p>
            <a:r>
              <a:rPr lang="en-US" dirty="0" smtClean="0"/>
              <a:t>Additionally, while I agree with the </a:t>
            </a:r>
            <a:r>
              <a:rPr lang="en-US" i="1" dirty="0" smtClean="0"/>
              <a:t>de novo</a:t>
            </a:r>
            <a:r>
              <a:rPr lang="en-US" dirty="0" smtClean="0"/>
              <a:t> standard of review used in this case, I note this court utilized the manifest-weight-of-the-evidence standard of review in a recent mental-mental case where the facts were undisputed. See </a:t>
            </a:r>
            <a:r>
              <a:rPr lang="en-US" i="1" dirty="0" smtClean="0">
                <a:hlinkClick r:id="rId2" action="ppaction://hlinkfile"/>
              </a:rPr>
              <a:t>Chicago Transit Authority 2013 IL App (1st) 120253WC… </a:t>
            </a:r>
            <a:r>
              <a:rPr lang="en-US" dirty="0" smtClean="0">
                <a:hlinkClick r:id="rId2" action="ppaction://hlinkfile"/>
              </a:rPr>
              <a:t>I find the court's application of the different standards of review inconsistent and disagree with Chicago Transit Authority's reasoning for applying a manifest-weight-of-the-evidence standard. </a:t>
            </a:r>
            <a:endParaRPr lang="en-US" dirty="0"/>
          </a:p>
        </p:txBody>
      </p:sp>
    </p:spTree>
    <p:extLst>
      <p:ext uri="{BB962C8B-B14F-4D97-AF65-F5344CB8AC3E}">
        <p14:creationId xmlns:p14="http://schemas.microsoft.com/office/powerpoint/2010/main" val="25566683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000"/>
              <a:t>Interstate Scaffolding</a:t>
            </a:r>
            <a:br>
              <a:rPr lang="en-US" sz="4000"/>
            </a:br>
            <a:r>
              <a:rPr lang="en-US" sz="4000"/>
              <a:t>Facts</a:t>
            </a:r>
          </a:p>
        </p:txBody>
      </p:sp>
      <p:sp>
        <p:nvSpPr>
          <p:cNvPr id="4099" name="Rectangle 3"/>
          <p:cNvSpPr>
            <a:spLocks noGrp="1" noChangeArrowheads="1"/>
          </p:cNvSpPr>
          <p:nvPr>
            <p:ph type="body" idx="1"/>
          </p:nvPr>
        </p:nvSpPr>
        <p:spPr/>
        <p:txBody>
          <a:bodyPr/>
          <a:lstStyle/>
          <a:p>
            <a:pPr eaLnBrk="1" hangingPunct="1"/>
            <a:r>
              <a:rPr lang="en-US"/>
              <a:t>Union carpenter suffers heat exhaustion and related head and neck injuries on 7-02-03</a:t>
            </a:r>
          </a:p>
          <a:p>
            <a:pPr eaLnBrk="1" hangingPunct="1"/>
            <a:r>
              <a:rPr lang="en-US"/>
              <a:t>Treatment by Dr. James Young</a:t>
            </a:r>
          </a:p>
          <a:p>
            <a:pPr eaLnBrk="1" hangingPunct="1"/>
            <a:r>
              <a:rPr lang="en-US"/>
              <a:t>Released to and RTW light duty with Respondent in 2-05; Petitioner paid TPD</a:t>
            </a:r>
          </a:p>
          <a:p>
            <a:pPr eaLnBrk="1" hangingPunct="1"/>
            <a:r>
              <a:rPr lang="en-US"/>
              <a:t>Petitioner writes “religious slogans” on walls at work in 4-05 (“Jesus is the way, the truth and the life” John 14:6)</a:t>
            </a:r>
          </a:p>
          <a:p>
            <a:pPr eaLnBrk="1" hangingPunct="1"/>
            <a:r>
              <a:rPr lang="en-US"/>
              <a:t>Respondent terminates Petitioner’s employment on 5-25-05 “for defacing company property”</a:t>
            </a:r>
          </a:p>
          <a:p>
            <a:pPr eaLnBrk="1" hangingPunct="1"/>
            <a:endParaRPr lang="en-US"/>
          </a:p>
        </p:txBody>
      </p:sp>
    </p:spTree>
    <p:extLst>
      <p:ext uri="{BB962C8B-B14F-4D97-AF65-F5344CB8AC3E}">
        <p14:creationId xmlns:p14="http://schemas.microsoft.com/office/powerpoint/2010/main" val="33262168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a:t>Interstate Scaffolding</a:t>
            </a:r>
            <a:br>
              <a:rPr lang="en-US" sz="4000"/>
            </a:br>
            <a:r>
              <a:rPr lang="en-US" sz="4000"/>
              <a:t>Arbitration</a:t>
            </a:r>
          </a:p>
        </p:txBody>
      </p:sp>
      <p:sp>
        <p:nvSpPr>
          <p:cNvPr id="5123" name="Rectangle 3"/>
          <p:cNvSpPr>
            <a:spLocks noGrp="1" noChangeArrowheads="1"/>
          </p:cNvSpPr>
          <p:nvPr>
            <p:ph type="body" idx="1"/>
          </p:nvPr>
        </p:nvSpPr>
        <p:spPr/>
        <p:txBody>
          <a:bodyPr/>
          <a:lstStyle/>
          <a:p>
            <a:pPr eaLnBrk="1" hangingPunct="1">
              <a:lnSpc>
                <a:spcPct val="90000"/>
              </a:lnSpc>
            </a:pPr>
            <a:r>
              <a:rPr lang="en-US" sz="2400"/>
              <a:t>Arbitrator Leo Hennessy, 03WC45987, 8-30-05 (tried 6-28-05)</a:t>
            </a:r>
          </a:p>
          <a:p>
            <a:pPr eaLnBrk="1" hangingPunct="1">
              <a:lnSpc>
                <a:spcPct val="90000"/>
              </a:lnSpc>
            </a:pPr>
            <a:r>
              <a:rPr lang="en-US" sz="2400"/>
              <a:t>“(R)estricitons were still in effect” on trial date </a:t>
            </a:r>
          </a:p>
          <a:p>
            <a:pPr eaLnBrk="1" hangingPunct="1">
              <a:lnSpc>
                <a:spcPct val="90000"/>
              </a:lnSpc>
            </a:pPr>
            <a:r>
              <a:rPr lang="en-US" sz="2400"/>
              <a:t>Parties stipulated to and Respondent given credit for payment of “TTD or maintenance” through 5-25-05 </a:t>
            </a:r>
          </a:p>
          <a:p>
            <a:pPr eaLnBrk="1" hangingPunct="1">
              <a:lnSpc>
                <a:spcPct val="90000"/>
              </a:lnSpc>
            </a:pPr>
            <a:r>
              <a:rPr lang="en-US" sz="2400"/>
              <a:t>“Notwithstanding the divisive, conflicting testimony regarding the arguments and confrontations of May 25, 2005 at the Respondent’s place of business and the unusual basis for the termination of the Petitioner, this Arbitrator finds the Petitioner is not entitled to temporary total disability benefits subsequent to his termination of May 25, 2005.”</a:t>
            </a:r>
          </a:p>
          <a:p>
            <a:pPr eaLnBrk="1" hangingPunct="1">
              <a:lnSpc>
                <a:spcPct val="90000"/>
              </a:lnSpc>
            </a:pPr>
            <a:endParaRPr lang="en-US" sz="2400"/>
          </a:p>
        </p:txBody>
      </p:sp>
    </p:spTree>
    <p:extLst>
      <p:ext uri="{BB962C8B-B14F-4D97-AF65-F5344CB8AC3E}">
        <p14:creationId xmlns:p14="http://schemas.microsoft.com/office/powerpoint/2010/main" val="32966565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4000"/>
              <a:t>Interstate Scaffolding</a:t>
            </a:r>
            <a:br>
              <a:rPr lang="en-US" sz="4000"/>
            </a:br>
            <a:r>
              <a:rPr lang="en-US" sz="4000"/>
              <a:t>Commission</a:t>
            </a:r>
          </a:p>
        </p:txBody>
      </p:sp>
      <p:sp>
        <p:nvSpPr>
          <p:cNvPr id="6147" name="Rectangle 3"/>
          <p:cNvSpPr>
            <a:spLocks noGrp="1" noChangeArrowheads="1"/>
          </p:cNvSpPr>
          <p:nvPr>
            <p:ph type="body" idx="1"/>
          </p:nvPr>
        </p:nvSpPr>
        <p:spPr/>
        <p:txBody>
          <a:bodyPr/>
          <a:lstStyle/>
          <a:p>
            <a:pPr eaLnBrk="1" hangingPunct="1"/>
            <a:r>
              <a:rPr lang="en-US"/>
              <a:t>Unanimous Commission modifies (Basurto, Rink &amp; Gore), 06IWCC1010, 11-16-06</a:t>
            </a:r>
          </a:p>
          <a:p>
            <a:pPr eaLnBrk="1" hangingPunct="1"/>
            <a:r>
              <a:rPr lang="en-US"/>
              <a:t>“The Commission modifies the Decision of the Arbitrator and finds that Petitioner is entitled to additional TTD from May 25, 2005 through June 28, 2005, a period of 5 weeks, based on the fact that Petitioner’s condition had not stabilized as of the June 29, 2005 Arbitrator’s hearing.”    </a:t>
            </a:r>
          </a:p>
        </p:txBody>
      </p:sp>
    </p:spTree>
    <p:extLst>
      <p:ext uri="{BB962C8B-B14F-4D97-AF65-F5344CB8AC3E}">
        <p14:creationId xmlns:p14="http://schemas.microsoft.com/office/powerpoint/2010/main" val="17559493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000"/>
              <a:t>Interstate Scaffolding</a:t>
            </a:r>
            <a:br>
              <a:rPr lang="en-US" sz="4000"/>
            </a:br>
            <a:r>
              <a:rPr lang="en-US" sz="4000"/>
              <a:t>Circuit Court</a:t>
            </a:r>
          </a:p>
        </p:txBody>
      </p:sp>
      <p:sp>
        <p:nvSpPr>
          <p:cNvPr id="7171" name="Rectangle 3"/>
          <p:cNvSpPr>
            <a:spLocks noGrp="1" noChangeArrowheads="1"/>
          </p:cNvSpPr>
          <p:nvPr>
            <p:ph type="body" idx="1"/>
          </p:nvPr>
        </p:nvSpPr>
        <p:spPr/>
        <p:txBody>
          <a:bodyPr/>
          <a:lstStyle/>
          <a:p>
            <a:pPr eaLnBrk="1" hangingPunct="1">
              <a:lnSpc>
                <a:spcPct val="90000"/>
              </a:lnSpc>
            </a:pPr>
            <a:r>
              <a:rPr lang="en-US"/>
              <a:t>Judge Bobbi Petrungaro, Will County, confirms, 07MR100, 10-2-07</a:t>
            </a:r>
          </a:p>
          <a:p>
            <a:pPr eaLnBrk="1" hangingPunct="1">
              <a:lnSpc>
                <a:spcPct val="90000"/>
              </a:lnSpc>
            </a:pPr>
            <a:r>
              <a:rPr lang="en-US"/>
              <a:t>“The Commission determined that the Petitioner was not fired for cause and was on light duty when terminated by the Respondent employer.”</a:t>
            </a:r>
          </a:p>
          <a:p>
            <a:pPr eaLnBrk="1" hangingPunct="1">
              <a:lnSpc>
                <a:spcPct val="90000"/>
              </a:lnSpc>
            </a:pPr>
            <a:r>
              <a:rPr lang="en-US"/>
              <a:t>“The determination of when recovery or stabilization of condition occurs is a question of fact to be determined by the Commission, and unless its findings are contrary to the manifest weight of the evidence, they will not be set aside on review.” </a:t>
            </a:r>
          </a:p>
        </p:txBody>
      </p:sp>
    </p:spTree>
    <p:extLst>
      <p:ext uri="{BB962C8B-B14F-4D97-AF65-F5344CB8AC3E}">
        <p14:creationId xmlns:p14="http://schemas.microsoft.com/office/powerpoint/2010/main" val="10577256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4000" dirty="0"/>
              <a:t>Interstate Scaffolding</a:t>
            </a:r>
            <a:br>
              <a:rPr lang="en-US" sz="4000" dirty="0"/>
            </a:br>
            <a:r>
              <a:rPr lang="en-US" sz="4000" dirty="0"/>
              <a:t>Appellate Court</a:t>
            </a:r>
          </a:p>
        </p:txBody>
      </p:sp>
      <p:sp>
        <p:nvSpPr>
          <p:cNvPr id="8195" name="Rectangle 3"/>
          <p:cNvSpPr>
            <a:spLocks noGrp="1" noChangeArrowheads="1"/>
          </p:cNvSpPr>
          <p:nvPr>
            <p:ph type="body" idx="1"/>
          </p:nvPr>
        </p:nvSpPr>
        <p:spPr/>
        <p:txBody>
          <a:bodyPr/>
          <a:lstStyle/>
          <a:p>
            <a:pPr eaLnBrk="1" hangingPunct="1">
              <a:lnSpc>
                <a:spcPct val="90000"/>
              </a:lnSpc>
            </a:pPr>
            <a:r>
              <a:rPr lang="en-US" sz="2400"/>
              <a:t>3-2 Decision (Grometer, McCullough, Hoffman) reverses &amp; denies benefits, 385 Ill.App.3d 1040 (2008)</a:t>
            </a:r>
          </a:p>
          <a:p>
            <a:pPr eaLnBrk="1" hangingPunct="1">
              <a:lnSpc>
                <a:spcPct val="90000"/>
              </a:lnSpc>
            </a:pPr>
            <a:r>
              <a:rPr lang="en-US" sz="2400" b="1"/>
              <a:t>Issue</a:t>
            </a:r>
            <a:r>
              <a:rPr lang="en-US" sz="2400"/>
              <a:t>: “At issue in this case is whether claimant is entitled to payment of TTD benefits following his termination</a:t>
            </a:r>
          </a:p>
          <a:p>
            <a:pPr eaLnBrk="1" hangingPunct="1">
              <a:lnSpc>
                <a:spcPct val="90000"/>
              </a:lnSpc>
            </a:pPr>
            <a:r>
              <a:rPr lang="en-US" sz="2400" b="1"/>
              <a:t>Holding</a:t>
            </a:r>
            <a:r>
              <a:rPr lang="en-US" sz="2400"/>
              <a:t>: “We hold that an employee is not entitled to collect TTD benefits after he voluntarily removed himself from the work force for reasons unrelated to his injury.”</a:t>
            </a:r>
          </a:p>
          <a:p>
            <a:pPr eaLnBrk="1" hangingPunct="1">
              <a:lnSpc>
                <a:spcPct val="90000"/>
              </a:lnSpc>
            </a:pPr>
            <a:r>
              <a:rPr lang="en-US" sz="2400" b="1"/>
              <a:t>Standard of review</a:t>
            </a:r>
            <a:r>
              <a:rPr lang="en-US" sz="2400"/>
              <a:t>: “The period during which a claimant is temporarily totally disabled is a question of fact for the Commission;” therefore, manifest weight </a:t>
            </a:r>
          </a:p>
        </p:txBody>
      </p:sp>
    </p:spTree>
    <p:extLst>
      <p:ext uri="{BB962C8B-B14F-4D97-AF65-F5344CB8AC3E}">
        <p14:creationId xmlns:p14="http://schemas.microsoft.com/office/powerpoint/2010/main" val="42369148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Interstate Scaffolding</a:t>
            </a:r>
            <a:br>
              <a:rPr lang="en-US" dirty="0"/>
            </a:br>
            <a:r>
              <a:rPr lang="en-US" dirty="0"/>
              <a:t>Appellate Court</a:t>
            </a:r>
            <a:endParaRPr lang="en-US" dirty="0" smtClean="0"/>
          </a:p>
        </p:txBody>
      </p:sp>
      <p:sp>
        <p:nvSpPr>
          <p:cNvPr id="9219" name="Rectangle 3"/>
          <p:cNvSpPr>
            <a:spLocks noGrp="1" noChangeArrowheads="1"/>
          </p:cNvSpPr>
          <p:nvPr>
            <p:ph type="body" idx="1"/>
          </p:nvPr>
        </p:nvSpPr>
        <p:spPr/>
        <p:txBody>
          <a:bodyPr/>
          <a:lstStyle/>
          <a:p>
            <a:pPr eaLnBrk="1" hangingPunct="1">
              <a:lnSpc>
                <a:spcPct val="90000"/>
              </a:lnSpc>
            </a:pPr>
            <a:r>
              <a:rPr lang="en-US" sz="2400"/>
              <a:t>Law applied: “The </a:t>
            </a:r>
            <a:r>
              <a:rPr lang="en-US" sz="2400" b="1" i="1"/>
              <a:t>dispositive</a:t>
            </a:r>
            <a:r>
              <a:rPr lang="en-US" sz="2400"/>
              <a:t> issue is whether the claimant’s condition has stabilized, i.e. whether the claimant has reached MMI.”</a:t>
            </a:r>
            <a:endParaRPr lang="en-US" sz="2400" u="sng"/>
          </a:p>
          <a:p>
            <a:pPr eaLnBrk="1" hangingPunct="1">
              <a:lnSpc>
                <a:spcPct val="90000"/>
              </a:lnSpc>
            </a:pPr>
            <a:r>
              <a:rPr lang="en-US" sz="2400"/>
              <a:t>Medical supports no MMI: “Thus, there was sufficient evidence to support the Commission’s finding that </a:t>
            </a:r>
            <a:r>
              <a:rPr lang="en-US" sz="2400" b="1" i="1"/>
              <a:t>claimant’s condition had not stabilized</a:t>
            </a:r>
            <a:r>
              <a:rPr lang="en-US" sz="2400"/>
              <a:t>.”</a:t>
            </a:r>
          </a:p>
          <a:p>
            <a:pPr eaLnBrk="1" hangingPunct="1">
              <a:lnSpc>
                <a:spcPct val="90000"/>
              </a:lnSpc>
            </a:pPr>
            <a:r>
              <a:rPr lang="en-US" sz="2400"/>
              <a:t>End of story? No: “Although we agree that claimant was </a:t>
            </a:r>
            <a:r>
              <a:rPr lang="en-US" sz="2400" b="1" i="1"/>
              <a:t>still temporarily totally disabled</a:t>
            </a:r>
            <a:r>
              <a:rPr lang="en-US" sz="2400"/>
              <a:t> at the time of his termination, the </a:t>
            </a:r>
            <a:r>
              <a:rPr lang="en-US" sz="2400" b="1" i="1"/>
              <a:t>more</a:t>
            </a:r>
            <a:r>
              <a:rPr lang="en-US" sz="2400"/>
              <a:t> </a:t>
            </a:r>
            <a:r>
              <a:rPr lang="en-US" sz="2400" b="1" i="1"/>
              <a:t>interesting aspect</a:t>
            </a:r>
            <a:r>
              <a:rPr lang="en-US" sz="2400"/>
              <a:t> of this appeal is whether claimant is entitled to TTD benefits following his discharge from respondent’s employ.”</a:t>
            </a:r>
          </a:p>
        </p:txBody>
      </p:sp>
    </p:spTree>
    <p:extLst>
      <p:ext uri="{BB962C8B-B14F-4D97-AF65-F5344CB8AC3E}">
        <p14:creationId xmlns:p14="http://schemas.microsoft.com/office/powerpoint/2010/main" val="16889565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Interstate Scaffolding</a:t>
            </a:r>
            <a:br>
              <a:rPr lang="en-US" dirty="0"/>
            </a:br>
            <a:r>
              <a:rPr lang="en-US" dirty="0"/>
              <a:t>Appellate Court</a:t>
            </a:r>
            <a:endParaRPr lang="en-US" dirty="0" smtClean="0"/>
          </a:p>
        </p:txBody>
      </p:sp>
      <p:sp>
        <p:nvSpPr>
          <p:cNvPr id="10243" name="Rectangle 3"/>
          <p:cNvSpPr>
            <a:spLocks noGrp="1" noChangeArrowheads="1"/>
          </p:cNvSpPr>
          <p:nvPr>
            <p:ph type="body" idx="1"/>
          </p:nvPr>
        </p:nvSpPr>
        <p:spPr/>
        <p:txBody>
          <a:bodyPr/>
          <a:lstStyle/>
          <a:p>
            <a:pPr eaLnBrk="1" hangingPunct="1">
              <a:lnSpc>
                <a:spcPct val="90000"/>
              </a:lnSpc>
            </a:pPr>
            <a:r>
              <a:rPr lang="en-US" sz="2400"/>
              <a:t>Summary of findings below: “In confirming the decision of the Commission, the circuit court stated that ‘the Commission determined that the claimant was not fired for cause.’ We find no language to this effect in the Commission’s decision. To the contrary, as respondent conceded during oral arguments, the arbitrator relied on the claimant’s discharge in deciding that claimant’s discharge in deciding that claimant was not entitled to TTD…Thus, the Arbitrator tacitly concluded that claimant’s termination was for cause. The Commission affirmed that portion of the Arbitrator’s decision.”</a:t>
            </a:r>
          </a:p>
          <a:p>
            <a:pPr eaLnBrk="1" hangingPunct="1">
              <a:lnSpc>
                <a:spcPct val="90000"/>
              </a:lnSpc>
            </a:pPr>
            <a:r>
              <a:rPr lang="en-US" sz="2400"/>
              <a:t>WHAT?  </a:t>
            </a:r>
          </a:p>
        </p:txBody>
      </p:sp>
    </p:spTree>
    <p:extLst>
      <p:ext uri="{BB962C8B-B14F-4D97-AF65-F5344CB8AC3E}">
        <p14:creationId xmlns:p14="http://schemas.microsoft.com/office/powerpoint/2010/main" val="22031575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a:t>Interstate Scaffolding</a:t>
            </a:r>
            <a:br>
              <a:rPr lang="en-US" dirty="0"/>
            </a:br>
            <a:r>
              <a:rPr lang="en-US" dirty="0"/>
              <a:t>Appellate Court</a:t>
            </a:r>
            <a:endParaRPr lang="en-US" dirty="0" smtClean="0"/>
          </a:p>
        </p:txBody>
      </p:sp>
      <p:sp>
        <p:nvSpPr>
          <p:cNvPr id="11267" name="Rectangle 3"/>
          <p:cNvSpPr>
            <a:spLocks noGrp="1" noChangeArrowheads="1"/>
          </p:cNvSpPr>
          <p:nvPr>
            <p:ph type="body" idx="1"/>
          </p:nvPr>
        </p:nvSpPr>
        <p:spPr/>
        <p:txBody>
          <a:bodyPr/>
          <a:lstStyle/>
          <a:p>
            <a:pPr eaLnBrk="1" hangingPunct="1"/>
            <a:r>
              <a:rPr lang="en-US"/>
              <a:t>Case of first impression?: “Nevertheless, the parties have not provided us with any authority addressing the impact of an employee’s termination on his entitlement to TTD benefits subsequent to the date of dismissal.” </a:t>
            </a:r>
          </a:p>
          <a:p>
            <a:pPr eaLnBrk="1" hangingPunct="1"/>
            <a:r>
              <a:rPr lang="en-US"/>
              <a:t>Appellate Court doesn’t really like Respondent’s cited non-cooperation cases, including </a:t>
            </a:r>
            <a:r>
              <a:rPr lang="en-US" u="sng"/>
              <a:t>Gallentine</a:t>
            </a:r>
            <a:r>
              <a:rPr lang="en-US"/>
              <a:t>: “(T)hey are not directly on point.”</a:t>
            </a:r>
          </a:p>
          <a:p>
            <a:pPr eaLnBrk="1" hangingPunct="1"/>
            <a:r>
              <a:rPr lang="en-US"/>
              <a:t>So what does majority rely on?   </a:t>
            </a:r>
          </a:p>
        </p:txBody>
      </p:sp>
    </p:spTree>
    <p:extLst>
      <p:ext uri="{BB962C8B-B14F-4D97-AF65-F5344CB8AC3E}">
        <p14:creationId xmlns:p14="http://schemas.microsoft.com/office/powerpoint/2010/main" val="31295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
            </a:r>
            <a:r>
              <a:rPr lang="en-US" dirty="0" err="1" smtClean="0"/>
              <a:t>Venure</a:t>
            </a:r>
            <a:r>
              <a:rPr lang="en-US" dirty="0" smtClean="0"/>
              <a:t>-Newberg-Perini v. IWCC</a:t>
            </a:r>
            <a:br>
              <a:rPr lang="en-US" dirty="0" smtClean="0"/>
            </a:br>
            <a:r>
              <a:rPr lang="en-US" dirty="0" smtClean="0"/>
              <a:t>2010 MR 509</a:t>
            </a:r>
            <a:endParaRPr lang="en-US" dirty="0"/>
          </a:p>
        </p:txBody>
      </p:sp>
      <p:sp>
        <p:nvSpPr>
          <p:cNvPr id="3" name="Content Placeholder 2"/>
          <p:cNvSpPr>
            <a:spLocks noGrp="1"/>
          </p:cNvSpPr>
          <p:nvPr>
            <p:ph idx="1"/>
          </p:nvPr>
        </p:nvSpPr>
        <p:spPr/>
        <p:txBody>
          <a:bodyPr>
            <a:normAutofit/>
          </a:bodyPr>
          <a:lstStyle/>
          <a:p>
            <a:r>
              <a:rPr lang="en-US" dirty="0" smtClean="0"/>
              <a:t>Circuit Court Seventh Judicial Circuit, Sangamon County, 8-28-11</a:t>
            </a:r>
          </a:p>
          <a:p>
            <a:r>
              <a:rPr lang="en-US" dirty="0" smtClean="0"/>
              <a:t>Undisputed facts</a:t>
            </a:r>
          </a:p>
          <a:p>
            <a:r>
              <a:rPr lang="en-US" dirty="0" smtClean="0"/>
              <a:t>“Misapplied the law to the facts…decision of the Commission is improper as a matter of law…decision of Arbitrator denying the claim is reinstated.”</a:t>
            </a:r>
          </a:p>
          <a:p>
            <a:r>
              <a:rPr lang="en-US" dirty="0" smtClean="0"/>
              <a:t>Not “demands” of job but “personal preference”; not a traveling employee</a:t>
            </a:r>
          </a:p>
          <a:p>
            <a:r>
              <a:rPr lang="en-US" dirty="0" smtClean="0"/>
              <a:t>“Inequitable and unjust result” (What standard of review is this?)  </a:t>
            </a:r>
            <a:endParaRPr lang="en-US" dirty="0"/>
          </a:p>
        </p:txBody>
      </p:sp>
    </p:spTree>
    <p:extLst>
      <p:ext uri="{BB962C8B-B14F-4D97-AF65-F5344CB8AC3E}">
        <p14:creationId xmlns:p14="http://schemas.microsoft.com/office/powerpoint/2010/main" val="6536679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Interstate Scaffolding</a:t>
            </a:r>
            <a:br>
              <a:rPr lang="en-US" dirty="0"/>
            </a:br>
            <a:r>
              <a:rPr lang="en-US" dirty="0"/>
              <a:t>Appellate Court</a:t>
            </a:r>
            <a:endParaRPr lang="en-US" dirty="0" smtClean="0"/>
          </a:p>
        </p:txBody>
      </p:sp>
      <p:sp>
        <p:nvSpPr>
          <p:cNvPr id="12291" name="Rectangle 3"/>
          <p:cNvSpPr>
            <a:spLocks noGrp="1" noChangeArrowheads="1"/>
          </p:cNvSpPr>
          <p:nvPr>
            <p:ph type="body" idx="1"/>
          </p:nvPr>
        </p:nvSpPr>
        <p:spPr/>
        <p:txBody>
          <a:bodyPr/>
          <a:lstStyle/>
          <a:p>
            <a:pPr eaLnBrk="1" hangingPunct="1">
              <a:lnSpc>
                <a:spcPct val="80000"/>
              </a:lnSpc>
            </a:pPr>
            <a:r>
              <a:rPr lang="en-US" sz="2400" u="sng"/>
              <a:t>City of Granite City</a:t>
            </a:r>
            <a:r>
              <a:rPr lang="en-US" sz="2400"/>
              <a:t>: Petitioner is not entitled</a:t>
            </a:r>
            <a:r>
              <a:rPr lang="en-US" u="sng"/>
              <a:t> </a:t>
            </a:r>
          </a:p>
          <a:p>
            <a:pPr eaLnBrk="1" hangingPunct="1">
              <a:lnSpc>
                <a:spcPct val="80000"/>
              </a:lnSpc>
            </a:pPr>
            <a:r>
              <a:rPr lang="en-US" sz="2400" u="sng"/>
              <a:t>Schmidgall</a:t>
            </a:r>
            <a:r>
              <a:rPr lang="en-US" sz="2400"/>
              <a:t>: Petitioner is entitled</a:t>
            </a:r>
          </a:p>
          <a:p>
            <a:pPr eaLnBrk="1" hangingPunct="1">
              <a:lnSpc>
                <a:spcPct val="80000"/>
              </a:lnSpc>
            </a:pPr>
            <a:r>
              <a:rPr lang="en-US" sz="2400"/>
              <a:t>Professor Larson summarizes other jurisdictions and finds 2 different approaches</a:t>
            </a:r>
          </a:p>
          <a:p>
            <a:pPr eaLnBrk="1" hangingPunct="1">
              <a:lnSpc>
                <a:spcPct val="80000"/>
              </a:lnSpc>
            </a:pPr>
            <a:r>
              <a:rPr lang="en-US" sz="2400"/>
              <a:t>Approach 1(volitional act bar): “Some jurisdictions deny compensation to employees who, after resuming employment following a work related injury, are terminated for misconduct where the disability played no part in the discharge…(Citing cases from Feds, LA, MS, MI &amp; VA)…These courts reason that an employee should not be rewarded with disability benefits where the unemployment was not related to the disability but rather to a </a:t>
            </a:r>
            <a:r>
              <a:rPr lang="en-US" sz="2400" b="1" i="1"/>
              <a:t>volitional act</a:t>
            </a:r>
            <a:r>
              <a:rPr lang="en-US" sz="2400"/>
              <a:t> over which the employee exercised some control.”     </a:t>
            </a:r>
            <a:endParaRPr lang="en-US" sz="2400" u="sng"/>
          </a:p>
        </p:txBody>
      </p:sp>
    </p:spTree>
    <p:extLst>
      <p:ext uri="{BB962C8B-B14F-4D97-AF65-F5344CB8AC3E}">
        <p14:creationId xmlns:p14="http://schemas.microsoft.com/office/powerpoint/2010/main" val="16685161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Interstate Scaffolding</a:t>
            </a:r>
            <a:br>
              <a:rPr lang="en-US" dirty="0"/>
            </a:br>
            <a:r>
              <a:rPr lang="en-US" dirty="0"/>
              <a:t>Appellate Court</a:t>
            </a:r>
            <a:endParaRPr lang="en-US" dirty="0" smtClean="0"/>
          </a:p>
        </p:txBody>
      </p:sp>
      <p:sp>
        <p:nvSpPr>
          <p:cNvPr id="13315" name="Rectangle 3"/>
          <p:cNvSpPr>
            <a:spLocks noGrp="1" noChangeArrowheads="1"/>
          </p:cNvSpPr>
          <p:nvPr>
            <p:ph type="body" idx="1"/>
          </p:nvPr>
        </p:nvSpPr>
        <p:spPr/>
        <p:txBody>
          <a:bodyPr/>
          <a:lstStyle/>
          <a:p>
            <a:pPr eaLnBrk="1" hangingPunct="1">
              <a:lnSpc>
                <a:spcPct val="80000"/>
              </a:lnSpc>
            </a:pPr>
            <a:r>
              <a:rPr lang="en-US"/>
              <a:t>Approach 2 (proximate cause): “Other jurisdictions hold that an employee’s discharge from light-duty work for misconduct unrelated to his disability does not automatically bar the employee from receiving disability benefits. These courts allow the employee to collect benefits if he can establish that the work-related disability hampers the employee’s ability to obtain or hold new employment…(Citing cases from NJ, NC &amp; MN)…causal connection between the wages lost and the injury...loss in wages</a:t>
            </a:r>
            <a:r>
              <a:rPr lang="en-US" b="1" i="1"/>
              <a:t> was proximately caused by the injury</a:t>
            </a:r>
            <a:r>
              <a:rPr lang="en-US"/>
              <a:t>.”</a:t>
            </a:r>
            <a:r>
              <a:rPr lang="en-US" sz="2400"/>
              <a:t>    </a:t>
            </a:r>
          </a:p>
        </p:txBody>
      </p:sp>
    </p:spTree>
    <p:extLst>
      <p:ext uri="{BB962C8B-B14F-4D97-AF65-F5344CB8AC3E}">
        <p14:creationId xmlns:p14="http://schemas.microsoft.com/office/powerpoint/2010/main" val="31222541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Interstate Scaffolding</a:t>
            </a:r>
            <a:br>
              <a:rPr lang="en-US" dirty="0"/>
            </a:br>
            <a:r>
              <a:rPr lang="en-US" dirty="0"/>
              <a:t>Appellate Court</a:t>
            </a:r>
            <a:endParaRPr lang="en-US" dirty="0" smtClean="0"/>
          </a:p>
        </p:txBody>
      </p:sp>
      <p:sp>
        <p:nvSpPr>
          <p:cNvPr id="14339" name="Rectangle 3"/>
          <p:cNvSpPr>
            <a:spLocks noGrp="1" noChangeArrowheads="1"/>
          </p:cNvSpPr>
          <p:nvPr>
            <p:ph type="body" idx="1"/>
          </p:nvPr>
        </p:nvSpPr>
        <p:spPr/>
        <p:txBody>
          <a:bodyPr/>
          <a:lstStyle/>
          <a:p>
            <a:pPr eaLnBrk="1" hangingPunct="1">
              <a:lnSpc>
                <a:spcPct val="80000"/>
              </a:lnSpc>
            </a:pPr>
            <a:r>
              <a:rPr lang="en-US"/>
              <a:t>So, which Approach does Appellate Court favor?</a:t>
            </a:r>
          </a:p>
          <a:p>
            <a:pPr eaLnBrk="1" hangingPunct="1">
              <a:lnSpc>
                <a:spcPct val="80000"/>
              </a:lnSpc>
            </a:pPr>
            <a:r>
              <a:rPr lang="en-US"/>
              <a:t>Approach 1 (volitional act bar): “We find that allowing an employee to collect TTD from his employer after he was removed from the work force as a result of a </a:t>
            </a:r>
            <a:r>
              <a:rPr lang="en-US" b="1" i="1"/>
              <a:t>volitional conduct</a:t>
            </a:r>
            <a:r>
              <a:rPr lang="en-US"/>
              <a:t> unrelated to his injury would not advance the goal of compensating an employee for a work-related injury. Instead, it would provide a windfall…” </a:t>
            </a:r>
          </a:p>
          <a:p>
            <a:pPr eaLnBrk="1" hangingPunct="1">
              <a:lnSpc>
                <a:spcPct val="80000"/>
              </a:lnSpc>
            </a:pPr>
            <a:r>
              <a:rPr lang="en-US"/>
              <a:t>Comports with </a:t>
            </a:r>
            <a:r>
              <a:rPr lang="en-US" u="sng"/>
              <a:t>Granite City</a:t>
            </a:r>
            <a:r>
              <a:rPr lang="en-US"/>
              <a:t> &amp; </a:t>
            </a:r>
            <a:r>
              <a:rPr lang="en-US" u="sng"/>
              <a:t>Schmidgall</a:t>
            </a:r>
            <a:r>
              <a:rPr lang="en-US"/>
              <a:t>: “in that it focuses on the reason the employee was removed from the work force”   </a:t>
            </a:r>
          </a:p>
        </p:txBody>
      </p:sp>
    </p:spTree>
    <p:extLst>
      <p:ext uri="{BB962C8B-B14F-4D97-AF65-F5344CB8AC3E}">
        <p14:creationId xmlns:p14="http://schemas.microsoft.com/office/powerpoint/2010/main" val="35949556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a:t>Interstate Scaffolding</a:t>
            </a:r>
            <a:br>
              <a:rPr lang="en-US" dirty="0"/>
            </a:br>
            <a:r>
              <a:rPr lang="en-US" dirty="0"/>
              <a:t>Appellate Court</a:t>
            </a:r>
            <a:endParaRPr lang="en-US" dirty="0" smtClean="0"/>
          </a:p>
        </p:txBody>
      </p:sp>
      <p:sp>
        <p:nvSpPr>
          <p:cNvPr id="15363" name="Rectangle 3"/>
          <p:cNvSpPr>
            <a:spLocks noGrp="1" noChangeArrowheads="1"/>
          </p:cNvSpPr>
          <p:nvPr>
            <p:ph type="body" idx="1"/>
          </p:nvPr>
        </p:nvSpPr>
        <p:spPr/>
        <p:txBody>
          <a:bodyPr/>
          <a:lstStyle/>
          <a:p>
            <a:pPr eaLnBrk="1" hangingPunct="1">
              <a:lnSpc>
                <a:spcPct val="80000"/>
              </a:lnSpc>
            </a:pPr>
            <a:r>
              <a:rPr lang="en-US" sz="2400"/>
              <a:t>Applying Approach 1 (volitional act bar) to this case</a:t>
            </a:r>
          </a:p>
          <a:p>
            <a:pPr eaLnBrk="1" hangingPunct="1">
              <a:lnSpc>
                <a:spcPct val="80000"/>
              </a:lnSpc>
            </a:pPr>
            <a:r>
              <a:rPr lang="en-US" sz="2400"/>
              <a:t>Claimant “tacitly conceded” that he was removed from the work force as a result of volitional acts unrelated to his employment</a:t>
            </a:r>
          </a:p>
          <a:p>
            <a:pPr eaLnBrk="1" hangingPunct="1">
              <a:lnSpc>
                <a:spcPct val="80000"/>
              </a:lnSpc>
            </a:pPr>
            <a:r>
              <a:rPr lang="en-US" sz="2400"/>
              <a:t>“Simply stated, but for his conduct in defacing respondent’s property, claimant would have continued receiving TTD benefits until his condition stabilized”</a:t>
            </a:r>
          </a:p>
          <a:p>
            <a:pPr eaLnBrk="1" hangingPunct="1">
              <a:lnSpc>
                <a:spcPct val="80000"/>
              </a:lnSpc>
            </a:pPr>
            <a:r>
              <a:rPr lang="en-US" sz="2400"/>
              <a:t>Oops! </a:t>
            </a:r>
            <a:r>
              <a:rPr lang="en-US" sz="2400" b="1" i="1"/>
              <a:t>Petitioner was not receiving TTD benefits at the time of his termination!</a:t>
            </a:r>
          </a:p>
          <a:p>
            <a:pPr eaLnBrk="1" hangingPunct="1">
              <a:lnSpc>
                <a:spcPct val="80000"/>
              </a:lnSpc>
            </a:pPr>
            <a:r>
              <a:rPr lang="en-US" sz="2400"/>
              <a:t>“During oral arguments, we were advised that at the time that claimant was employed in the light-duty position, he was receiving a salary from respondent as well as a </a:t>
            </a:r>
            <a:r>
              <a:rPr lang="en-US" sz="2400" b="1" i="1"/>
              <a:t>separate benefit </a:t>
            </a:r>
            <a:r>
              <a:rPr lang="en-US" sz="2400"/>
              <a:t>from respondent’s insurance carrier.”   </a:t>
            </a:r>
          </a:p>
        </p:txBody>
      </p:sp>
    </p:spTree>
    <p:extLst>
      <p:ext uri="{BB962C8B-B14F-4D97-AF65-F5344CB8AC3E}">
        <p14:creationId xmlns:p14="http://schemas.microsoft.com/office/powerpoint/2010/main" val="26671960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Interstate Scaffolding</a:t>
            </a:r>
            <a:br>
              <a:rPr lang="en-US" dirty="0"/>
            </a:br>
            <a:r>
              <a:rPr lang="en-US" dirty="0"/>
              <a:t>Appellate </a:t>
            </a:r>
            <a:r>
              <a:rPr lang="en-US" dirty="0" smtClean="0"/>
              <a:t>Court (Dissent)</a:t>
            </a:r>
          </a:p>
        </p:txBody>
      </p:sp>
      <p:sp>
        <p:nvSpPr>
          <p:cNvPr id="16387" name="Rectangle 3"/>
          <p:cNvSpPr>
            <a:spLocks noGrp="1" noChangeArrowheads="1"/>
          </p:cNvSpPr>
          <p:nvPr>
            <p:ph type="body" idx="1"/>
          </p:nvPr>
        </p:nvSpPr>
        <p:spPr/>
        <p:txBody>
          <a:bodyPr/>
          <a:lstStyle/>
          <a:p>
            <a:pPr eaLnBrk="1" hangingPunct="1">
              <a:lnSpc>
                <a:spcPct val="90000"/>
              </a:lnSpc>
            </a:pPr>
            <a:r>
              <a:rPr lang="en-US" sz="2400"/>
              <a:t>Donovan &amp; Holdridge</a:t>
            </a:r>
          </a:p>
          <a:p>
            <a:pPr eaLnBrk="1" hangingPunct="1">
              <a:lnSpc>
                <a:spcPct val="90000"/>
              </a:lnSpc>
            </a:pPr>
            <a:r>
              <a:rPr lang="en-US" sz="2400"/>
              <a:t>“The majority has announced a </a:t>
            </a:r>
            <a:r>
              <a:rPr lang="en-US" sz="2400" b="1" i="1"/>
              <a:t>new principle</a:t>
            </a:r>
            <a:r>
              <a:rPr lang="en-US" sz="2400"/>
              <a:t> which provides that temporary disability benefits may be discontinued where an employee upon returning to work light duty or to a rehabilitation assignment, is terminated from the work force as a result of his volitional acts of conduct (or misconduct) that are unrelated to his disabling condition. </a:t>
            </a:r>
            <a:r>
              <a:rPr lang="en-US" sz="2400" b="1" i="1"/>
              <a:t>Though I accept the general principle</a:t>
            </a:r>
            <a:r>
              <a:rPr lang="en-US" sz="2400"/>
              <a:t>, I cannot join in the remainder of the decision because the majority provides no standards for practical application of the newly announced principle. In addition, I disagree with the outright reversal of the Commission’s decision.”</a:t>
            </a:r>
          </a:p>
        </p:txBody>
      </p:sp>
    </p:spTree>
    <p:extLst>
      <p:ext uri="{BB962C8B-B14F-4D97-AF65-F5344CB8AC3E}">
        <p14:creationId xmlns:p14="http://schemas.microsoft.com/office/powerpoint/2010/main" val="37960728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Interstate Scaffolding (Supreme Court)</a:t>
            </a:r>
            <a:br>
              <a:rPr lang="en-US" dirty="0" smtClean="0"/>
            </a:br>
            <a:r>
              <a:rPr lang="en-US" dirty="0" smtClean="0"/>
              <a:t>236 Ill.2d 132 (2010)</a:t>
            </a:r>
          </a:p>
        </p:txBody>
      </p:sp>
      <p:sp>
        <p:nvSpPr>
          <p:cNvPr id="18435" name="Content Placeholder 2"/>
          <p:cNvSpPr>
            <a:spLocks noGrp="1"/>
          </p:cNvSpPr>
          <p:nvPr>
            <p:ph idx="1"/>
          </p:nvPr>
        </p:nvSpPr>
        <p:spPr/>
        <p:txBody>
          <a:bodyPr/>
          <a:lstStyle/>
          <a:p>
            <a:r>
              <a:rPr lang="en-US" sz="2000"/>
              <a:t>“In this appeal we are asked to consider whether an employer’s obligation to pay temporary total disability (TTD) workers’ compensation benefits to an employee who was injured in the course of his employment ceases when the employer terminates the employee for conduct unrelated to the injury.”</a:t>
            </a:r>
          </a:p>
          <a:p>
            <a:r>
              <a:rPr lang="en-US" sz="2000"/>
              <a:t>“We permitted the Illinois Trial Lawyers Association and the Illinois AFL-CIO to file </a:t>
            </a:r>
            <a:r>
              <a:rPr lang="en-US" sz="2000" i="1"/>
              <a:t>amicus curiae briefs in </a:t>
            </a:r>
            <a:r>
              <a:rPr lang="en-US" sz="2000"/>
              <a:t>support of Urban. In addition, the Illinois Association of Defense Trial Counsel and the Illinois Self Insurers Association were permitted to file </a:t>
            </a:r>
            <a:r>
              <a:rPr lang="en-US" sz="2000" i="1"/>
              <a:t>amicus curiae </a:t>
            </a:r>
            <a:r>
              <a:rPr lang="en-US" sz="2000"/>
              <a:t>briefs on behalf of Interstate.”</a:t>
            </a:r>
          </a:p>
        </p:txBody>
      </p:sp>
    </p:spTree>
    <p:extLst>
      <p:ext uri="{BB962C8B-B14F-4D97-AF65-F5344CB8AC3E}">
        <p14:creationId xmlns:p14="http://schemas.microsoft.com/office/powerpoint/2010/main" val="24994106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Interstate Scaffolding (Supreme Court)</a:t>
            </a:r>
            <a:br>
              <a:rPr lang="en-US" dirty="0"/>
            </a:br>
            <a:r>
              <a:rPr lang="en-US" dirty="0"/>
              <a:t>236 Ill.2d 132 (2010)</a:t>
            </a:r>
            <a:endParaRPr lang="en-US" dirty="0" smtClean="0"/>
          </a:p>
        </p:txBody>
      </p:sp>
      <p:sp>
        <p:nvSpPr>
          <p:cNvPr id="19459" name="Content Placeholder 2"/>
          <p:cNvSpPr>
            <a:spLocks noGrp="1"/>
          </p:cNvSpPr>
          <p:nvPr>
            <p:ph idx="1"/>
          </p:nvPr>
        </p:nvSpPr>
        <p:spPr/>
        <p:txBody>
          <a:bodyPr/>
          <a:lstStyle/>
          <a:p>
            <a:r>
              <a:rPr lang="en-US" sz="2000"/>
              <a:t>“Thus, the issue before us is one of law–whether an employer’s obligation to pay temporary total disability benefits to an employee who suffered a work-related injury ends if the employee returns to work for a light-duty assignment and, while working light duty, is terminated for conduct unrelated to his injury. Our review, therefore, is </a:t>
            </a:r>
            <a:r>
              <a:rPr lang="en-US" sz="2000" i="1"/>
              <a:t>de novo.”</a:t>
            </a:r>
          </a:p>
          <a:p>
            <a:r>
              <a:rPr lang="en-US" sz="2000"/>
              <a:t>“It is a well-settled principle that when a claimant seeks TTD benefits, the dispositive inquiry is whether the claimant’s condition has stabilized, </a:t>
            </a:r>
            <a:r>
              <a:rPr lang="en-US" sz="2000" i="1"/>
              <a:t>i.e., whether the claimant has reached maximum medical </a:t>
            </a:r>
            <a:r>
              <a:rPr lang="en-US" sz="2000"/>
              <a:t>improvement.”</a:t>
            </a:r>
          </a:p>
          <a:p>
            <a:r>
              <a:rPr lang="en-US" sz="2000"/>
              <a:t>“We have reviewed the appellate court judgment and find that neither the majority nor the dissent has reached the correct conclusion on the issue before this court.”</a:t>
            </a:r>
          </a:p>
        </p:txBody>
      </p:sp>
    </p:spTree>
    <p:extLst>
      <p:ext uri="{BB962C8B-B14F-4D97-AF65-F5344CB8AC3E}">
        <p14:creationId xmlns:p14="http://schemas.microsoft.com/office/powerpoint/2010/main" val="38108502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a:t>Interstate Scaffolding (Supreme Court)</a:t>
            </a:r>
            <a:br>
              <a:rPr lang="en-US" dirty="0"/>
            </a:br>
            <a:r>
              <a:rPr lang="en-US" dirty="0"/>
              <a:t>236 Ill.2d 132 (2010)</a:t>
            </a:r>
            <a:endParaRPr lang="en-US" dirty="0" smtClean="0"/>
          </a:p>
        </p:txBody>
      </p:sp>
      <p:sp>
        <p:nvSpPr>
          <p:cNvPr id="20483" name="Content Placeholder 2"/>
          <p:cNvSpPr>
            <a:spLocks noGrp="1"/>
          </p:cNvSpPr>
          <p:nvPr>
            <p:ph idx="1"/>
          </p:nvPr>
        </p:nvSpPr>
        <p:spPr/>
        <p:txBody>
          <a:bodyPr/>
          <a:lstStyle/>
          <a:p>
            <a:r>
              <a:rPr lang="en-US" sz="2000"/>
              <a:t>“Looking to the Act, we find that no reasonable construction of its provisions supports a finding that TTD benefits may be denied an employee who remains injured, yet has been discharged by his employer for ‘volitional conduct’ unrelated to his injury. A thorough examination of the Act reveals that it contains no provision for the denial, suspension, or termination of TTD benefits as a result of an employee’s discharge by his employer. Nor does the Act condition TTD benefits on whether there has been ‘cause’ for the employee’s dismissal. Such an inquiry is foreign to the Illinois workers’ compensation system.”</a:t>
            </a:r>
          </a:p>
          <a:p>
            <a:r>
              <a:rPr lang="en-US" sz="2000"/>
              <a:t>“The appellate court found that permitting the termination of benefits to an employee who is ‘justifiably’ discharged ‘comports with the [position] taken in </a:t>
            </a:r>
            <a:r>
              <a:rPr lang="en-US" sz="2000" i="1"/>
              <a:t>Granite City and Schmidgall.’ We </a:t>
            </a:r>
            <a:r>
              <a:rPr lang="en-US" sz="2000"/>
              <a:t>disagree.”</a:t>
            </a:r>
          </a:p>
        </p:txBody>
      </p:sp>
    </p:spTree>
    <p:extLst>
      <p:ext uri="{BB962C8B-B14F-4D97-AF65-F5344CB8AC3E}">
        <p14:creationId xmlns:p14="http://schemas.microsoft.com/office/powerpoint/2010/main" val="20744579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Interstate Scaffolding (Supreme Court)</a:t>
            </a:r>
            <a:br>
              <a:rPr lang="en-US" dirty="0"/>
            </a:br>
            <a:r>
              <a:rPr lang="en-US" dirty="0"/>
              <a:t>236 Ill.2d 132 (2010)</a:t>
            </a:r>
            <a:endParaRPr lang="en-US" dirty="0" smtClean="0"/>
          </a:p>
        </p:txBody>
      </p:sp>
      <p:sp>
        <p:nvSpPr>
          <p:cNvPr id="21507" name="Content Placeholder 2"/>
          <p:cNvSpPr>
            <a:spLocks noGrp="1"/>
          </p:cNvSpPr>
          <p:nvPr>
            <p:ph idx="1"/>
          </p:nvPr>
        </p:nvSpPr>
        <p:spPr/>
        <p:txBody>
          <a:bodyPr/>
          <a:lstStyle/>
          <a:p>
            <a:r>
              <a:rPr lang="en-US" sz="2400"/>
              <a:t>“For the reasons stated above, we hold that an employer’s obligation to pay TTD benefits to an injured employee does not cease because the employee had been discharged–whether or not the discharge was for ‘cause.’ When an injured employee has been discharged by his employer, the </a:t>
            </a:r>
            <a:r>
              <a:rPr lang="en-US" sz="2400" b="1" i="1"/>
              <a:t>determinative inquiry </a:t>
            </a:r>
            <a:r>
              <a:rPr lang="en-US" sz="2400"/>
              <a:t>for deciding entitlement to TTD benefits remains, as always, whether the claimant’s condition has stabilized. If the injured employee is able to show that he continues to be temporarily totally disabled as a result of his work-related injury, the employee is entitled to TTD benefits.”</a:t>
            </a:r>
          </a:p>
        </p:txBody>
      </p:sp>
    </p:spTree>
    <p:extLst>
      <p:ext uri="{BB962C8B-B14F-4D97-AF65-F5344CB8AC3E}">
        <p14:creationId xmlns:p14="http://schemas.microsoft.com/office/powerpoint/2010/main" val="37388539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a:t>J.S. Masonry</a:t>
            </a:r>
            <a:br>
              <a:rPr lang="en-US" sz="4000"/>
            </a:br>
            <a:r>
              <a:rPr lang="en-US" sz="3200"/>
              <a:t>369 Ill.App.3d 591, 861 N.E.2d 202 (2007)</a:t>
            </a:r>
            <a:r>
              <a:rPr lang="en-US" sz="3600"/>
              <a:t> </a:t>
            </a:r>
            <a:endParaRPr lang="en-US" sz="4000"/>
          </a:p>
        </p:txBody>
      </p:sp>
      <p:sp>
        <p:nvSpPr>
          <p:cNvPr id="12291" name="Rectangle 3"/>
          <p:cNvSpPr>
            <a:spLocks noGrp="1" noChangeArrowheads="1"/>
          </p:cNvSpPr>
          <p:nvPr>
            <p:ph type="body" idx="1"/>
          </p:nvPr>
        </p:nvSpPr>
        <p:spPr/>
        <p:txBody>
          <a:bodyPr/>
          <a:lstStyle/>
          <a:p>
            <a:pPr>
              <a:lnSpc>
                <a:spcPct val="80000"/>
              </a:lnSpc>
            </a:pPr>
            <a:r>
              <a:rPr lang="en-US"/>
              <a:t>Petitioner bricklayer fell from scaffold and sustained multiple injuries</a:t>
            </a:r>
          </a:p>
          <a:p>
            <a:pPr>
              <a:lnSpc>
                <a:spcPct val="80000"/>
              </a:lnSpc>
            </a:pPr>
            <a:r>
              <a:rPr lang="en-US"/>
              <a:t>Respondent alleged that Petitioner had violated safety rule by failing to pin gate</a:t>
            </a:r>
          </a:p>
          <a:p>
            <a:pPr>
              <a:lnSpc>
                <a:spcPct val="80000"/>
              </a:lnSpc>
            </a:pPr>
            <a:r>
              <a:rPr lang="en-US"/>
              <a:t>Arbitrator Peiler denied benefits due to violation of safety rule (no arising out of)</a:t>
            </a:r>
          </a:p>
          <a:p>
            <a:pPr>
              <a:lnSpc>
                <a:spcPct val="80000"/>
              </a:lnSpc>
            </a:pPr>
            <a:r>
              <a:rPr lang="en-US"/>
              <a:t>Unanimous Commission (Akemann, Pigott, Rink) reverses and awards medical and TTD</a:t>
            </a:r>
          </a:p>
          <a:p>
            <a:pPr>
              <a:lnSpc>
                <a:spcPct val="80000"/>
              </a:lnSpc>
            </a:pPr>
            <a:r>
              <a:rPr lang="en-US"/>
              <a:t>“Even if Petitioner violated a safety rule, he was still performing his work tasks at the time of the incident”</a:t>
            </a:r>
          </a:p>
        </p:txBody>
      </p:sp>
    </p:spTree>
    <p:extLst>
      <p:ext uri="{BB962C8B-B14F-4D97-AF65-F5344CB8AC3E}">
        <p14:creationId xmlns:p14="http://schemas.microsoft.com/office/powerpoint/2010/main" val="4174797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
            </a:r>
            <a:r>
              <a:rPr lang="en-US" dirty="0" err="1" smtClean="0"/>
              <a:t>Venure</a:t>
            </a:r>
            <a:r>
              <a:rPr lang="en-US" dirty="0" smtClean="0"/>
              <a:t>-Newberg-Perini v. IWCC</a:t>
            </a:r>
            <a:br>
              <a:rPr lang="en-US" dirty="0" smtClean="0"/>
            </a:br>
            <a:r>
              <a:rPr lang="en-US" dirty="0" smtClean="0"/>
              <a:t>2012 IL App (4</a:t>
            </a:r>
            <a:r>
              <a:rPr lang="en-US" baseline="30000" dirty="0" smtClean="0"/>
              <a:t>th</a:t>
            </a:r>
            <a:r>
              <a:rPr lang="en-US" dirty="0" smtClean="0"/>
              <a:t>) 110847WC</a:t>
            </a:r>
            <a:endParaRPr lang="en-US" dirty="0"/>
          </a:p>
        </p:txBody>
      </p:sp>
      <p:sp>
        <p:nvSpPr>
          <p:cNvPr id="3" name="Content Placeholder 2"/>
          <p:cNvSpPr>
            <a:spLocks noGrp="1"/>
          </p:cNvSpPr>
          <p:nvPr>
            <p:ph idx="1"/>
          </p:nvPr>
        </p:nvSpPr>
        <p:spPr/>
        <p:txBody>
          <a:bodyPr>
            <a:normAutofit fontScale="25000" lnSpcReduction="20000"/>
          </a:bodyPr>
          <a:lstStyle/>
          <a:p>
            <a:r>
              <a:rPr lang="en-US" sz="7200" dirty="0"/>
              <a:t>Appellate Court, 12-6-12, 3-2 decision, reverses Circuit Court </a:t>
            </a:r>
          </a:p>
          <a:p>
            <a:r>
              <a:rPr lang="en-US" sz="7200" dirty="0"/>
              <a:t>Our first question, then, is whether the claimant qualified as a traveling employee. A "</a:t>
            </a:r>
            <a:r>
              <a:rPr lang="en-US" sz="7200" b="1" dirty="0"/>
              <a:t>'traveling employee</a:t>
            </a:r>
            <a:r>
              <a:rPr lang="en-US" sz="7200" dirty="0"/>
              <a:t>'" is defined as "</a:t>
            </a:r>
            <a:r>
              <a:rPr lang="en-US" sz="7200" b="1" i="1" dirty="0"/>
              <a:t>one who is required to travel away from his employer's premises in order to perform his job”</a:t>
            </a:r>
            <a:r>
              <a:rPr lang="en-US" sz="7200" dirty="0"/>
              <a:t>…It is undisputed that 1) the claimant in this case was employed by Venture-Newberg; 2) he was assigned to work at a nuclear power plant in Cordova, Illinois, operated by Exelon in excess of 200 miles from his home; and 3) the premises at which the claimant was assigned to work were not the premises of his employer. These facts establish the claimant's status as a traveling employee. </a:t>
            </a:r>
            <a:r>
              <a:rPr lang="en-US" sz="7200" b="1" i="1" u="sng" dirty="0"/>
              <a:t>(Manifest weight?)</a:t>
            </a:r>
          </a:p>
          <a:p>
            <a:r>
              <a:rPr lang="en-US" sz="7200" dirty="0"/>
              <a:t>The test of whether a traveling employee's injury arose out of and in the course of his employment is the </a:t>
            </a:r>
            <a:r>
              <a:rPr lang="en-US" sz="7200" b="1" i="1" u="sng" dirty="0"/>
              <a:t>reasonableness </a:t>
            </a:r>
            <a:r>
              <a:rPr lang="en-US" sz="7200" dirty="0"/>
              <a:t>of the conduct in which he was engaged at the time of his injury and whether that conduct might have been anticipated or foreseen by Venture-Newberg… The question is one of fact to be resolved by the Commission, and its determination should not be disturbed on review unless it is against the manifest weight of the evidence…In this case, the Commission found that </a:t>
            </a:r>
            <a:r>
              <a:rPr lang="en-US" sz="7200" b="1" i="1" u="sng" dirty="0"/>
              <a:t>Venture-Newberg must have anticipated </a:t>
            </a:r>
            <a:r>
              <a:rPr lang="en-US" sz="7200" dirty="0"/>
              <a:t>that the claimant, recruited to work at Exelon's facility over 200 miles from the claimant's home, would be required to travel and arrange for convenient lodging in order to perform the duties of his job, and that it was reasonable and foreseeable that he would travel a direct route from the lodge at which he was staying to Exelon's facility… This determination is clearly not against the </a:t>
            </a:r>
            <a:r>
              <a:rPr lang="en-US" sz="7200" b="1" i="1" u="sng" dirty="0"/>
              <a:t>manifest weight of the evidence</a:t>
            </a:r>
            <a:r>
              <a:rPr lang="en-US" sz="7200" dirty="0"/>
              <a:t>.</a:t>
            </a:r>
            <a:r>
              <a:rPr lang="en-US" sz="5500" dirty="0"/>
              <a:t/>
            </a:r>
            <a:br>
              <a:rPr lang="en-US" sz="5500" dirty="0"/>
            </a:br>
            <a:r>
              <a:rPr lang="en-US" dirty="0" smtClean="0"/>
              <a:t/>
            </a:r>
            <a:br>
              <a:rPr lang="en-US" dirty="0" smtClean="0"/>
            </a:br>
            <a:endParaRPr lang="en-US" dirty="0"/>
          </a:p>
        </p:txBody>
      </p:sp>
    </p:spTree>
    <p:extLst>
      <p:ext uri="{BB962C8B-B14F-4D97-AF65-F5344CB8AC3E}">
        <p14:creationId xmlns:p14="http://schemas.microsoft.com/office/powerpoint/2010/main" val="435733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J.S. Masonry </a:t>
            </a:r>
            <a:r>
              <a:rPr lang="en-US" dirty="0" smtClean="0"/>
              <a:t>(Appellate Court)</a:t>
            </a:r>
            <a:br>
              <a:rPr lang="en-US" dirty="0" smtClean="0"/>
            </a:br>
            <a:r>
              <a:rPr lang="en-US" dirty="0" smtClean="0"/>
              <a:t>369 </a:t>
            </a:r>
            <a:r>
              <a:rPr lang="en-US" dirty="0" err="1" smtClean="0"/>
              <a:t>Ill.App</a:t>
            </a:r>
            <a:r>
              <a:rPr lang="en-US" dirty="0" smtClean="0"/>
              <a:t>. 3d 591 (2006)</a:t>
            </a:r>
            <a:endParaRPr lang="en-US" dirty="0"/>
          </a:p>
        </p:txBody>
      </p:sp>
      <p:sp>
        <p:nvSpPr>
          <p:cNvPr id="13315" name="Rectangle 3"/>
          <p:cNvSpPr>
            <a:spLocks noGrp="1" noChangeArrowheads="1"/>
          </p:cNvSpPr>
          <p:nvPr>
            <p:ph type="body" idx="1"/>
          </p:nvPr>
        </p:nvSpPr>
        <p:spPr/>
        <p:txBody>
          <a:bodyPr/>
          <a:lstStyle/>
          <a:p>
            <a:pPr>
              <a:lnSpc>
                <a:spcPct val="80000"/>
              </a:lnSpc>
            </a:pPr>
            <a:r>
              <a:rPr lang="en-US"/>
              <a:t>Circuit Court confirms</a:t>
            </a:r>
          </a:p>
          <a:p>
            <a:pPr>
              <a:lnSpc>
                <a:spcPct val="80000"/>
              </a:lnSpc>
            </a:pPr>
            <a:r>
              <a:rPr lang="en-US"/>
              <a:t>Unanimous Appellate Court affirms</a:t>
            </a:r>
          </a:p>
          <a:p>
            <a:pPr>
              <a:lnSpc>
                <a:spcPct val="80000"/>
              </a:lnSpc>
            </a:pPr>
            <a:r>
              <a:rPr lang="en-US"/>
              <a:t>Respondent argues that Commission erred “as a matter of law” that Petitioner’s injuries “arose out of his employment” because failure to fasten the safety gate was a violation of rules and took Petitioner “out of the scope of his employment”</a:t>
            </a:r>
          </a:p>
          <a:p>
            <a:pPr>
              <a:lnSpc>
                <a:spcPct val="80000"/>
              </a:lnSpc>
            </a:pPr>
            <a:r>
              <a:rPr lang="en-US"/>
              <a:t>Respondent relies on </a:t>
            </a:r>
            <a:r>
              <a:rPr lang="en-US" u="sng"/>
              <a:t>Saunders</a:t>
            </a:r>
            <a:r>
              <a:rPr lang="en-US"/>
              <a:t>: riding on forklift to get lunch</a:t>
            </a:r>
          </a:p>
          <a:p>
            <a:pPr>
              <a:lnSpc>
                <a:spcPct val="80000"/>
              </a:lnSpc>
            </a:pPr>
            <a:r>
              <a:rPr lang="en-US"/>
              <a:t>Petitioner relies on </a:t>
            </a:r>
            <a:r>
              <a:rPr lang="en-US" u="sng"/>
              <a:t>Chadwick</a:t>
            </a:r>
            <a:r>
              <a:rPr lang="en-US"/>
              <a:t>: failure to use safety belt  </a:t>
            </a:r>
          </a:p>
        </p:txBody>
      </p:sp>
    </p:spTree>
    <p:extLst>
      <p:ext uri="{BB962C8B-B14F-4D97-AF65-F5344CB8AC3E}">
        <p14:creationId xmlns:p14="http://schemas.microsoft.com/office/powerpoint/2010/main" val="6968249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a:t>J.S. Masonry (Appellate Court)</a:t>
            </a:r>
            <a:br>
              <a:rPr lang="en-US" dirty="0"/>
            </a:br>
            <a:r>
              <a:rPr lang="en-US" dirty="0"/>
              <a:t>369 </a:t>
            </a:r>
            <a:r>
              <a:rPr lang="en-US" dirty="0" err="1"/>
              <a:t>Ill.App</a:t>
            </a:r>
            <a:r>
              <a:rPr lang="en-US" dirty="0"/>
              <a:t>. 3d 591 (2006)</a:t>
            </a:r>
          </a:p>
        </p:txBody>
      </p:sp>
      <p:sp>
        <p:nvSpPr>
          <p:cNvPr id="14339" name="Rectangle 3"/>
          <p:cNvSpPr>
            <a:spLocks noGrp="1" noChangeArrowheads="1"/>
          </p:cNvSpPr>
          <p:nvPr>
            <p:ph type="body" idx="1"/>
          </p:nvPr>
        </p:nvSpPr>
        <p:spPr/>
        <p:txBody>
          <a:bodyPr/>
          <a:lstStyle/>
          <a:p>
            <a:pPr>
              <a:lnSpc>
                <a:spcPct val="90000"/>
              </a:lnSpc>
            </a:pPr>
            <a:r>
              <a:rPr lang="en-US"/>
              <a:t>The Petitioner was performing duties for which he was hired; although he may have been performing his duties in a negligent manner, he was doing exactly the thing he was employed to do; “without regard to the factual dispute as to whether he violated a company rule”</a:t>
            </a:r>
          </a:p>
          <a:p>
            <a:pPr>
              <a:lnSpc>
                <a:spcPct val="90000"/>
              </a:lnSpc>
            </a:pPr>
            <a:r>
              <a:rPr lang="en-US"/>
              <a:t>5 month delay in shoulder complaints not contrary to the manifest weight of the evidence, despite lack of explicit causation opinion</a:t>
            </a:r>
          </a:p>
          <a:p>
            <a:pPr>
              <a:lnSpc>
                <a:spcPct val="90000"/>
              </a:lnSpc>
            </a:pPr>
            <a:r>
              <a:rPr lang="en-US"/>
              <a:t>TTD award not contrary to the manifest weight of the evidence despite lack of “off-work” slips </a:t>
            </a:r>
          </a:p>
        </p:txBody>
      </p:sp>
    </p:spTree>
    <p:extLst>
      <p:ext uri="{BB962C8B-B14F-4D97-AF65-F5344CB8AC3E}">
        <p14:creationId xmlns:p14="http://schemas.microsoft.com/office/powerpoint/2010/main" val="41093322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Clinton Dwyer v. Circuit City Stores</a:t>
            </a:r>
            <a:br>
              <a:rPr lang="en-US" dirty="0" smtClean="0"/>
            </a:br>
            <a:r>
              <a:rPr lang="en-US" dirty="0" smtClean="0"/>
              <a:t>05WC012173 </a:t>
            </a:r>
            <a:endParaRPr lang="en-US" dirty="0"/>
          </a:p>
        </p:txBody>
      </p:sp>
      <p:sp>
        <p:nvSpPr>
          <p:cNvPr id="3" name="Content Placeholder 2"/>
          <p:cNvSpPr>
            <a:spLocks noGrp="1"/>
          </p:cNvSpPr>
          <p:nvPr>
            <p:ph idx="1"/>
          </p:nvPr>
        </p:nvSpPr>
        <p:spPr/>
        <p:txBody>
          <a:bodyPr rtlCol="0">
            <a:normAutofit/>
          </a:bodyPr>
          <a:lstStyle/>
          <a:p>
            <a:pPr>
              <a:defRPr/>
            </a:pPr>
            <a:r>
              <a:rPr lang="en-US" dirty="0" smtClean="0"/>
              <a:t>DA 3/6/2005</a:t>
            </a:r>
          </a:p>
          <a:p>
            <a:pPr>
              <a:defRPr/>
            </a:pPr>
            <a:r>
              <a:rPr lang="en-US" dirty="0" smtClean="0"/>
              <a:t>Petitioner 21 </a:t>
            </a:r>
            <a:r>
              <a:rPr lang="en-US" dirty="0" err="1" smtClean="0"/>
              <a:t>yo</a:t>
            </a:r>
            <a:r>
              <a:rPr lang="en-US" dirty="0" smtClean="0"/>
              <a:t> installation worker</a:t>
            </a:r>
          </a:p>
          <a:p>
            <a:pPr>
              <a:defRPr/>
            </a:pPr>
            <a:r>
              <a:rPr lang="en-US" dirty="0" smtClean="0"/>
              <a:t>Co-worker asks for help to get stuck item from vending machine next to break room</a:t>
            </a:r>
          </a:p>
          <a:p>
            <a:pPr>
              <a:defRPr/>
            </a:pPr>
            <a:r>
              <a:rPr lang="en-US" dirty="0" smtClean="0"/>
              <a:t>Petitioner “body checked” machine and fractured right hip requiring surgery</a:t>
            </a:r>
          </a:p>
          <a:p>
            <a:pPr>
              <a:defRPr/>
            </a:pPr>
            <a:r>
              <a:rPr lang="en-US" dirty="0" smtClean="0"/>
              <a:t>Store director testified that she knew of problems with the machine, knew that employees used it and that Petitioner did not receive reprimand for violation of rule by shaking machine  </a:t>
            </a:r>
            <a:endParaRPr lang="en-US" dirty="0"/>
          </a:p>
        </p:txBody>
      </p:sp>
      <p:sp>
        <p:nvSpPr>
          <p:cNvPr id="4" name="Date Placeholder 3"/>
          <p:cNvSpPr>
            <a:spLocks noGrp="1"/>
          </p:cNvSpPr>
          <p:nvPr>
            <p:ph type="dt" sz="quarter" idx="10"/>
          </p:nvPr>
        </p:nvSpPr>
        <p:spPr/>
        <p:txBody>
          <a:bodyPr/>
          <a:lstStyle/>
          <a:p>
            <a:pPr>
              <a:defRPr/>
            </a:pPr>
            <a:endParaRPr lang="en-US"/>
          </a:p>
        </p:txBody>
      </p:sp>
    </p:spTree>
    <p:extLst>
      <p:ext uri="{BB962C8B-B14F-4D97-AF65-F5344CB8AC3E}">
        <p14:creationId xmlns:p14="http://schemas.microsoft.com/office/powerpoint/2010/main" val="12595095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Arbitration Decision</a:t>
            </a:r>
            <a:br>
              <a:rPr lang="en-US" dirty="0" smtClean="0"/>
            </a:br>
            <a:r>
              <a:rPr lang="en-US" dirty="0" smtClean="0"/>
              <a:t>05WC012173</a:t>
            </a:r>
            <a:endParaRPr lang="en-US" dirty="0"/>
          </a:p>
        </p:txBody>
      </p:sp>
      <p:sp>
        <p:nvSpPr>
          <p:cNvPr id="3" name="Content Placeholder 2"/>
          <p:cNvSpPr>
            <a:spLocks noGrp="1"/>
          </p:cNvSpPr>
          <p:nvPr>
            <p:ph idx="1"/>
          </p:nvPr>
        </p:nvSpPr>
        <p:spPr/>
        <p:txBody>
          <a:bodyPr rtlCol="0">
            <a:normAutofit/>
          </a:bodyPr>
          <a:lstStyle/>
          <a:p>
            <a:pPr>
              <a:defRPr/>
            </a:pPr>
            <a:r>
              <a:rPr lang="en-US" dirty="0" smtClean="0"/>
              <a:t>Arbitrator Andros in Woodstock</a:t>
            </a:r>
          </a:p>
          <a:p>
            <a:pPr>
              <a:defRPr/>
            </a:pPr>
            <a:r>
              <a:rPr lang="en-US" dirty="0" smtClean="0"/>
              <a:t>Tried 6/8/06 and decision entered 9/22/06</a:t>
            </a:r>
          </a:p>
          <a:p>
            <a:pPr>
              <a:defRPr/>
            </a:pPr>
            <a:r>
              <a:rPr lang="en-US" dirty="0" smtClean="0"/>
              <a:t>Medical $60K; TTD 12 3/7 weeks (as stipulated); 35% loss right leg</a:t>
            </a:r>
          </a:p>
          <a:p>
            <a:pPr>
              <a:defRPr/>
            </a:pPr>
            <a:r>
              <a:rPr lang="en-US" dirty="0" smtClean="0"/>
              <a:t>“The true issue is whether the personal comfort doctrine applies…”</a:t>
            </a:r>
          </a:p>
          <a:p>
            <a:pPr>
              <a:defRPr/>
            </a:pPr>
            <a:r>
              <a:rPr lang="en-US" dirty="0" smtClean="0"/>
              <a:t>Cites </a:t>
            </a:r>
            <a:r>
              <a:rPr lang="en-US" u="sng" dirty="0" smtClean="0"/>
              <a:t>Eagle Discount </a:t>
            </a:r>
            <a:r>
              <a:rPr lang="en-US" dirty="0" smtClean="0"/>
              <a:t>and </a:t>
            </a:r>
            <a:r>
              <a:rPr lang="en-US" u="sng" dirty="0" smtClean="0"/>
              <a:t>Ill. Cons. Tel.</a:t>
            </a:r>
          </a:p>
          <a:p>
            <a:pPr>
              <a:defRPr/>
            </a:pPr>
            <a:r>
              <a:rPr lang="en-US" dirty="0" smtClean="0"/>
              <a:t>“It is the finding of the Arbitrator that the action of the Petitioner was not so outrageous or unusual in that people, who encounter vending machines that hang up the desired product, jostle the machine to get the product.”</a:t>
            </a:r>
            <a:endParaRPr lang="en-US" dirty="0"/>
          </a:p>
        </p:txBody>
      </p:sp>
      <p:sp>
        <p:nvSpPr>
          <p:cNvPr id="4" name="Date Placeholder 3"/>
          <p:cNvSpPr>
            <a:spLocks noGrp="1"/>
          </p:cNvSpPr>
          <p:nvPr>
            <p:ph type="dt" sz="quarter" idx="10"/>
          </p:nvPr>
        </p:nvSpPr>
        <p:spPr/>
        <p:txBody>
          <a:bodyPr/>
          <a:lstStyle/>
          <a:p>
            <a:pPr>
              <a:defRPr/>
            </a:pPr>
            <a:endParaRPr lang="en-US"/>
          </a:p>
        </p:txBody>
      </p:sp>
    </p:spTree>
    <p:extLst>
      <p:ext uri="{BB962C8B-B14F-4D97-AF65-F5344CB8AC3E}">
        <p14:creationId xmlns:p14="http://schemas.microsoft.com/office/powerpoint/2010/main" val="27072030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Commission Decision</a:t>
            </a:r>
            <a:br>
              <a:rPr lang="en-US" dirty="0" smtClean="0"/>
            </a:br>
            <a:r>
              <a:rPr lang="en-US" dirty="0" smtClean="0"/>
              <a:t>07IWCC1483</a:t>
            </a:r>
            <a:endParaRPr lang="en-US" dirty="0"/>
          </a:p>
        </p:txBody>
      </p:sp>
      <p:sp>
        <p:nvSpPr>
          <p:cNvPr id="3" name="Content Placeholder 2"/>
          <p:cNvSpPr>
            <a:spLocks noGrp="1"/>
          </p:cNvSpPr>
          <p:nvPr>
            <p:ph idx="1"/>
          </p:nvPr>
        </p:nvSpPr>
        <p:spPr/>
        <p:txBody>
          <a:bodyPr rtlCol="0">
            <a:normAutofit lnSpcReduction="10000"/>
          </a:bodyPr>
          <a:lstStyle/>
          <a:p>
            <a:pPr>
              <a:defRPr/>
            </a:pPr>
            <a:r>
              <a:rPr lang="en-US" dirty="0" smtClean="0"/>
              <a:t>November 14, 2007</a:t>
            </a:r>
          </a:p>
          <a:p>
            <a:pPr>
              <a:defRPr/>
            </a:pPr>
            <a:r>
              <a:rPr lang="en-US" dirty="0" smtClean="0"/>
              <a:t>Commissioners </a:t>
            </a:r>
            <a:r>
              <a:rPr lang="en-US" dirty="0" err="1" smtClean="0"/>
              <a:t>DeMunno</a:t>
            </a:r>
            <a:r>
              <a:rPr lang="en-US" dirty="0" smtClean="0"/>
              <a:t> &amp; Gore affirm and adopt</a:t>
            </a:r>
          </a:p>
          <a:p>
            <a:pPr>
              <a:defRPr/>
            </a:pPr>
            <a:r>
              <a:rPr lang="en-US" dirty="0" smtClean="0"/>
              <a:t>Commissioner </a:t>
            </a:r>
            <a:r>
              <a:rPr lang="en-US" dirty="0" err="1" smtClean="0"/>
              <a:t>Basurto</a:t>
            </a:r>
            <a:r>
              <a:rPr lang="en-US" dirty="0" smtClean="0"/>
              <a:t> dissents: “The personal comfort doctrine is intended for the petitioner's personal comfort. In this instance, the petitioner was not on break, nor was he purchasing an item from the vending machine. He was helping a coworker retrieve chips from the machine. It was not his personal comfort. Therefore, in order to find this compensable, the personal comfort doctrine must be extended to encompass the personal comfort of third parties. Assuming, that one makes that leap, his actions were unreasonable and unforeseeable.” </a:t>
            </a:r>
            <a:endParaRPr lang="en-US" dirty="0"/>
          </a:p>
        </p:txBody>
      </p:sp>
      <p:sp>
        <p:nvSpPr>
          <p:cNvPr id="4" name="Date Placeholder 3"/>
          <p:cNvSpPr>
            <a:spLocks noGrp="1"/>
          </p:cNvSpPr>
          <p:nvPr>
            <p:ph type="dt" sz="quarter" idx="10"/>
          </p:nvPr>
        </p:nvSpPr>
        <p:spPr/>
        <p:txBody>
          <a:bodyPr/>
          <a:lstStyle/>
          <a:p>
            <a:pPr>
              <a:defRPr/>
            </a:pPr>
            <a:endParaRPr lang="en-US"/>
          </a:p>
        </p:txBody>
      </p:sp>
    </p:spTree>
    <p:extLst>
      <p:ext uri="{BB962C8B-B14F-4D97-AF65-F5344CB8AC3E}">
        <p14:creationId xmlns:p14="http://schemas.microsoft.com/office/powerpoint/2010/main" val="119393232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Circuit Court Decision</a:t>
            </a:r>
            <a:br>
              <a:rPr lang="en-US" dirty="0" smtClean="0"/>
            </a:br>
            <a:r>
              <a:rPr lang="en-US" dirty="0" smtClean="0"/>
              <a:t>07 MR 360</a:t>
            </a:r>
            <a:endParaRPr lang="en-US" dirty="0"/>
          </a:p>
        </p:txBody>
      </p:sp>
      <p:sp>
        <p:nvSpPr>
          <p:cNvPr id="3" name="Content Placeholder 2"/>
          <p:cNvSpPr>
            <a:spLocks noGrp="1"/>
          </p:cNvSpPr>
          <p:nvPr>
            <p:ph idx="1"/>
          </p:nvPr>
        </p:nvSpPr>
        <p:spPr/>
        <p:txBody>
          <a:bodyPr rtlCol="0">
            <a:normAutofit/>
          </a:bodyPr>
          <a:lstStyle/>
          <a:p>
            <a:pPr>
              <a:defRPr/>
            </a:pPr>
            <a:r>
              <a:rPr lang="en-US" dirty="0" smtClean="0"/>
              <a:t>July 10, 2008</a:t>
            </a:r>
          </a:p>
          <a:p>
            <a:pPr>
              <a:defRPr/>
            </a:pPr>
            <a:r>
              <a:rPr lang="en-US" dirty="0" smtClean="0"/>
              <a:t>Circuit Court of McHenry County, Honorable Maureen P. McIntyre, presiding</a:t>
            </a:r>
          </a:p>
          <a:p>
            <a:pPr>
              <a:defRPr/>
            </a:pPr>
            <a:r>
              <a:rPr lang="en-US" dirty="0" smtClean="0"/>
              <a:t>Commission decision “set aside, reversed and dismissed”</a:t>
            </a:r>
          </a:p>
          <a:p>
            <a:pPr>
              <a:defRPr/>
            </a:pPr>
            <a:r>
              <a:rPr lang="en-US" dirty="0" smtClean="0"/>
              <a:t>“In the course of” contrary to the manifest weight: “personal comfort” does not apply to co-workers</a:t>
            </a:r>
          </a:p>
          <a:p>
            <a:pPr>
              <a:defRPr/>
            </a:pPr>
            <a:r>
              <a:rPr lang="en-US" dirty="0" smtClean="0"/>
              <a:t>“Arising out of” contrary to manifest weight(?): no increased risk; chose to hit/check </a:t>
            </a:r>
            <a:r>
              <a:rPr lang="en-US" smtClean="0"/>
              <a:t>the machine    </a:t>
            </a:r>
            <a:endParaRPr lang="en-US" dirty="0"/>
          </a:p>
        </p:txBody>
      </p:sp>
      <p:sp>
        <p:nvSpPr>
          <p:cNvPr id="4" name="Date Placeholder 3"/>
          <p:cNvSpPr>
            <a:spLocks noGrp="1"/>
          </p:cNvSpPr>
          <p:nvPr>
            <p:ph type="dt" sz="quarter" idx="10"/>
          </p:nvPr>
        </p:nvSpPr>
        <p:spPr/>
        <p:txBody>
          <a:bodyPr/>
          <a:lstStyle/>
          <a:p>
            <a:pPr>
              <a:defRPr/>
            </a:pPr>
            <a:endParaRPr lang="en-US"/>
          </a:p>
        </p:txBody>
      </p:sp>
    </p:spTree>
    <p:extLst>
      <p:ext uri="{BB962C8B-B14F-4D97-AF65-F5344CB8AC3E}">
        <p14:creationId xmlns:p14="http://schemas.microsoft.com/office/powerpoint/2010/main" val="26132566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sz="3100" dirty="0"/>
              <a:t>Appellate Court Decision</a:t>
            </a:r>
            <a:br>
              <a:rPr lang="en-US" sz="3100" dirty="0"/>
            </a:br>
            <a:r>
              <a:rPr lang="en-US" sz="3100" dirty="0"/>
              <a:t>Circuit City Stores v. IWCC</a:t>
            </a:r>
            <a:r>
              <a:rPr lang="en-US" dirty="0" smtClean="0"/>
              <a:t/>
            </a:r>
            <a:br>
              <a:rPr lang="en-US" dirty="0" smtClean="0"/>
            </a:br>
            <a:r>
              <a:rPr lang="en-US" sz="2700" dirty="0"/>
              <a:t>391 Ill.App.3d 913, 909 N.E.2d 983, 330 </a:t>
            </a:r>
            <a:r>
              <a:rPr lang="en-US" sz="2700" dirty="0" err="1"/>
              <a:t>Ill.Dec</a:t>
            </a:r>
            <a:r>
              <a:rPr lang="en-US" sz="2700" dirty="0"/>
              <a:t>. 961</a:t>
            </a:r>
          </a:p>
        </p:txBody>
      </p:sp>
      <p:sp>
        <p:nvSpPr>
          <p:cNvPr id="15363" name="Content Placeholder 2"/>
          <p:cNvSpPr>
            <a:spLocks noGrp="1"/>
          </p:cNvSpPr>
          <p:nvPr>
            <p:ph idx="1"/>
          </p:nvPr>
        </p:nvSpPr>
        <p:spPr/>
        <p:txBody>
          <a:bodyPr/>
          <a:lstStyle/>
          <a:p>
            <a:pPr eaLnBrk="1" hangingPunct="1"/>
            <a:r>
              <a:rPr lang="en-US" sz="2200"/>
              <a:t>July 14, 2009 (modified and rehearing denied)</a:t>
            </a:r>
          </a:p>
          <a:p>
            <a:pPr eaLnBrk="1" hangingPunct="1"/>
            <a:r>
              <a:rPr lang="en-US" sz="2200"/>
              <a:t>Justices Holdridge, McCullough, Hoffman, Hudson and Donovan</a:t>
            </a:r>
          </a:p>
          <a:p>
            <a:pPr eaLnBrk="1" hangingPunct="1"/>
            <a:r>
              <a:rPr lang="en-US" sz="2200"/>
              <a:t>Circuit Court reversed and Commission decision reinstated </a:t>
            </a:r>
          </a:p>
          <a:p>
            <a:pPr eaLnBrk="1" hangingPunct="1"/>
            <a:r>
              <a:rPr lang="en-US" sz="2200"/>
              <a:t>Personal comfort addresses only the “in the course of” element</a:t>
            </a:r>
          </a:p>
          <a:p>
            <a:pPr eaLnBrk="1" hangingPunct="1"/>
            <a:r>
              <a:rPr lang="en-US" sz="2200"/>
              <a:t>“The Commission's finding that Dwyer's injury arose out of his employment is not contrary to law. Regarding the manifest weight of the evidence, there is no question that Circuit City provided the vending machine for use by its employees. …Under these circumstances, a rational trier of fact could have found that the injury originated in a risk incidental to his employment—thus creating the requisite causal connection. Accordingly, the Commission's finding on this matter is not against the manifest weight of the evidence.”</a:t>
            </a:r>
          </a:p>
        </p:txBody>
      </p:sp>
      <p:sp>
        <p:nvSpPr>
          <p:cNvPr id="4" name="Date Placeholder 3"/>
          <p:cNvSpPr>
            <a:spLocks noGrp="1"/>
          </p:cNvSpPr>
          <p:nvPr>
            <p:ph type="dt" sz="quarter" idx="10"/>
          </p:nvPr>
        </p:nvSpPr>
        <p:spPr/>
        <p:txBody>
          <a:bodyPr/>
          <a:lstStyle/>
          <a:p>
            <a:pPr>
              <a:defRPr/>
            </a:pPr>
            <a:endParaRPr lang="en-US"/>
          </a:p>
        </p:txBody>
      </p:sp>
    </p:spTree>
    <p:extLst>
      <p:ext uri="{BB962C8B-B14F-4D97-AF65-F5344CB8AC3E}">
        <p14:creationId xmlns:p14="http://schemas.microsoft.com/office/powerpoint/2010/main" val="17376175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r>
              <a:rPr lang="en-US" dirty="0"/>
              <a:t>Appellate Court Decision</a:t>
            </a:r>
            <a:br>
              <a:rPr lang="en-US" dirty="0"/>
            </a:br>
            <a:r>
              <a:rPr lang="en-US" dirty="0"/>
              <a:t>Circuit City Stores v. IWCC</a:t>
            </a:r>
            <a:br>
              <a:rPr lang="en-US" dirty="0"/>
            </a:br>
            <a:r>
              <a:rPr lang="en-US" sz="4000" dirty="0"/>
              <a:t>391 Ill.App.3d 913, 909 N.E.2d 983, 330 </a:t>
            </a:r>
            <a:r>
              <a:rPr lang="en-US" sz="4000" dirty="0" err="1"/>
              <a:t>Ill.Dec</a:t>
            </a:r>
            <a:r>
              <a:rPr lang="en-US" sz="4000" dirty="0"/>
              <a:t>. 961</a:t>
            </a:r>
            <a:endParaRPr lang="en-US" dirty="0" smtClean="0"/>
          </a:p>
        </p:txBody>
      </p:sp>
      <p:sp>
        <p:nvSpPr>
          <p:cNvPr id="16387" name="Content Placeholder 2"/>
          <p:cNvSpPr>
            <a:spLocks noGrp="1"/>
          </p:cNvSpPr>
          <p:nvPr>
            <p:ph idx="1"/>
          </p:nvPr>
        </p:nvSpPr>
        <p:spPr/>
        <p:txBody>
          <a:bodyPr/>
          <a:lstStyle/>
          <a:p>
            <a:pPr eaLnBrk="1" hangingPunct="1"/>
            <a:r>
              <a:rPr lang="en-US" sz="2000"/>
              <a:t>“As for the ‘in the course of’ requirement, the Commission found that Dwyer's injury qualified under the personal comfort doctrine. That finding is contrary to law. By its own terms, the personal comfort doctrine applies to employees who sustain injuries while seeking their own personal comfort (Jessica Hubner in the instant case, not Dwyer). The doctrine has never been applied, and does not apply, to injuries sustained by an employee while assisting a coworker who is seeking personal comfort. We need not belabor this point because a separate doctrine, the so-called ‘good Samaritan doctrine,’ is applicable instead.”</a:t>
            </a:r>
          </a:p>
          <a:p>
            <a:pPr eaLnBrk="1" hangingPunct="1"/>
            <a:r>
              <a:rPr lang="en-US" sz="2000"/>
              <a:t>“In light of this evidence, it was reasonably foreseeable that an employee might ask a coworker for assistance to dislodge a product from the machine. It was also reasonably foreseeable that the coworker would come to the aid of a fellow employee.  The remaining question, then, is whether Dwyer's manner of rendering aid crossed the line of foreseeability and thus took him outside the scope of his employment.”</a:t>
            </a:r>
            <a:br>
              <a:rPr lang="en-US" sz="2000"/>
            </a:br>
            <a:r>
              <a:rPr lang="en-US" sz="2000"/>
              <a:t/>
            </a:r>
            <a:br>
              <a:rPr lang="en-US" sz="2000"/>
            </a:br>
            <a:r>
              <a:rPr lang="en-US" sz="2000"/>
              <a:t/>
            </a:r>
            <a:br>
              <a:rPr lang="en-US" sz="2000"/>
            </a:br>
            <a:endParaRPr lang="en-US" sz="2000"/>
          </a:p>
        </p:txBody>
      </p:sp>
      <p:sp>
        <p:nvSpPr>
          <p:cNvPr id="4" name="Date Placeholder 3"/>
          <p:cNvSpPr>
            <a:spLocks noGrp="1"/>
          </p:cNvSpPr>
          <p:nvPr>
            <p:ph type="dt" sz="quarter" idx="10"/>
          </p:nvPr>
        </p:nvSpPr>
        <p:spPr/>
        <p:txBody>
          <a:bodyPr/>
          <a:lstStyle/>
          <a:p>
            <a:pPr>
              <a:defRPr/>
            </a:pPr>
            <a:endParaRPr lang="en-US"/>
          </a:p>
        </p:txBody>
      </p:sp>
    </p:spTree>
    <p:extLst>
      <p:ext uri="{BB962C8B-B14F-4D97-AF65-F5344CB8AC3E}">
        <p14:creationId xmlns:p14="http://schemas.microsoft.com/office/powerpoint/2010/main" val="15563084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en-US" dirty="0" smtClean="0"/>
              <a:t>Johnson v. IWCC</a:t>
            </a:r>
            <a:br>
              <a:rPr lang="en-US" dirty="0" smtClean="0"/>
            </a:br>
            <a:r>
              <a:rPr lang="en-US" dirty="0" smtClean="0"/>
              <a:t>2011 Il App (2d) 100418WC</a:t>
            </a:r>
            <a:br>
              <a:rPr lang="en-US" dirty="0" smtClean="0"/>
            </a:br>
            <a:endParaRPr lang="en-US" dirty="0" smtClean="0"/>
          </a:p>
        </p:txBody>
      </p:sp>
      <p:sp>
        <p:nvSpPr>
          <p:cNvPr id="19459" name="Content Placeholder 2"/>
          <p:cNvSpPr>
            <a:spLocks noGrp="1"/>
          </p:cNvSpPr>
          <p:nvPr>
            <p:ph idx="1"/>
          </p:nvPr>
        </p:nvSpPr>
        <p:spPr/>
        <p:txBody>
          <a:bodyPr/>
          <a:lstStyle/>
          <a:p>
            <a:r>
              <a:rPr lang="en-US" u="sng" dirty="0" smtClean="0"/>
              <a:t>Johnson </a:t>
            </a:r>
            <a:r>
              <a:rPr lang="en-US" u="sng" dirty="0"/>
              <a:t>v. IWCC</a:t>
            </a:r>
            <a:r>
              <a:rPr lang="en-US" dirty="0"/>
              <a:t>, </a:t>
            </a:r>
            <a:r>
              <a:rPr lang="en-US" dirty="0" smtClean="0"/>
              <a:t>8-15-2011</a:t>
            </a:r>
            <a:r>
              <a:rPr lang="en-US" dirty="0"/>
              <a:t>: Appellate Court says Will County sheriff was  back “in the course of his employment” when he was responding to dispatch in his patrol car, after leaving county to perform personal </a:t>
            </a:r>
            <a:r>
              <a:rPr lang="en-US" dirty="0" smtClean="0"/>
              <a:t>errand</a:t>
            </a:r>
          </a:p>
          <a:p>
            <a:r>
              <a:rPr lang="en-US" dirty="0" smtClean="0"/>
              <a:t>Commission </a:t>
            </a:r>
            <a:r>
              <a:rPr lang="en-US" dirty="0"/>
              <a:t>had denied benefits 2-1 for personal </a:t>
            </a:r>
            <a:r>
              <a:rPr lang="en-US" dirty="0" smtClean="0"/>
              <a:t>deviation, reversing Arbitrator </a:t>
            </a:r>
          </a:p>
          <a:p>
            <a:r>
              <a:rPr lang="en-US" dirty="0" smtClean="0"/>
              <a:t>De Novo standard?</a:t>
            </a:r>
          </a:p>
        </p:txBody>
      </p:sp>
    </p:spTree>
    <p:extLst>
      <p:ext uri="{BB962C8B-B14F-4D97-AF65-F5344CB8AC3E}">
        <p14:creationId xmlns:p14="http://schemas.microsoft.com/office/powerpoint/2010/main" val="14961045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Peoria County Bellwood v. IIC</a:t>
            </a:r>
            <a:br>
              <a:rPr lang="en-US" dirty="0" smtClean="0"/>
            </a:br>
            <a:r>
              <a:rPr lang="en-US" dirty="0" smtClean="0"/>
              <a:t>115 Ill.2d 524 (1987)</a:t>
            </a:r>
            <a:endParaRPr lang="en-US" dirty="0"/>
          </a:p>
        </p:txBody>
      </p:sp>
      <p:sp>
        <p:nvSpPr>
          <p:cNvPr id="3" name="Content Placeholder 2"/>
          <p:cNvSpPr>
            <a:spLocks noGrp="1"/>
          </p:cNvSpPr>
          <p:nvPr>
            <p:ph idx="1"/>
          </p:nvPr>
        </p:nvSpPr>
        <p:spPr/>
        <p:txBody>
          <a:bodyPr>
            <a:normAutofit fontScale="55000" lnSpcReduction="20000"/>
          </a:bodyPr>
          <a:lstStyle/>
          <a:p>
            <a:r>
              <a:rPr lang="en-US" dirty="0"/>
              <a:t>The more narrow issue presented in this appeal is what is meant by the term "</a:t>
            </a:r>
            <a:r>
              <a:rPr lang="en-US" dirty="0" smtClean="0"/>
              <a:t>accidental </a:t>
            </a:r>
            <a:r>
              <a:rPr lang="en-US" dirty="0"/>
              <a:t>injury" within the meaning of the Act</a:t>
            </a:r>
            <a:r>
              <a:rPr lang="en-US" dirty="0" smtClean="0"/>
              <a:t>.</a:t>
            </a:r>
          </a:p>
          <a:p>
            <a:r>
              <a:rPr lang="en-US" dirty="0"/>
              <a:t>In the instant case, the claimant was found to have presented sufficient medical evidence to establish that her injury was work related. We do not believe that finding is against the manifest weight of the evidence. However, whether the claimant's injury is "accidental" is the crux of this case. We believe that the purpose behind the Workers' Compensation Act is best served by allowing compensation   in a case like the instant one where an injury has been shown to be caused by the performance of the claimant's job and has developed gradually over a period of time, without requiring complete dysfunction. In order to achieve this result we believe the case of </a:t>
            </a:r>
            <a:r>
              <a:rPr lang="en-US" i="1" dirty="0">
                <a:hlinkClick r:id="rId2"/>
              </a:rPr>
              <a:t>International Harvester Co. v. Industrial Com.</a:t>
            </a:r>
            <a:r>
              <a:rPr lang="en-US" dirty="0">
                <a:hlinkClick r:id="rId2"/>
              </a:rPr>
              <a:t> (1973), 56 Ill. 2d 84</a:t>
            </a:r>
            <a:r>
              <a:rPr lang="en-US" dirty="0"/>
              <a:t>, and that line of cases following </a:t>
            </a:r>
            <a:r>
              <a:rPr lang="en-US" i="1" dirty="0"/>
              <a:t>International Harvester</a:t>
            </a:r>
            <a:r>
              <a:rPr lang="en-US" dirty="0"/>
              <a:t>, should be interpreted so as to include a case like the instant one. We do not believe that in so doing we are partaking in judicial legislation; rather we are engaging in necessary and proper judicial statutory interpretation so as to implement the purpose of the Workers' Compensation Act</a:t>
            </a:r>
            <a:r>
              <a:rPr lang="en-US" dirty="0" smtClean="0"/>
              <a:t>.</a:t>
            </a:r>
          </a:p>
          <a:p>
            <a:r>
              <a:rPr lang="en-US" dirty="0"/>
              <a:t>The Workers' Compensation Act was intended to provide financial protection for injured workers regardless of a showing of negligence or contributory negligence, while precluding the employee from common law tort remedies. </a:t>
            </a:r>
            <a:r>
              <a:rPr lang="en-US" dirty="0" smtClean="0"/>
              <a:t>To </a:t>
            </a:r>
            <a:r>
              <a:rPr lang="en-US" dirty="0"/>
              <a:t>that end, it has been consistently held that the Act should be liberally construed to accomplish its purpose and </a:t>
            </a:r>
            <a:r>
              <a:rPr lang="en-US" dirty="0" smtClean="0"/>
              <a:t>objects. Requiring </a:t>
            </a:r>
            <a:r>
              <a:rPr lang="en-US" dirty="0"/>
              <a:t>complete collapse in a case like the instant one would </a:t>
            </a:r>
            <a:r>
              <a:rPr lang="en-US" dirty="0" smtClean="0"/>
              <a:t>not</a:t>
            </a:r>
            <a:r>
              <a:rPr lang="en-US" dirty="0"/>
              <a:t>  be beneficial to the employee or the employer because it might force employees needing the protection of the Act to push their bodies to a precise moment of collapse. Simply because an employee's work-related injury is gradual, rather than sudden and completely disabling, should not preclude protection and benefits. The Act was intended to compensate workers </a:t>
            </a:r>
            <a:r>
              <a:rPr lang="en-US" dirty="0" smtClean="0"/>
              <a:t>who </a:t>
            </a:r>
            <a:r>
              <a:rPr lang="en-US" dirty="0"/>
              <a:t>have been injured as a result of their employment. To deny an employee benefits for a work-related injury that is not the result of a sudden mishap or completely disabling penalizes an employee who faithfully performs job duties despite bodily discomfort and damage</a:t>
            </a:r>
            <a:r>
              <a:rPr lang="en-US" dirty="0" smtClean="0"/>
              <a:t>.</a:t>
            </a:r>
          </a:p>
          <a:p>
            <a:r>
              <a:rPr lang="en-US" dirty="0"/>
              <a:t>As the appellate court correctly stated</a:t>
            </a:r>
            <a:r>
              <a:rPr lang="en-US" dirty="0" smtClean="0"/>
              <a:t>,</a:t>
            </a:r>
            <a:r>
              <a:rPr lang="en-US" dirty="0"/>
              <a:t> an employee who alleges injury based on repetitive trauma must still meet the same standard of proof as other claimants alleging an accidental injury. There must be a showing that the injury is work related and not the result of a normal degenerative aging process.</a:t>
            </a:r>
            <a:br>
              <a:rPr lang="en-US" dirty="0"/>
            </a:br>
            <a:r>
              <a:rPr lang="en-US" dirty="0"/>
              <a:t/>
            </a:r>
            <a:br>
              <a:rPr lang="en-US" dirty="0"/>
            </a:br>
            <a:endParaRPr lang="en-US" dirty="0"/>
          </a:p>
        </p:txBody>
      </p:sp>
    </p:spTree>
    <p:extLst>
      <p:ext uri="{BB962C8B-B14F-4D97-AF65-F5344CB8AC3E}">
        <p14:creationId xmlns:p14="http://schemas.microsoft.com/office/powerpoint/2010/main" val="1852107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Stanislawa</a:t>
            </a:r>
            <a:r>
              <a:rPr lang="en-US" sz="2800" dirty="0"/>
              <a:t> </a:t>
            </a:r>
            <a:r>
              <a:rPr lang="en-US" sz="2800" dirty="0" err="1"/>
              <a:t>Mlynarczyk</a:t>
            </a:r>
            <a:r>
              <a:rPr lang="en-US" sz="2800" dirty="0"/>
              <a:t> v. Sophie </a:t>
            </a:r>
            <a:r>
              <a:rPr lang="en-US" sz="2800" dirty="0" err="1"/>
              <a:t>Obrochta</a:t>
            </a:r>
            <a:r>
              <a:rPr lang="en-US" sz="2800" dirty="0"/>
              <a:t/>
            </a:r>
            <a:br>
              <a:rPr lang="en-US" sz="2800" dirty="0"/>
            </a:br>
            <a:r>
              <a:rPr lang="en-US" sz="2800" dirty="0"/>
              <a:t>08WC001595</a:t>
            </a:r>
            <a:br>
              <a:rPr lang="en-US" sz="2800" dirty="0"/>
            </a:br>
            <a:r>
              <a:rPr lang="en-US" sz="2800" dirty="0"/>
              <a:t>  Facts</a:t>
            </a:r>
          </a:p>
        </p:txBody>
      </p:sp>
      <p:sp>
        <p:nvSpPr>
          <p:cNvPr id="3" name="Content Placeholder 2"/>
          <p:cNvSpPr>
            <a:spLocks noGrp="1"/>
          </p:cNvSpPr>
          <p:nvPr>
            <p:ph idx="1"/>
          </p:nvPr>
        </p:nvSpPr>
        <p:spPr/>
        <p:txBody>
          <a:bodyPr>
            <a:normAutofit/>
          </a:bodyPr>
          <a:lstStyle/>
          <a:p>
            <a:r>
              <a:rPr lang="en-US" dirty="0" smtClean="0"/>
              <a:t>DA 12-5-07</a:t>
            </a:r>
          </a:p>
          <a:p>
            <a:r>
              <a:rPr lang="en-US" dirty="0" smtClean="0"/>
              <a:t>60 year old janitorial worker</a:t>
            </a:r>
          </a:p>
          <a:p>
            <a:r>
              <a:rPr lang="en-US" dirty="0" smtClean="0"/>
              <a:t>Fell on ice and snow in driveway at home and fractured left arm</a:t>
            </a:r>
          </a:p>
          <a:p>
            <a:r>
              <a:rPr lang="en-US" dirty="0" smtClean="0"/>
              <a:t>Husband &amp; wife team using Respondent’s unmarked vehicle (facts &amp; circumstances relating to use </a:t>
            </a:r>
            <a:r>
              <a:rPr lang="en-US" smtClean="0"/>
              <a:t>of vehicle?)</a:t>
            </a:r>
            <a:endParaRPr lang="en-US" dirty="0" smtClean="0"/>
          </a:p>
          <a:p>
            <a:r>
              <a:rPr lang="en-US" dirty="0" smtClean="0"/>
              <a:t>Had completed cleaning assignments and had gone home for meal (unpaid meal time)</a:t>
            </a:r>
          </a:p>
          <a:p>
            <a:r>
              <a:rPr lang="en-US" dirty="0" smtClean="0"/>
              <a:t>Went out again to meet another cleaning crew for evening assignment </a:t>
            </a:r>
            <a:endParaRPr lang="en-US" dirty="0"/>
          </a:p>
        </p:txBody>
      </p:sp>
    </p:spTree>
    <p:extLst>
      <p:ext uri="{BB962C8B-B14F-4D97-AF65-F5344CB8AC3E}">
        <p14:creationId xmlns:p14="http://schemas.microsoft.com/office/powerpoint/2010/main" val="28981179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dirty="0" smtClean="0"/>
              <a:t>Durand v. IIC</a:t>
            </a:r>
            <a:r>
              <a:rPr lang="en-US" sz="4000" dirty="0"/>
              <a:t/>
            </a:r>
            <a:br>
              <a:rPr lang="en-US" sz="4000" dirty="0"/>
            </a:br>
            <a:r>
              <a:rPr lang="en-US" sz="3600" dirty="0"/>
              <a:t>224 Ill.2d </a:t>
            </a:r>
            <a:r>
              <a:rPr lang="en-US" sz="3600" dirty="0" smtClean="0"/>
              <a:t>53 </a:t>
            </a:r>
            <a:r>
              <a:rPr lang="en-US" sz="3600" dirty="0"/>
              <a:t>(2006)</a:t>
            </a:r>
          </a:p>
        </p:txBody>
      </p:sp>
      <p:sp>
        <p:nvSpPr>
          <p:cNvPr id="5123" name="Rectangle 3"/>
          <p:cNvSpPr>
            <a:spLocks noGrp="1" noChangeArrowheads="1"/>
          </p:cNvSpPr>
          <p:nvPr>
            <p:ph type="body" idx="1"/>
          </p:nvPr>
        </p:nvSpPr>
        <p:spPr/>
        <p:txBody>
          <a:bodyPr>
            <a:normAutofit lnSpcReduction="10000"/>
          </a:bodyPr>
          <a:lstStyle/>
          <a:p>
            <a:pPr>
              <a:lnSpc>
                <a:spcPct val="90000"/>
              </a:lnSpc>
            </a:pPr>
            <a:r>
              <a:rPr lang="en-US" sz="2400"/>
              <a:t>Policy administrator at insurance company alleges carpal tunnel syndrome</a:t>
            </a:r>
          </a:p>
          <a:p>
            <a:pPr>
              <a:lnSpc>
                <a:spcPct val="90000"/>
              </a:lnSpc>
            </a:pPr>
            <a:r>
              <a:rPr lang="en-US" sz="2400"/>
              <a:t>01/29/98: problems “</a:t>
            </a:r>
            <a:r>
              <a:rPr lang="en-US" sz="2400" b="1"/>
              <a:t>September/October 97</a:t>
            </a:r>
            <a:r>
              <a:rPr lang="en-US" sz="2400"/>
              <a:t>”</a:t>
            </a:r>
          </a:p>
          <a:p>
            <a:pPr>
              <a:lnSpc>
                <a:spcPct val="90000"/>
              </a:lnSpc>
            </a:pPr>
            <a:r>
              <a:rPr lang="en-US" sz="2400"/>
              <a:t>No treatment, no lost time until…</a:t>
            </a:r>
          </a:p>
          <a:p>
            <a:pPr>
              <a:lnSpc>
                <a:spcPct val="90000"/>
              </a:lnSpc>
            </a:pPr>
            <a:r>
              <a:rPr lang="en-US" sz="2400"/>
              <a:t>08/15/00: 1</a:t>
            </a:r>
            <a:r>
              <a:rPr lang="en-US" sz="2400" baseline="30000"/>
              <a:t>st</a:t>
            </a:r>
            <a:r>
              <a:rPr lang="en-US" sz="2400"/>
              <a:t> MD visit, “1.5 years of symptoms”</a:t>
            </a:r>
          </a:p>
          <a:p>
            <a:pPr>
              <a:lnSpc>
                <a:spcPct val="90000"/>
              </a:lnSpc>
            </a:pPr>
            <a:r>
              <a:rPr lang="en-US" sz="2400"/>
              <a:t>09/08/00: positive EMG</a:t>
            </a:r>
          </a:p>
          <a:p>
            <a:pPr>
              <a:lnSpc>
                <a:spcPct val="90000"/>
              </a:lnSpc>
            </a:pPr>
            <a:r>
              <a:rPr lang="en-US" sz="2400"/>
              <a:t>11/06/00: IME Dr. Pomerance, no causation</a:t>
            </a:r>
          </a:p>
          <a:p>
            <a:pPr>
              <a:lnSpc>
                <a:spcPct val="90000"/>
              </a:lnSpc>
            </a:pPr>
            <a:r>
              <a:rPr lang="en-US" sz="2400"/>
              <a:t>11/29/00: Orthopedic consult</a:t>
            </a:r>
          </a:p>
          <a:p>
            <a:pPr>
              <a:lnSpc>
                <a:spcPct val="90000"/>
              </a:lnSpc>
            </a:pPr>
            <a:r>
              <a:rPr lang="en-US" sz="2400" b="1"/>
              <a:t>01/12/01: Application filed, DA 9/8/00</a:t>
            </a:r>
          </a:p>
          <a:p>
            <a:pPr>
              <a:lnSpc>
                <a:spcPct val="90000"/>
              </a:lnSpc>
            </a:pPr>
            <a:r>
              <a:rPr lang="en-US" sz="2400"/>
              <a:t>02/12/01 &amp; 06/04/01: surgeries</a:t>
            </a:r>
          </a:p>
          <a:p>
            <a:pPr>
              <a:lnSpc>
                <a:spcPct val="90000"/>
              </a:lnSpc>
            </a:pPr>
            <a:r>
              <a:rPr lang="en-US" sz="2400"/>
              <a:t>05/09/02: Arbitration hearing</a:t>
            </a:r>
          </a:p>
        </p:txBody>
      </p:sp>
    </p:spTree>
    <p:extLst>
      <p:ext uri="{BB962C8B-B14F-4D97-AF65-F5344CB8AC3E}">
        <p14:creationId xmlns:p14="http://schemas.microsoft.com/office/powerpoint/2010/main" val="19004847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Durand Arbitration</a:t>
            </a:r>
          </a:p>
        </p:txBody>
      </p:sp>
      <p:sp>
        <p:nvSpPr>
          <p:cNvPr id="6147" name="Rectangle 3"/>
          <p:cNvSpPr>
            <a:spLocks noGrp="1" noChangeArrowheads="1"/>
          </p:cNvSpPr>
          <p:nvPr>
            <p:ph type="body" idx="1"/>
          </p:nvPr>
        </p:nvSpPr>
        <p:spPr/>
        <p:txBody>
          <a:bodyPr/>
          <a:lstStyle/>
          <a:p>
            <a:pPr>
              <a:lnSpc>
                <a:spcPct val="80000"/>
              </a:lnSpc>
            </a:pPr>
            <a:r>
              <a:rPr lang="en-US" sz="2400"/>
              <a:t>Petitioner’s case: her own testimony; treating records; expert testimony from examining doctor Dr. Robert Martin</a:t>
            </a:r>
          </a:p>
          <a:p>
            <a:pPr>
              <a:lnSpc>
                <a:spcPct val="80000"/>
              </a:lnSpc>
            </a:pPr>
            <a:r>
              <a:rPr lang="en-US" sz="2400"/>
              <a:t>Respondent’s case: Petitioner’s supervisor; IME Dr. Pomerance testimony</a:t>
            </a:r>
          </a:p>
          <a:p>
            <a:pPr>
              <a:lnSpc>
                <a:spcPct val="80000"/>
              </a:lnSpc>
            </a:pPr>
            <a:r>
              <a:rPr lang="en-US" sz="2400" b="1"/>
              <a:t>Arbitrator Neal awards benefits</a:t>
            </a:r>
            <a:r>
              <a:rPr lang="en-US" sz="2400"/>
              <a:t>: $16,000 medical; 9 5/7 weeks TTD; 15% loss of use of each hand; total $33,257.16</a:t>
            </a:r>
          </a:p>
          <a:p>
            <a:pPr>
              <a:lnSpc>
                <a:spcPct val="80000"/>
              </a:lnSpc>
            </a:pPr>
            <a:r>
              <a:rPr lang="en-US" sz="2400"/>
              <a:t>Based on treating records, Dr. Martin’s testimony, unpersuasive testimony of supervisor and Dr. Pomerance</a:t>
            </a:r>
          </a:p>
          <a:p>
            <a:pPr>
              <a:lnSpc>
                <a:spcPct val="80000"/>
              </a:lnSpc>
            </a:pPr>
            <a:r>
              <a:rPr lang="en-US" sz="2400"/>
              <a:t>SOL defense rejected: Although Petitioner had experienced CTS symptoms “well before” 09/08/00, that was the first time she was “officially diagnosed” </a:t>
            </a:r>
          </a:p>
        </p:txBody>
      </p:sp>
    </p:spTree>
    <p:extLst>
      <p:ext uri="{BB962C8B-B14F-4D97-AF65-F5344CB8AC3E}">
        <p14:creationId xmlns:p14="http://schemas.microsoft.com/office/powerpoint/2010/main" val="230891073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Durand Commission</a:t>
            </a:r>
          </a:p>
        </p:txBody>
      </p:sp>
      <p:sp>
        <p:nvSpPr>
          <p:cNvPr id="7171" name="Rectangle 3"/>
          <p:cNvSpPr>
            <a:spLocks noGrp="1" noChangeArrowheads="1"/>
          </p:cNvSpPr>
          <p:nvPr>
            <p:ph type="body" idx="1"/>
          </p:nvPr>
        </p:nvSpPr>
        <p:spPr/>
        <p:txBody>
          <a:bodyPr/>
          <a:lstStyle/>
          <a:p>
            <a:pPr>
              <a:lnSpc>
                <a:spcPct val="80000"/>
              </a:lnSpc>
            </a:pPr>
            <a:r>
              <a:rPr lang="en-US"/>
              <a:t>2 (Akemann &amp; Serkland) to 1(Sherman) decision reverses Arbitrator </a:t>
            </a:r>
          </a:p>
          <a:p>
            <a:pPr>
              <a:lnSpc>
                <a:spcPct val="80000"/>
              </a:lnSpc>
            </a:pPr>
            <a:r>
              <a:rPr lang="en-US"/>
              <a:t>Petitioner failed to file her Application within the Statute of Limitations</a:t>
            </a:r>
          </a:p>
          <a:p>
            <a:pPr>
              <a:lnSpc>
                <a:spcPct val="80000"/>
              </a:lnSpc>
            </a:pPr>
            <a:r>
              <a:rPr lang="en-US"/>
              <a:t>“September/October 1997 is the date of accident/manifestation date” (!!!)</a:t>
            </a:r>
          </a:p>
          <a:p>
            <a:pPr>
              <a:lnSpc>
                <a:spcPct val="80000"/>
              </a:lnSpc>
            </a:pPr>
            <a:r>
              <a:rPr lang="en-US"/>
              <a:t>“fact of the injury and its causal relationship to her employment was plainly apparent to the Petitioner and to a reasonable person alike”</a:t>
            </a:r>
          </a:p>
          <a:p>
            <a:pPr>
              <a:lnSpc>
                <a:spcPct val="80000"/>
              </a:lnSpc>
            </a:pPr>
            <a:r>
              <a:rPr lang="en-US"/>
              <a:t>Sherman’s dissent: this penalizes a diligent worker</a:t>
            </a:r>
          </a:p>
        </p:txBody>
      </p:sp>
    </p:spTree>
    <p:extLst>
      <p:ext uri="{BB962C8B-B14F-4D97-AF65-F5344CB8AC3E}">
        <p14:creationId xmlns:p14="http://schemas.microsoft.com/office/powerpoint/2010/main" val="222145259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Durand Appellate Court</a:t>
            </a:r>
          </a:p>
        </p:txBody>
      </p:sp>
      <p:sp>
        <p:nvSpPr>
          <p:cNvPr id="8195" name="Rectangle 3"/>
          <p:cNvSpPr>
            <a:spLocks noGrp="1" noChangeArrowheads="1"/>
          </p:cNvSpPr>
          <p:nvPr>
            <p:ph type="body" idx="1"/>
          </p:nvPr>
        </p:nvSpPr>
        <p:spPr/>
        <p:txBody>
          <a:bodyPr/>
          <a:lstStyle/>
          <a:p>
            <a:pPr>
              <a:lnSpc>
                <a:spcPct val="90000"/>
              </a:lnSpc>
            </a:pPr>
            <a:r>
              <a:rPr lang="en-US"/>
              <a:t>Circuit Court Peoria County (Judge Barra) confirms</a:t>
            </a:r>
          </a:p>
          <a:p>
            <a:pPr>
              <a:lnSpc>
                <a:spcPct val="90000"/>
              </a:lnSpc>
            </a:pPr>
            <a:r>
              <a:rPr lang="en-US"/>
              <a:t>3(Hoffman, McCullough, Callum) to 2(Holdridge, Donovan) affirms SOL bar</a:t>
            </a:r>
          </a:p>
          <a:p>
            <a:pPr>
              <a:lnSpc>
                <a:spcPct val="90000"/>
              </a:lnSpc>
            </a:pPr>
            <a:r>
              <a:rPr lang="en-US"/>
              <a:t>Manifest weight of the evidence</a:t>
            </a:r>
          </a:p>
          <a:p>
            <a:pPr>
              <a:lnSpc>
                <a:spcPct val="90000"/>
              </a:lnSpc>
            </a:pPr>
            <a:r>
              <a:rPr lang="en-US"/>
              <a:t>Petitioner was “of the belief” that she had CTS and that it was job-related “in 1997”</a:t>
            </a:r>
          </a:p>
          <a:p>
            <a:pPr>
              <a:lnSpc>
                <a:spcPct val="90000"/>
              </a:lnSpc>
            </a:pPr>
            <a:r>
              <a:rPr lang="en-US"/>
              <a:t>Dissent: “belief” is not the same thing as being “plainly apparent” </a:t>
            </a:r>
          </a:p>
        </p:txBody>
      </p:sp>
    </p:spTree>
    <p:extLst>
      <p:ext uri="{BB962C8B-B14F-4D97-AF65-F5344CB8AC3E}">
        <p14:creationId xmlns:p14="http://schemas.microsoft.com/office/powerpoint/2010/main" val="346755350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z="4800" dirty="0" smtClean="0"/>
              <a:t>Durand </a:t>
            </a:r>
            <a:r>
              <a:rPr lang="en-US" sz="4800" dirty="0"/>
              <a:t>v. </a:t>
            </a:r>
            <a:r>
              <a:rPr lang="en-US" sz="4800" dirty="0" smtClean="0"/>
              <a:t>IIC</a:t>
            </a:r>
            <a:r>
              <a:rPr lang="en-US" dirty="0" smtClean="0"/>
              <a:t> (Supreme Court)</a:t>
            </a:r>
            <a:r>
              <a:rPr lang="en-US" sz="4800" dirty="0"/>
              <a:t/>
            </a:r>
            <a:br>
              <a:rPr lang="en-US" sz="4800" dirty="0"/>
            </a:br>
            <a:r>
              <a:rPr lang="en-US" dirty="0"/>
              <a:t>224 Ill.2d 53 (2006)</a:t>
            </a:r>
          </a:p>
        </p:txBody>
      </p:sp>
      <p:sp>
        <p:nvSpPr>
          <p:cNvPr id="9219" name="Rectangle 3"/>
          <p:cNvSpPr>
            <a:spLocks noGrp="1" noChangeArrowheads="1"/>
          </p:cNvSpPr>
          <p:nvPr>
            <p:ph type="body" idx="1"/>
          </p:nvPr>
        </p:nvSpPr>
        <p:spPr/>
        <p:txBody>
          <a:bodyPr/>
          <a:lstStyle/>
          <a:p>
            <a:pPr>
              <a:lnSpc>
                <a:spcPct val="90000"/>
              </a:lnSpc>
            </a:pPr>
            <a:r>
              <a:rPr lang="en-US" sz="2400"/>
              <a:t>4 (Fitzgerald et al.) to 2 (Garman, Karmeier) reverses Appellate Court and Commission</a:t>
            </a:r>
          </a:p>
          <a:p>
            <a:pPr>
              <a:lnSpc>
                <a:spcPct val="90000"/>
              </a:lnSpc>
            </a:pPr>
            <a:r>
              <a:rPr lang="en-US" sz="2400"/>
              <a:t>An employee suffering from RSI must point to a date within the limitations period on which both </a:t>
            </a:r>
            <a:r>
              <a:rPr lang="en-US" sz="2400" b="1"/>
              <a:t>(1) the injury</a:t>
            </a:r>
            <a:r>
              <a:rPr lang="en-US" sz="2400"/>
              <a:t> and </a:t>
            </a:r>
            <a:r>
              <a:rPr lang="en-US" sz="2400" b="1"/>
              <a:t>(2) its</a:t>
            </a:r>
            <a:r>
              <a:rPr lang="en-US" sz="2400"/>
              <a:t> </a:t>
            </a:r>
            <a:r>
              <a:rPr lang="en-US" sz="2400" b="1"/>
              <a:t>causal link</a:t>
            </a:r>
            <a:r>
              <a:rPr lang="en-US" sz="2400"/>
              <a:t> to the employee’s work became plainly apparent to a reasonable person </a:t>
            </a:r>
          </a:p>
          <a:p>
            <a:pPr>
              <a:lnSpc>
                <a:spcPct val="90000"/>
              </a:lnSpc>
            </a:pPr>
            <a:r>
              <a:rPr lang="en-US" sz="2400"/>
              <a:t>Review of previous case law: typically either the date on which the employee </a:t>
            </a:r>
            <a:r>
              <a:rPr lang="en-US" sz="2400" b="1"/>
              <a:t>requires medical</a:t>
            </a:r>
            <a:r>
              <a:rPr lang="en-US" sz="2400"/>
              <a:t> </a:t>
            </a:r>
            <a:r>
              <a:rPr lang="en-US" sz="2400" b="1"/>
              <a:t>treatment</a:t>
            </a:r>
            <a:r>
              <a:rPr lang="en-US" sz="2400"/>
              <a:t> or the date on which the employee </a:t>
            </a:r>
            <a:r>
              <a:rPr lang="en-US" sz="2400" b="1"/>
              <a:t>can no longer perform work activities</a:t>
            </a:r>
          </a:p>
          <a:p>
            <a:pPr>
              <a:lnSpc>
                <a:spcPct val="90000"/>
              </a:lnSpc>
            </a:pPr>
            <a:r>
              <a:rPr lang="en-US" sz="2400"/>
              <a:t>Was the date chosen by the Commission contrary to the manifest weight of the evidence? Yes.</a:t>
            </a:r>
          </a:p>
          <a:p>
            <a:pPr>
              <a:lnSpc>
                <a:spcPct val="90000"/>
              </a:lnSpc>
            </a:pPr>
            <a:endParaRPr lang="en-US" sz="2400"/>
          </a:p>
        </p:txBody>
      </p:sp>
    </p:spTree>
    <p:extLst>
      <p:ext uri="{BB962C8B-B14F-4D97-AF65-F5344CB8AC3E}">
        <p14:creationId xmlns:p14="http://schemas.microsoft.com/office/powerpoint/2010/main" val="383878118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sz="4800" dirty="0"/>
              <a:t>Durand v. </a:t>
            </a:r>
            <a:r>
              <a:rPr lang="en-US" sz="4800" dirty="0" smtClean="0"/>
              <a:t>IIC</a:t>
            </a:r>
            <a:r>
              <a:rPr lang="en-US" dirty="0" smtClean="0"/>
              <a:t> </a:t>
            </a:r>
            <a:r>
              <a:rPr lang="en-US" dirty="0"/>
              <a:t>(Supreme Court)</a:t>
            </a:r>
            <a:r>
              <a:rPr lang="en-US" sz="4800" dirty="0"/>
              <a:t/>
            </a:r>
            <a:br>
              <a:rPr lang="en-US" sz="4800" dirty="0"/>
            </a:br>
            <a:r>
              <a:rPr lang="en-US" dirty="0"/>
              <a:t>224 Ill.2d 53 (2006)</a:t>
            </a:r>
          </a:p>
        </p:txBody>
      </p:sp>
      <p:sp>
        <p:nvSpPr>
          <p:cNvPr id="10243" name="Rectangle 3"/>
          <p:cNvSpPr>
            <a:spLocks noGrp="1" noChangeArrowheads="1"/>
          </p:cNvSpPr>
          <p:nvPr>
            <p:ph type="body" idx="1"/>
          </p:nvPr>
        </p:nvSpPr>
        <p:spPr/>
        <p:txBody>
          <a:bodyPr/>
          <a:lstStyle/>
          <a:p>
            <a:pPr>
              <a:lnSpc>
                <a:spcPct val="80000"/>
              </a:lnSpc>
            </a:pPr>
            <a:r>
              <a:rPr lang="en-US"/>
              <a:t>Petitioner herself was not sure</a:t>
            </a:r>
          </a:p>
          <a:p>
            <a:pPr>
              <a:lnSpc>
                <a:spcPct val="80000"/>
              </a:lnSpc>
            </a:pPr>
            <a:r>
              <a:rPr lang="en-US"/>
              <a:t>Dr. Pomerance noted gradual onset</a:t>
            </a:r>
          </a:p>
          <a:p>
            <a:pPr>
              <a:lnSpc>
                <a:spcPct val="80000"/>
              </a:lnSpc>
            </a:pPr>
            <a:r>
              <a:rPr lang="en-US"/>
              <a:t>Dr. Martin did not use legal standard for manifestation date</a:t>
            </a:r>
          </a:p>
          <a:p>
            <a:pPr>
              <a:lnSpc>
                <a:spcPct val="80000"/>
              </a:lnSpc>
            </a:pPr>
            <a:r>
              <a:rPr lang="en-US"/>
              <a:t>Petitioner would have had a hard time proving “September/October 1997”</a:t>
            </a:r>
          </a:p>
          <a:p>
            <a:pPr>
              <a:lnSpc>
                <a:spcPct val="80000"/>
              </a:lnSpc>
            </a:pPr>
            <a:r>
              <a:rPr lang="en-US"/>
              <a:t>Reasonable person would not have known of the injury or its putative relationship to the employment before receiving medical treatment</a:t>
            </a:r>
          </a:p>
          <a:p>
            <a:pPr>
              <a:lnSpc>
                <a:spcPct val="80000"/>
              </a:lnSpc>
            </a:pPr>
            <a:r>
              <a:rPr lang="en-US"/>
              <a:t>Dissent: it was actually apparent to her, this is enough for manifest weight</a:t>
            </a:r>
          </a:p>
        </p:txBody>
      </p:sp>
    </p:spTree>
    <p:extLst>
      <p:ext uri="{BB962C8B-B14F-4D97-AF65-F5344CB8AC3E}">
        <p14:creationId xmlns:p14="http://schemas.microsoft.com/office/powerpoint/2010/main" val="39762719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US" dirty="0" err="1" smtClean="0"/>
              <a:t>Sisbro</a:t>
            </a:r>
            <a:r>
              <a:rPr lang="en-US" dirty="0" smtClean="0"/>
              <a:t> v. IIC</a:t>
            </a:r>
            <a:br>
              <a:rPr lang="en-US" dirty="0" smtClean="0"/>
            </a:br>
            <a:r>
              <a:rPr lang="en-US" dirty="0" smtClean="0"/>
              <a:t>207 Ill. 2d 193 (2003)</a:t>
            </a:r>
            <a:br>
              <a:rPr lang="en-US" dirty="0" smtClean="0"/>
            </a:br>
            <a:endParaRPr lang="en-US" dirty="0" smtClean="0"/>
          </a:p>
        </p:txBody>
      </p:sp>
      <p:sp>
        <p:nvSpPr>
          <p:cNvPr id="4099" name="Rectangle 3"/>
          <p:cNvSpPr>
            <a:spLocks noGrp="1" noChangeArrowheads="1"/>
          </p:cNvSpPr>
          <p:nvPr>
            <p:ph type="body" idx="1"/>
          </p:nvPr>
        </p:nvSpPr>
        <p:spPr/>
        <p:txBody>
          <a:bodyPr>
            <a:normAutofit fontScale="85000" lnSpcReduction="20000"/>
          </a:bodyPr>
          <a:lstStyle/>
          <a:p>
            <a:pPr eaLnBrk="1" hangingPunct="1">
              <a:lnSpc>
                <a:spcPct val="90000"/>
              </a:lnSpc>
            </a:pPr>
            <a:r>
              <a:rPr lang="en-US" dirty="0" smtClean="0"/>
              <a:t>Reverses Appellate Court: “We disagree.”</a:t>
            </a:r>
          </a:p>
          <a:p>
            <a:pPr eaLnBrk="1" hangingPunct="1">
              <a:lnSpc>
                <a:spcPct val="90000"/>
              </a:lnSpc>
            </a:pPr>
            <a:r>
              <a:rPr lang="en-US" dirty="0" smtClean="0"/>
              <a:t>Aggravation of pre-existing </a:t>
            </a:r>
            <a:r>
              <a:rPr lang="en-US" dirty="0" smtClean="0"/>
              <a:t>condition</a:t>
            </a:r>
          </a:p>
          <a:p>
            <a:r>
              <a:rPr lang="en-US"/>
              <a:t>To obtain compensation under the Act, a claimant bears the burden of showing, by a preponderance of the evidence, that he has suffered a disabling injury which arose out of and in the course of</a:t>
            </a:r>
            <a:r>
              <a:rPr lang="en-US"/>
              <a:t> </a:t>
            </a:r>
            <a:r>
              <a:rPr lang="en-US" smtClean="0"/>
              <a:t>his employment… </a:t>
            </a:r>
            <a:r>
              <a:rPr lang="en-US"/>
              <a:t>It has long been recognized that, in preexisting condition cases, recovery will depend on the employee's ability to show that a work-related accidental injury aggravated or accelerated the preexisting disease such that the employee's current condition of ill-being can be said to have been causally-connected to the work-related </a:t>
            </a:r>
            <a:r>
              <a:rPr lang="en-US"/>
              <a:t>injury </a:t>
            </a:r>
            <a:r>
              <a:rPr lang="en-US" smtClean="0"/>
              <a:t>and </a:t>
            </a:r>
            <a:r>
              <a:rPr lang="en-US"/>
              <a:t>not simply the result of a normal degenerative process of the preexisting condition. </a:t>
            </a:r>
            <a:endParaRPr lang="en-US" smtClean="0"/>
          </a:p>
          <a:p>
            <a:pPr eaLnBrk="1" hangingPunct="1">
              <a:lnSpc>
                <a:spcPct val="90000"/>
              </a:lnSpc>
            </a:pPr>
            <a:r>
              <a:rPr lang="en-US" dirty="0" smtClean="0"/>
              <a:t>“need not be the sole causative factor, nor even the primary causative factor, as long as it was </a:t>
            </a:r>
            <a:r>
              <a:rPr lang="en-US" u="sng" dirty="0" smtClean="0"/>
              <a:t>a</a:t>
            </a:r>
            <a:r>
              <a:rPr lang="en-US" dirty="0" smtClean="0"/>
              <a:t> causative factor”</a:t>
            </a:r>
          </a:p>
          <a:p>
            <a:pPr eaLnBrk="1" hangingPunct="1">
              <a:lnSpc>
                <a:spcPct val="90000"/>
              </a:lnSpc>
            </a:pPr>
            <a:r>
              <a:rPr lang="en-US" dirty="0" smtClean="0"/>
              <a:t>Normal daily activity exception: still a defense?</a:t>
            </a:r>
          </a:p>
          <a:p>
            <a:pPr eaLnBrk="1" hangingPunct="1">
              <a:lnSpc>
                <a:spcPct val="90000"/>
              </a:lnSpc>
            </a:pPr>
            <a:r>
              <a:rPr lang="en-US" dirty="0" smtClean="0"/>
              <a:t>IIC follows law: </a:t>
            </a:r>
            <a:r>
              <a:rPr lang="en-US" dirty="0" err="1" smtClean="0"/>
              <a:t>Denbow</a:t>
            </a:r>
            <a:r>
              <a:rPr lang="en-US" dirty="0" smtClean="0"/>
              <a:t> 03IIC440; </a:t>
            </a:r>
            <a:r>
              <a:rPr lang="en-US" dirty="0" err="1" smtClean="0"/>
              <a:t>Crader</a:t>
            </a:r>
            <a:r>
              <a:rPr lang="en-US" dirty="0" smtClean="0"/>
              <a:t> 03IIC599  </a:t>
            </a:r>
            <a:endParaRPr lang="en-US" u="sng" dirty="0" smtClean="0"/>
          </a:p>
        </p:txBody>
      </p:sp>
    </p:spTree>
    <p:extLst>
      <p:ext uri="{BB962C8B-B14F-4D97-AF65-F5344CB8AC3E}">
        <p14:creationId xmlns:p14="http://schemas.microsoft.com/office/powerpoint/2010/main" val="177069716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Vogel v. IIC</a:t>
            </a:r>
            <a:br>
              <a:rPr lang="en-US" dirty="0" smtClean="0"/>
            </a:br>
            <a:r>
              <a:rPr lang="en-US" dirty="0" smtClean="0"/>
              <a:t>354 Ill.App.3d 780 (2005)</a:t>
            </a:r>
            <a:endParaRPr lang="en-US" dirty="0"/>
          </a:p>
        </p:txBody>
      </p:sp>
      <p:sp>
        <p:nvSpPr>
          <p:cNvPr id="8195" name="Rectangle 3"/>
          <p:cNvSpPr>
            <a:spLocks noGrp="1" noChangeArrowheads="1"/>
          </p:cNvSpPr>
          <p:nvPr>
            <p:ph type="body" idx="1"/>
          </p:nvPr>
        </p:nvSpPr>
        <p:spPr/>
        <p:txBody>
          <a:bodyPr/>
          <a:lstStyle/>
          <a:p>
            <a:pPr>
              <a:lnSpc>
                <a:spcPct val="90000"/>
              </a:lnSpc>
            </a:pPr>
            <a:r>
              <a:rPr lang="en-US"/>
              <a:t>DA:7-10-98; Fusion 3-12-99; MVA 6-9-99; RTW 3-13-00; MVA 4-17-00 &amp; 6-18-00</a:t>
            </a:r>
          </a:p>
          <a:p>
            <a:pPr>
              <a:lnSpc>
                <a:spcPct val="90000"/>
              </a:lnSpc>
            </a:pPr>
            <a:r>
              <a:rPr lang="en-US"/>
              <a:t>Treater Boury:”MVA aggravated condition”</a:t>
            </a:r>
          </a:p>
          <a:p>
            <a:pPr>
              <a:lnSpc>
                <a:spcPct val="90000"/>
              </a:lnSpc>
            </a:pPr>
            <a:r>
              <a:rPr lang="en-US"/>
              <a:t>IME Skaletsky: biological reasons</a:t>
            </a:r>
          </a:p>
          <a:p>
            <a:pPr>
              <a:lnSpc>
                <a:spcPct val="90000"/>
              </a:lnSpc>
            </a:pPr>
            <a:r>
              <a:rPr lang="en-US"/>
              <a:t>App. Ct.: “When a claimant’s condition is weakened by a work-related accident, a subsequent accident that aggravates the condition does not break the causal chain”       </a:t>
            </a:r>
          </a:p>
        </p:txBody>
      </p:sp>
    </p:spTree>
    <p:extLst>
      <p:ext uri="{BB962C8B-B14F-4D97-AF65-F5344CB8AC3E}">
        <p14:creationId xmlns:p14="http://schemas.microsoft.com/office/powerpoint/2010/main" val="10590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err="1"/>
              <a:t>Stanislawa</a:t>
            </a:r>
            <a:r>
              <a:rPr lang="en-US" sz="2800" dirty="0"/>
              <a:t> </a:t>
            </a:r>
            <a:r>
              <a:rPr lang="en-US" sz="2800" dirty="0" err="1"/>
              <a:t>Mlynarczyk</a:t>
            </a:r>
            <a:r>
              <a:rPr lang="en-US" sz="2800" dirty="0"/>
              <a:t> v. Sophie </a:t>
            </a:r>
            <a:r>
              <a:rPr lang="en-US" sz="2800" dirty="0" err="1"/>
              <a:t>Obrochta</a:t>
            </a:r>
            <a:r>
              <a:rPr lang="en-US" sz="2800" dirty="0"/>
              <a:t/>
            </a:r>
            <a:br>
              <a:rPr lang="en-US" sz="2800" dirty="0"/>
            </a:br>
            <a:r>
              <a:rPr lang="en-US" sz="2800" dirty="0"/>
              <a:t>08WC001595</a:t>
            </a:r>
            <a:br>
              <a:rPr lang="en-US" sz="2800" dirty="0"/>
            </a:br>
            <a:r>
              <a:rPr lang="en-US" sz="2800" dirty="0"/>
              <a:t> Arbitration Decision</a:t>
            </a:r>
          </a:p>
        </p:txBody>
      </p:sp>
      <p:sp>
        <p:nvSpPr>
          <p:cNvPr id="3" name="Content Placeholder 2"/>
          <p:cNvSpPr>
            <a:spLocks noGrp="1"/>
          </p:cNvSpPr>
          <p:nvPr>
            <p:ph idx="1"/>
          </p:nvPr>
        </p:nvSpPr>
        <p:spPr/>
        <p:txBody>
          <a:bodyPr>
            <a:noAutofit/>
          </a:bodyPr>
          <a:lstStyle/>
          <a:p>
            <a:r>
              <a:rPr lang="en-US" sz="2400" dirty="0"/>
              <a:t>Arbitrator Hennessy, 1-26-10</a:t>
            </a:r>
          </a:p>
          <a:p>
            <a:r>
              <a:rPr lang="en-US" sz="2400" dirty="0"/>
              <a:t>“In this case, the employer supplied a van for transportation so that the Petitioner’s husband could drive himself, the Petitioner and other employees to an from job sites…The employer clearly benefitted from providing transportation…” </a:t>
            </a:r>
            <a:r>
              <a:rPr lang="en-US" sz="2400" u="sng" dirty="0"/>
              <a:t>Becker</a:t>
            </a:r>
            <a:r>
              <a:rPr lang="en-US" sz="2400" dirty="0"/>
              <a:t>, 308 Ill.App.3d 278 (1999) (“expands the range of employment by providing means of transportation”)</a:t>
            </a:r>
          </a:p>
          <a:p>
            <a:r>
              <a:rPr lang="en-US" sz="2400" dirty="0"/>
              <a:t>“She was a travelling employee and the risk of injury was a risk to which the Petitioner, by virtue of her employment, was exposed to a greater degree than the general public.” </a:t>
            </a:r>
            <a:r>
              <a:rPr lang="en-US" sz="2400" u="sng" dirty="0"/>
              <a:t>Potenzo</a:t>
            </a:r>
            <a:r>
              <a:rPr lang="en-US" sz="2400" dirty="0"/>
              <a:t>, 378 Ill.App.3d113 (2007)</a:t>
            </a:r>
          </a:p>
          <a:p>
            <a:r>
              <a:rPr lang="en-US" sz="2400" dirty="0"/>
              <a:t>Award for Petitioner: Medical, 54 weeks TTD, 65% loss of hand, penalties &amp; fees</a:t>
            </a:r>
          </a:p>
        </p:txBody>
      </p:sp>
    </p:spTree>
    <p:extLst>
      <p:ext uri="{BB962C8B-B14F-4D97-AF65-F5344CB8AC3E}">
        <p14:creationId xmlns:p14="http://schemas.microsoft.com/office/powerpoint/2010/main" val="4034050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12084</Words>
  <Application>Microsoft Office PowerPoint</Application>
  <PresentationFormat>Widescreen</PresentationFormat>
  <Paragraphs>432</Paragraphs>
  <Slides>87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87</vt:i4>
      </vt:variant>
    </vt:vector>
  </HeadingPairs>
  <TitlesOfParts>
    <vt:vector size="91" baseType="lpstr">
      <vt:lpstr>Arial</vt:lpstr>
      <vt:lpstr>Calibri</vt:lpstr>
      <vt:lpstr>Calibri Light</vt:lpstr>
      <vt:lpstr>Office Theme</vt:lpstr>
      <vt:lpstr>WCLA MCLE 11-6-2013</vt:lpstr>
      <vt:lpstr>General Rule</vt:lpstr>
      <vt:lpstr>Traveling Employee Exception</vt:lpstr>
      <vt:lpstr>Ronald Daugherty v. The Venture-Newberg 06 WC 018366</vt:lpstr>
      <vt:lpstr>Ronald Daugherty v. The Venture-Newberg 10 IWCC 0752 </vt:lpstr>
      <vt:lpstr>The Venure-Newberg-Perini v. IWCC 2010 MR 509</vt:lpstr>
      <vt:lpstr>The Venure-Newberg-Perini v. IWCC 2012 IL App (4th) 110847WC</vt:lpstr>
      <vt:lpstr>Stanislawa Mlynarczyk v. Sophie Obrochta 08WC001595   Facts</vt:lpstr>
      <vt:lpstr>Stanislawa Mlynarczyk v. Sophie Obrochta 08WC001595  Arbitration Decision</vt:lpstr>
      <vt:lpstr>Stanislawa Mlynarczyk v. Sophie Obrochta 11 IWCC 0747  Commission Decision</vt:lpstr>
      <vt:lpstr>Stanislawa Mlynarczyk v. Sophie Obrochta 11 MR 766 Circuit Court Decision</vt:lpstr>
      <vt:lpstr>Mlynarczyk v. IWCC 2013 IL App (3d) 120411WC Appellate Court Opinion</vt:lpstr>
      <vt:lpstr>Mlynarczyk v. IWCC 2013 IL App (3d) 120411WC Appellate Court Opinion</vt:lpstr>
      <vt:lpstr>Kertis v. IWCC 2013 IL App (2d) 120252WC</vt:lpstr>
      <vt:lpstr>Kertis v. IWCC 2013 IL App (2d) 120252WC</vt:lpstr>
      <vt:lpstr>Jeffrey Cox v. Berger Excavating 06WC050930</vt:lpstr>
      <vt:lpstr>Jeffrey Cox v. Berger Excavating 06WC050930</vt:lpstr>
      <vt:lpstr>Cox v. IWCC 406 Ill. App.3d 541 (2010) </vt:lpstr>
      <vt:lpstr>Cox v. IWCC 406 Ill. App.3d 541 (2010)</vt:lpstr>
      <vt:lpstr>Cox v. IWCC 406 Ill. App.3d 541 (2010)</vt:lpstr>
      <vt:lpstr>Cox v. IWCC 406 Ill. App.3d 541 (2010)</vt:lpstr>
      <vt:lpstr>Potenzo v. IWCC 378 Ill.App.3d 113 (2007) </vt:lpstr>
      <vt:lpstr>Potenzo v. IWCC 378 Ill.App.3d 113 (2007)</vt:lpstr>
      <vt:lpstr>Potenzo v. IWCC 378 Ill.App.3d 113 (2007)</vt:lpstr>
      <vt:lpstr>Ruth Lindquist v. Metropolitan Water Reclamation District 06WC000113</vt:lpstr>
      <vt:lpstr>Ruth Lindquist v. Metropolitan Water Reclamation District 06WC000113</vt:lpstr>
      <vt:lpstr>Ruth Lindquist v. Metropolitan Water Reclamation District 08 IWCC 492</vt:lpstr>
      <vt:lpstr>Metropolitan Water Reclamation District of Greater Chicago v. IWCC 08 L 050623</vt:lpstr>
      <vt:lpstr>Metropolitan Water Reclamation District of Greater Chicago v. IWCC 407 Ill.App3d 1010 (2011)</vt:lpstr>
      <vt:lpstr>Metropolitan Water Reclamation District of Greater Chicago v. IWCC 407 Ill.App3d 1010 (2011)</vt:lpstr>
      <vt:lpstr>Metropolitan Water Reclamation District of Greater Chicago v. IWCC 407 Ill.App3d 1010 (2011)</vt:lpstr>
      <vt:lpstr>Johnson v. IWCC 2011 IL App (2d) 100418WC </vt:lpstr>
      <vt:lpstr>Denzil Smothers v. WCFPD 09 WC 04916</vt:lpstr>
      <vt:lpstr>Denzil Smothers v. WCFPD 09 WC 04916 (Arb. Decision 9-9-09) </vt:lpstr>
      <vt:lpstr>Denzil Smothers v. WCFPD 09 WC 04916 (Arb. Decision cont.)</vt:lpstr>
      <vt:lpstr>Denzil Smothers v. WCFPD &amp; WCFPD v. IWCC &amp; Smothers </vt:lpstr>
      <vt:lpstr>WCFPD v. IWCC &amp; Smothers 2012 IL App (3d) 110077WC</vt:lpstr>
      <vt:lpstr>WCFPD v. IWCC &amp; Smothers 2012 IL App (3d) 110077WC</vt:lpstr>
      <vt:lpstr>WCFPD v. IWCC &amp; Smothers 2012 IL App (3d) 110077WC</vt:lpstr>
      <vt:lpstr>WCFPD v. IWCC &amp; Smothers 2012 IL App (3d) 110077WC</vt:lpstr>
      <vt:lpstr>Cassens v. IIC 218 Ill.2d 519 (2006)  </vt:lpstr>
      <vt:lpstr>E.R. Moore v. IWCC 71 Ill.2d 353 (1978) </vt:lpstr>
      <vt:lpstr>Sylvia Timms v. CTA 10 WC 020440</vt:lpstr>
      <vt:lpstr>CTA v. IWCC 2013 IL App (1st) 120253WC</vt:lpstr>
      <vt:lpstr>Ismael Diaz v. Village of Montgomery 07WC040520</vt:lpstr>
      <vt:lpstr>Ismael Diaz v. Village of Montgomery 07WC040520</vt:lpstr>
      <vt:lpstr>Ismael Diaz v. Village of Montgomery 11 IWCC 0739</vt:lpstr>
      <vt:lpstr>Ismael Diaz v. Village of Montgomery 11 IWCC 0739 (Dissent)</vt:lpstr>
      <vt:lpstr>Diaz v. IWCC 2013 IL App (2d) 120294 WC</vt:lpstr>
      <vt:lpstr>Diaz v. IWCC 2013 IL App (2d) 120294 WC</vt:lpstr>
      <vt:lpstr>Diaz v. IWCC 2013 IL App (2d) 120294 WC Dissent</vt:lpstr>
      <vt:lpstr>Interstate Scaffolding Facts</vt:lpstr>
      <vt:lpstr>Interstate Scaffolding Arbitration</vt:lpstr>
      <vt:lpstr>Interstate Scaffolding Commission</vt:lpstr>
      <vt:lpstr>Interstate Scaffolding Circuit Court</vt:lpstr>
      <vt:lpstr>Interstate Scaffolding Appellate Court</vt:lpstr>
      <vt:lpstr>Interstate Scaffolding Appellate Court</vt:lpstr>
      <vt:lpstr>Interstate Scaffolding Appellate Court</vt:lpstr>
      <vt:lpstr>Interstate Scaffolding Appellate Court</vt:lpstr>
      <vt:lpstr>Interstate Scaffolding Appellate Court</vt:lpstr>
      <vt:lpstr>Interstate Scaffolding Appellate Court</vt:lpstr>
      <vt:lpstr>Interstate Scaffolding Appellate Court</vt:lpstr>
      <vt:lpstr>Interstate Scaffolding Appellate Court</vt:lpstr>
      <vt:lpstr>Interstate Scaffolding Appellate Court (Dissent)</vt:lpstr>
      <vt:lpstr>Interstate Scaffolding (Supreme Court) 236 Ill.2d 132 (2010)</vt:lpstr>
      <vt:lpstr>Interstate Scaffolding (Supreme Court) 236 Ill.2d 132 (2010)</vt:lpstr>
      <vt:lpstr>Interstate Scaffolding (Supreme Court) 236 Ill.2d 132 (2010)</vt:lpstr>
      <vt:lpstr>Interstate Scaffolding (Supreme Court) 236 Ill.2d 132 (2010)</vt:lpstr>
      <vt:lpstr>J.S. Masonry 369 Ill.App.3d 591, 861 N.E.2d 202 (2007) </vt:lpstr>
      <vt:lpstr>J.S. Masonry (Appellate Court) 369 Ill.App. 3d 591 (2006)</vt:lpstr>
      <vt:lpstr>J.S. Masonry (Appellate Court) 369 Ill.App. 3d 591 (2006)</vt:lpstr>
      <vt:lpstr>Clinton Dwyer v. Circuit City Stores 05WC012173 </vt:lpstr>
      <vt:lpstr>Arbitration Decision 05WC012173</vt:lpstr>
      <vt:lpstr>Commission Decision 07IWCC1483</vt:lpstr>
      <vt:lpstr>Circuit Court Decision 07 MR 360</vt:lpstr>
      <vt:lpstr>Appellate Court Decision Circuit City Stores v. IWCC 391 Ill.App.3d 913, 909 N.E.2d 983, 330 Ill.Dec. 961</vt:lpstr>
      <vt:lpstr>Appellate Court Decision Circuit City Stores v. IWCC 391 Ill.App.3d 913, 909 N.E.2d 983, 330 Ill.Dec. 961</vt:lpstr>
      <vt:lpstr>Johnson v. IWCC 2011 Il App (2d) 100418WC </vt:lpstr>
      <vt:lpstr>Peoria County Bellwood v. IIC 115 Ill.2d 524 (1987)</vt:lpstr>
      <vt:lpstr>Durand v. IIC 224 Ill.2d 53 (2006)</vt:lpstr>
      <vt:lpstr>Durand Arbitration</vt:lpstr>
      <vt:lpstr>Durand Commission</vt:lpstr>
      <vt:lpstr>Durand Appellate Court</vt:lpstr>
      <vt:lpstr>Durand v. IIC (Supreme Court) 224 Ill.2d 53 (2006)</vt:lpstr>
      <vt:lpstr>Durand v. IIC (Supreme Court) 224 Ill.2d 53 (2006)</vt:lpstr>
      <vt:lpstr>Sisbro v. IIC 207 Ill. 2d 193 (2003) </vt:lpstr>
      <vt:lpstr>Vogel v. IIC 354 Ill.App.3d 780 (2005)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7-9-13</dc:title>
  <dc:creator>David B. Menchetti</dc:creator>
  <cp:lastModifiedBy>David B. Menchetti</cp:lastModifiedBy>
  <cp:revision>56</cp:revision>
  <cp:lastPrinted>2013-11-03T16:05:45Z</cp:lastPrinted>
  <dcterms:created xsi:type="dcterms:W3CDTF">2013-10-04T19:19:40Z</dcterms:created>
  <dcterms:modified xsi:type="dcterms:W3CDTF">2013-11-06T13:16:41Z</dcterms:modified>
</cp:coreProperties>
</file>