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7" r:id="rId2"/>
    <p:sldId id="274" r:id="rId3"/>
    <p:sldId id="275"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8D52111-800B-4F4D-BDD7-DB0E7CCFD982}" type="slidenum">
              <a:rPr lang="en-US" smtClean="0"/>
              <a:t>‹#›</a:t>
            </a:fld>
            <a:endParaRPr lang="en-US"/>
          </a:p>
        </p:txBody>
      </p:sp>
    </p:spTree>
    <p:extLst>
      <p:ext uri="{BB962C8B-B14F-4D97-AF65-F5344CB8AC3E}">
        <p14:creationId xmlns:p14="http://schemas.microsoft.com/office/powerpoint/2010/main" val="281729749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B3F3F89-F647-4FD4-A716-8D7C946E3047}" type="slidenum">
              <a:rPr lang="en-US" smtClean="0"/>
              <a:t>‹#›</a:t>
            </a:fld>
            <a:endParaRPr lang="en-US"/>
          </a:p>
        </p:txBody>
      </p:sp>
    </p:spTree>
    <p:extLst>
      <p:ext uri="{BB962C8B-B14F-4D97-AF65-F5344CB8AC3E}">
        <p14:creationId xmlns:p14="http://schemas.microsoft.com/office/powerpoint/2010/main" val="892820783"/>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870570" indent="-334834">
              <a:defRPr>
                <a:solidFill>
                  <a:schemeClr val="tx1"/>
                </a:solidFill>
                <a:latin typeface="Arial" panose="020B0604020202020204" pitchFamily="34" charset="0"/>
                <a:cs typeface="Arial" panose="020B0604020202020204" pitchFamily="34" charset="0"/>
              </a:defRPr>
            </a:lvl2pPr>
            <a:lvl3pPr marL="1339339" indent="-267866">
              <a:defRPr>
                <a:solidFill>
                  <a:schemeClr val="tx1"/>
                </a:solidFill>
                <a:latin typeface="Arial" panose="020B0604020202020204" pitchFamily="34" charset="0"/>
                <a:cs typeface="Arial" panose="020B0604020202020204" pitchFamily="34" charset="0"/>
              </a:defRPr>
            </a:lvl3pPr>
            <a:lvl4pPr marL="1875075" indent="-267866">
              <a:defRPr>
                <a:solidFill>
                  <a:schemeClr val="tx1"/>
                </a:solidFill>
                <a:latin typeface="Arial" panose="020B0604020202020204" pitchFamily="34" charset="0"/>
                <a:cs typeface="Arial" panose="020B0604020202020204" pitchFamily="34" charset="0"/>
              </a:defRPr>
            </a:lvl4pPr>
            <a:lvl5pPr marL="2410810" indent="-267866">
              <a:defRPr>
                <a:solidFill>
                  <a:schemeClr val="tx1"/>
                </a:solidFill>
                <a:latin typeface="Arial" panose="020B0604020202020204" pitchFamily="34" charset="0"/>
                <a:cs typeface="Arial" panose="020B0604020202020204" pitchFamily="34" charset="0"/>
              </a:defRPr>
            </a:lvl5pPr>
            <a:lvl6pPr marL="2946545" indent="-26786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482282" indent="-26786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4018019" indent="-26786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553753" indent="-26786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870DECB-C27E-4584-88A0-4A67ADD56D29}" type="slidenum">
              <a:rPr lang="en-US" altLang="en-US">
                <a:latin typeface="Calibri" panose="020F0502020204030204" pitchFamily="34" charset="0"/>
              </a:rPr>
              <a:pPr/>
              <a:t>1</a:t>
            </a:fld>
            <a:endParaRPr lang="en-US" altLang="en-US">
              <a:latin typeface="Calibri" panose="020F0502020204030204" pitchFamily="34" charset="0"/>
            </a:endParaRPr>
          </a:p>
        </p:txBody>
      </p:sp>
      <p:sp>
        <p:nvSpPr>
          <p:cNvPr id="2" name="Date Placeholder 1"/>
          <p:cNvSpPr>
            <a:spLocks noGrp="1"/>
          </p:cNvSpPr>
          <p:nvPr>
            <p:ph type="dt" idx="10"/>
          </p:nvPr>
        </p:nvSpPr>
        <p:spPr/>
        <p:txBody>
          <a:bodyPr/>
          <a:lstStyle/>
          <a:p>
            <a:endParaRPr lang="en-US"/>
          </a:p>
        </p:txBody>
      </p:sp>
    </p:spTree>
    <p:extLst>
      <p:ext uri="{BB962C8B-B14F-4D97-AF65-F5344CB8AC3E}">
        <p14:creationId xmlns:p14="http://schemas.microsoft.com/office/powerpoint/2010/main" val="1962411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9CDC98-4911-4EF4-AE5D-C41DB22CEDF8}" type="datetimeFigureOut">
              <a:rPr lang="en-US" smtClean="0"/>
              <a:t>12/14/2016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3A2C1A-C41E-4811-A0D7-B4B232C525C3}" type="slidenum">
              <a:rPr lang="en-US" smtClean="0"/>
              <a:t>‹#›</a:t>
            </a:fld>
            <a:endParaRPr lang="en-US"/>
          </a:p>
        </p:txBody>
      </p:sp>
    </p:spTree>
    <p:extLst>
      <p:ext uri="{BB962C8B-B14F-4D97-AF65-F5344CB8AC3E}">
        <p14:creationId xmlns:p14="http://schemas.microsoft.com/office/powerpoint/2010/main" val="3895963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9CDC98-4911-4EF4-AE5D-C41DB22CEDF8}" type="datetimeFigureOut">
              <a:rPr lang="en-US" smtClean="0"/>
              <a:t>12/14/2016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3A2C1A-C41E-4811-A0D7-B4B232C525C3}" type="slidenum">
              <a:rPr lang="en-US" smtClean="0"/>
              <a:t>‹#›</a:t>
            </a:fld>
            <a:endParaRPr lang="en-US"/>
          </a:p>
        </p:txBody>
      </p:sp>
    </p:spTree>
    <p:extLst>
      <p:ext uri="{BB962C8B-B14F-4D97-AF65-F5344CB8AC3E}">
        <p14:creationId xmlns:p14="http://schemas.microsoft.com/office/powerpoint/2010/main" val="106627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9CDC98-4911-4EF4-AE5D-C41DB22CEDF8}" type="datetimeFigureOut">
              <a:rPr lang="en-US" smtClean="0"/>
              <a:t>12/14/2016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3A2C1A-C41E-4811-A0D7-B4B232C525C3}" type="slidenum">
              <a:rPr lang="en-US" smtClean="0"/>
              <a:t>‹#›</a:t>
            </a:fld>
            <a:endParaRPr lang="en-US"/>
          </a:p>
        </p:txBody>
      </p:sp>
    </p:spTree>
    <p:extLst>
      <p:ext uri="{BB962C8B-B14F-4D97-AF65-F5344CB8AC3E}">
        <p14:creationId xmlns:p14="http://schemas.microsoft.com/office/powerpoint/2010/main" val="318832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9CDC98-4911-4EF4-AE5D-C41DB22CEDF8}" type="datetimeFigureOut">
              <a:rPr lang="en-US" smtClean="0"/>
              <a:t>12/14/2016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3A2C1A-C41E-4811-A0D7-B4B232C525C3}" type="slidenum">
              <a:rPr lang="en-US" smtClean="0"/>
              <a:t>‹#›</a:t>
            </a:fld>
            <a:endParaRPr lang="en-US"/>
          </a:p>
        </p:txBody>
      </p:sp>
    </p:spTree>
    <p:extLst>
      <p:ext uri="{BB962C8B-B14F-4D97-AF65-F5344CB8AC3E}">
        <p14:creationId xmlns:p14="http://schemas.microsoft.com/office/powerpoint/2010/main" val="3814011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9CDC98-4911-4EF4-AE5D-C41DB22CEDF8}" type="datetimeFigureOut">
              <a:rPr lang="en-US" smtClean="0"/>
              <a:t>12/14/2016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3A2C1A-C41E-4811-A0D7-B4B232C525C3}" type="slidenum">
              <a:rPr lang="en-US" smtClean="0"/>
              <a:t>‹#›</a:t>
            </a:fld>
            <a:endParaRPr lang="en-US"/>
          </a:p>
        </p:txBody>
      </p:sp>
    </p:spTree>
    <p:extLst>
      <p:ext uri="{BB962C8B-B14F-4D97-AF65-F5344CB8AC3E}">
        <p14:creationId xmlns:p14="http://schemas.microsoft.com/office/powerpoint/2010/main" val="2445449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9CDC98-4911-4EF4-AE5D-C41DB22CEDF8}" type="datetimeFigureOut">
              <a:rPr lang="en-US" smtClean="0"/>
              <a:t>12/14/2016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3A2C1A-C41E-4811-A0D7-B4B232C525C3}" type="slidenum">
              <a:rPr lang="en-US" smtClean="0"/>
              <a:t>‹#›</a:t>
            </a:fld>
            <a:endParaRPr lang="en-US"/>
          </a:p>
        </p:txBody>
      </p:sp>
    </p:spTree>
    <p:extLst>
      <p:ext uri="{BB962C8B-B14F-4D97-AF65-F5344CB8AC3E}">
        <p14:creationId xmlns:p14="http://schemas.microsoft.com/office/powerpoint/2010/main" val="1216669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9CDC98-4911-4EF4-AE5D-C41DB22CEDF8}" type="datetimeFigureOut">
              <a:rPr lang="en-US" smtClean="0"/>
              <a:t>12/14/2016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3A2C1A-C41E-4811-A0D7-B4B232C525C3}" type="slidenum">
              <a:rPr lang="en-US" smtClean="0"/>
              <a:t>‹#›</a:t>
            </a:fld>
            <a:endParaRPr lang="en-US"/>
          </a:p>
        </p:txBody>
      </p:sp>
    </p:spTree>
    <p:extLst>
      <p:ext uri="{BB962C8B-B14F-4D97-AF65-F5344CB8AC3E}">
        <p14:creationId xmlns:p14="http://schemas.microsoft.com/office/powerpoint/2010/main" val="4042298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9CDC98-4911-4EF4-AE5D-C41DB22CEDF8}" type="datetimeFigureOut">
              <a:rPr lang="en-US" smtClean="0"/>
              <a:t>12/14/2016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3A2C1A-C41E-4811-A0D7-B4B232C525C3}" type="slidenum">
              <a:rPr lang="en-US" smtClean="0"/>
              <a:t>‹#›</a:t>
            </a:fld>
            <a:endParaRPr lang="en-US"/>
          </a:p>
        </p:txBody>
      </p:sp>
    </p:spTree>
    <p:extLst>
      <p:ext uri="{BB962C8B-B14F-4D97-AF65-F5344CB8AC3E}">
        <p14:creationId xmlns:p14="http://schemas.microsoft.com/office/powerpoint/2010/main" val="3524043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9CDC98-4911-4EF4-AE5D-C41DB22CEDF8}" type="datetimeFigureOut">
              <a:rPr lang="en-US" smtClean="0"/>
              <a:t>12/14/2016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3A2C1A-C41E-4811-A0D7-B4B232C525C3}" type="slidenum">
              <a:rPr lang="en-US" smtClean="0"/>
              <a:t>‹#›</a:t>
            </a:fld>
            <a:endParaRPr lang="en-US"/>
          </a:p>
        </p:txBody>
      </p:sp>
    </p:spTree>
    <p:extLst>
      <p:ext uri="{BB962C8B-B14F-4D97-AF65-F5344CB8AC3E}">
        <p14:creationId xmlns:p14="http://schemas.microsoft.com/office/powerpoint/2010/main" val="1424513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9CDC98-4911-4EF4-AE5D-C41DB22CEDF8}" type="datetimeFigureOut">
              <a:rPr lang="en-US" smtClean="0"/>
              <a:t>12/14/2016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3A2C1A-C41E-4811-A0D7-B4B232C525C3}" type="slidenum">
              <a:rPr lang="en-US" smtClean="0"/>
              <a:t>‹#›</a:t>
            </a:fld>
            <a:endParaRPr lang="en-US"/>
          </a:p>
        </p:txBody>
      </p:sp>
    </p:spTree>
    <p:extLst>
      <p:ext uri="{BB962C8B-B14F-4D97-AF65-F5344CB8AC3E}">
        <p14:creationId xmlns:p14="http://schemas.microsoft.com/office/powerpoint/2010/main" val="2517219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9CDC98-4911-4EF4-AE5D-C41DB22CEDF8}" type="datetimeFigureOut">
              <a:rPr lang="en-US" smtClean="0"/>
              <a:t>12/14/2016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3A2C1A-C41E-4811-A0D7-B4B232C525C3}" type="slidenum">
              <a:rPr lang="en-US" smtClean="0"/>
              <a:t>‹#›</a:t>
            </a:fld>
            <a:endParaRPr lang="en-US"/>
          </a:p>
        </p:txBody>
      </p:sp>
    </p:spTree>
    <p:extLst>
      <p:ext uri="{BB962C8B-B14F-4D97-AF65-F5344CB8AC3E}">
        <p14:creationId xmlns:p14="http://schemas.microsoft.com/office/powerpoint/2010/main" val="3061352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9CDC98-4911-4EF4-AE5D-C41DB22CEDF8}" type="datetimeFigureOut">
              <a:rPr lang="en-US" smtClean="0"/>
              <a:t>12/14/2016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3A2C1A-C41E-4811-A0D7-B4B232C525C3}" type="slidenum">
              <a:rPr lang="en-US" smtClean="0"/>
              <a:t>‹#›</a:t>
            </a:fld>
            <a:endParaRPr lang="en-US"/>
          </a:p>
        </p:txBody>
      </p:sp>
    </p:spTree>
    <p:extLst>
      <p:ext uri="{BB962C8B-B14F-4D97-AF65-F5344CB8AC3E}">
        <p14:creationId xmlns:p14="http://schemas.microsoft.com/office/powerpoint/2010/main" val="2886292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p:txBody>
          <a:bodyPr/>
          <a:lstStyle/>
          <a:p>
            <a:pPr algn="ctr" eaLnBrk="1" hangingPunct="1"/>
            <a:r>
              <a:rPr lang="en-US" altLang="en-US" dirty="0" smtClean="0"/>
              <a:t>WCLA MCLE</a:t>
            </a:r>
            <a:br>
              <a:rPr lang="en-US" altLang="en-US" dirty="0" smtClean="0"/>
            </a:br>
            <a:r>
              <a:rPr lang="en-US" altLang="en-US" dirty="0" smtClean="0"/>
              <a:t>12-15-2016</a:t>
            </a:r>
          </a:p>
        </p:txBody>
      </p:sp>
      <p:sp>
        <p:nvSpPr>
          <p:cNvPr id="4099" name="Content Placeholder 4"/>
          <p:cNvSpPr>
            <a:spLocks noGrp="1"/>
          </p:cNvSpPr>
          <p:nvPr>
            <p:ph idx="1"/>
          </p:nvPr>
        </p:nvSpPr>
        <p:spPr/>
        <p:txBody>
          <a:bodyPr/>
          <a:lstStyle/>
          <a:p>
            <a:pPr eaLnBrk="1" hangingPunct="1"/>
            <a:r>
              <a:rPr lang="en-US" altLang="en-US" dirty="0" smtClean="0"/>
              <a:t>Update from the Chair &amp; Case law Update</a:t>
            </a:r>
          </a:p>
          <a:p>
            <a:pPr eaLnBrk="1" hangingPunct="1"/>
            <a:r>
              <a:rPr lang="en-US" altLang="en-US" dirty="0" smtClean="0"/>
              <a:t>Thursday December 15, 2016</a:t>
            </a:r>
          </a:p>
          <a:p>
            <a:pPr eaLnBrk="1" hangingPunct="1"/>
            <a:r>
              <a:rPr lang="en-US" altLang="en-US" dirty="0" smtClean="0"/>
              <a:t>12:00 noon to 1 pm</a:t>
            </a:r>
          </a:p>
          <a:p>
            <a:pPr eaLnBrk="1" hangingPunct="1"/>
            <a:r>
              <a:rPr lang="en-US" altLang="en-US" dirty="0" smtClean="0"/>
              <a:t>James R. Thompson Center Auditorium, Chicago, IL</a:t>
            </a:r>
          </a:p>
          <a:p>
            <a:pPr eaLnBrk="1" hangingPunct="1"/>
            <a:r>
              <a:rPr lang="en-US" altLang="en-US" dirty="0" smtClean="0"/>
              <a:t>1 hour general MCLE credit</a:t>
            </a:r>
          </a:p>
        </p:txBody>
      </p:sp>
      <p:sp>
        <p:nvSpPr>
          <p:cNvPr id="2" name="Date Placeholder 1"/>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7697158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Frederick Williams v. Flexible Staffing</a:t>
            </a:r>
            <a:br>
              <a:rPr lang="en-US" dirty="0" smtClean="0"/>
            </a:br>
            <a:r>
              <a:rPr lang="en-US" dirty="0" smtClean="0"/>
              <a:t>11WC046390; 13IWCC0557;13L50595</a:t>
            </a:r>
            <a:br>
              <a:rPr lang="en-US" dirty="0" smtClean="0"/>
            </a:br>
            <a:r>
              <a:rPr lang="en-US" sz="4000" dirty="0"/>
              <a:t>Determination of PPD</a:t>
            </a:r>
          </a:p>
        </p:txBody>
      </p:sp>
      <p:sp>
        <p:nvSpPr>
          <p:cNvPr id="3" name="Content Placeholder 2"/>
          <p:cNvSpPr>
            <a:spLocks noGrp="1"/>
          </p:cNvSpPr>
          <p:nvPr>
            <p:ph idx="1"/>
          </p:nvPr>
        </p:nvSpPr>
        <p:spPr/>
        <p:txBody>
          <a:bodyPr/>
          <a:lstStyle/>
          <a:p>
            <a:r>
              <a:rPr lang="en-US" dirty="0" smtClean="0"/>
              <a:t>“Not simply a calculation, but an evaluation of all five factors” as stated in 8.1b</a:t>
            </a:r>
          </a:p>
          <a:p>
            <a:r>
              <a:rPr lang="en-US" dirty="0" smtClean="0"/>
              <a:t>No sole determinant, not even AMA impairment rating</a:t>
            </a:r>
          </a:p>
          <a:p>
            <a:r>
              <a:rPr lang="en-US" dirty="0" smtClean="0"/>
              <a:t>“Therefore applying section 8.1b” PPD is 30% loss of use of the right arm.”</a:t>
            </a:r>
          </a:p>
          <a:p>
            <a:r>
              <a:rPr lang="en-US" dirty="0" smtClean="0"/>
              <a:t>13 IWCC 0557: “The Commission modifies the Arbitrator’s decision, decreasing the Petitioner’s permanent partial disability award from 30% to 25% loss of use of the right arm pursuant to Section 8(e) of the Act. All else is affirmed and adopted.”</a:t>
            </a:r>
          </a:p>
        </p:txBody>
      </p:sp>
    </p:spTree>
    <p:extLst>
      <p:ext uri="{BB962C8B-B14F-4D97-AF65-F5344CB8AC3E}">
        <p14:creationId xmlns:p14="http://schemas.microsoft.com/office/powerpoint/2010/main" val="36520109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Frederick Williams v. Flexible Staffing</a:t>
            </a:r>
            <a:br>
              <a:rPr lang="en-US" dirty="0" smtClean="0"/>
            </a:br>
            <a:r>
              <a:rPr lang="en-US" dirty="0" smtClean="0"/>
              <a:t>14 IWCC 0576</a:t>
            </a:r>
            <a:endParaRPr lang="en-US" sz="4000" dirty="0"/>
          </a:p>
        </p:txBody>
      </p:sp>
      <p:sp>
        <p:nvSpPr>
          <p:cNvPr id="3" name="Content Placeholder 2"/>
          <p:cNvSpPr>
            <a:spLocks noGrp="1"/>
          </p:cNvSpPr>
          <p:nvPr>
            <p:ph idx="1"/>
          </p:nvPr>
        </p:nvSpPr>
        <p:spPr/>
        <p:txBody>
          <a:bodyPr>
            <a:normAutofit fontScale="85000" lnSpcReduction="20000"/>
          </a:bodyPr>
          <a:lstStyle/>
          <a:p>
            <a:r>
              <a:rPr lang="en-US" dirty="0" smtClean="0"/>
              <a:t>On remand the Commission makes the following clarification to support its conclusion, modifies the Decision of the Arbitrator as stated below and otherwise affirms and adopts the decision of the Arbitrator.</a:t>
            </a:r>
          </a:p>
          <a:p>
            <a:r>
              <a:rPr lang="en-US" dirty="0"/>
              <a:t>We understand Respondent's argument that Dr. Levin's A.M.A. impairment rating of 6% of the upper extremity was not given enough weight by the Arbitrator. However, we do not agree with the great weight that Respondent wants placed on this rating because to do so would be to disregard the other factors and give them no weight at all. Section 8.1b of the Act requires the consideration of five factors in determining permanent partial </a:t>
            </a:r>
            <a:r>
              <a:rPr lang="en-US" dirty="0" smtClean="0"/>
              <a:t>disability</a:t>
            </a:r>
          </a:p>
          <a:p>
            <a:r>
              <a:rPr lang="en-US" dirty="0"/>
              <a:t>Section 8.1b also states, "No single factor shall be the sole determinant of disability. In determining the level of disability, the relevance and weight of any factors used in addition to the level of impairment as reported by the physician must be explained in a written order." We initially note that the term "impairment" in relation to the A.M.A. rating is not synonymous with the term "disability" as it relates to the ultimate permanent partial disability award.</a:t>
            </a:r>
          </a:p>
          <a:p>
            <a:endParaRPr lang="en-US" dirty="0" smtClean="0"/>
          </a:p>
        </p:txBody>
      </p:sp>
    </p:spTree>
    <p:extLst>
      <p:ext uri="{BB962C8B-B14F-4D97-AF65-F5344CB8AC3E}">
        <p14:creationId xmlns:p14="http://schemas.microsoft.com/office/powerpoint/2010/main" val="27510239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Frederick Williams v. Flexible Staffing</a:t>
            </a:r>
            <a:br>
              <a:rPr lang="en-US" dirty="0" smtClean="0"/>
            </a:br>
            <a:r>
              <a:rPr lang="en-US" dirty="0" smtClean="0"/>
              <a:t>14 IWCC 0576</a:t>
            </a:r>
            <a:endParaRPr lang="en-US" sz="4000" dirty="0"/>
          </a:p>
        </p:txBody>
      </p:sp>
      <p:sp>
        <p:nvSpPr>
          <p:cNvPr id="3" name="Content Placeholder 2"/>
          <p:cNvSpPr>
            <a:spLocks noGrp="1"/>
          </p:cNvSpPr>
          <p:nvPr>
            <p:ph idx="1"/>
          </p:nvPr>
        </p:nvSpPr>
        <p:spPr/>
        <p:txBody>
          <a:bodyPr>
            <a:normAutofit/>
          </a:bodyPr>
          <a:lstStyle/>
          <a:p>
            <a:r>
              <a:rPr lang="en-US" dirty="0"/>
              <a:t>Based on the above, the Commission finds that the 6% impairment rating by Dr. Levin does not adequately represent Petitioner's actual disability in this case. When considering the other four factors, we find that Petitioner's permanent partial disability is 25% loss of use of the right arm. The Commission modifies the Arbitrator's Decision, to decrease Petitioner's partial disability award from 30% to 25% loss of use of the right arm pursuant to Section 8(e) of the Act.</a:t>
            </a:r>
          </a:p>
          <a:p>
            <a:r>
              <a:rPr lang="en-US" dirty="0" smtClean="0"/>
              <a:t>Discussion of other factors</a:t>
            </a:r>
          </a:p>
          <a:p>
            <a:r>
              <a:rPr lang="en-US" dirty="0" smtClean="0"/>
              <a:t>Case now pending in Appellate Court: 1-15-1300WC </a:t>
            </a:r>
          </a:p>
        </p:txBody>
      </p:sp>
    </p:spTree>
    <p:extLst>
      <p:ext uri="{BB962C8B-B14F-4D97-AF65-F5344CB8AC3E}">
        <p14:creationId xmlns:p14="http://schemas.microsoft.com/office/powerpoint/2010/main" val="28818107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smtClean="0"/>
              <a:t>Issues Presented for Review </a:t>
            </a:r>
            <a:r>
              <a:rPr lang="en-US" sz="3200" dirty="0"/>
              <a:t>by </a:t>
            </a:r>
            <a:r>
              <a:rPr lang="en-US" sz="3200" dirty="0" smtClean="0"/>
              <a:t>Respondent</a:t>
            </a:r>
            <a:br>
              <a:rPr lang="en-US" sz="3200" dirty="0" smtClean="0"/>
            </a:br>
            <a:r>
              <a:rPr lang="en-US" sz="3200" dirty="0" smtClean="0"/>
              <a:t> </a:t>
            </a:r>
            <a:r>
              <a:rPr lang="en-US" sz="3200" dirty="0"/>
              <a:t>Flexible Staffing v. IWCC &amp; Frederick </a:t>
            </a:r>
            <a:r>
              <a:rPr lang="en-US" sz="3200" dirty="0" smtClean="0"/>
              <a:t>Williams</a:t>
            </a:r>
            <a:br>
              <a:rPr lang="en-US" sz="3200" dirty="0" smtClean="0"/>
            </a:br>
            <a:r>
              <a:rPr lang="en-US" sz="3200" dirty="0" smtClean="0"/>
              <a:t> Appellate </a:t>
            </a:r>
            <a:r>
              <a:rPr lang="en-US" sz="3200" dirty="0"/>
              <a:t>Court, 1-15-1300WC</a:t>
            </a:r>
          </a:p>
        </p:txBody>
      </p:sp>
      <p:sp>
        <p:nvSpPr>
          <p:cNvPr id="3" name="Content Placeholder 2"/>
          <p:cNvSpPr>
            <a:spLocks noGrp="1"/>
          </p:cNvSpPr>
          <p:nvPr>
            <p:ph idx="1"/>
          </p:nvPr>
        </p:nvSpPr>
        <p:spPr/>
        <p:txBody>
          <a:bodyPr>
            <a:normAutofit fontScale="77500" lnSpcReduction="20000"/>
          </a:bodyPr>
          <a:lstStyle/>
          <a:p>
            <a:r>
              <a:rPr lang="en-US" dirty="0" smtClean="0"/>
              <a:t>The Act requires evidence in the record for each factor considered in the permanent partial disability determination under Section 8.1b.</a:t>
            </a:r>
          </a:p>
          <a:p>
            <a:r>
              <a:rPr lang="en-US" dirty="0" smtClean="0"/>
              <a:t>The 2011 amendments are unambiguous and should be interpreted by their plain language.</a:t>
            </a:r>
          </a:p>
          <a:p>
            <a:r>
              <a:rPr lang="en-US" dirty="0" smtClean="0"/>
              <a:t>The Commission misinterpreted the requirements of Section 8.1b when it considered each factor regardless of whether there was any evidence supporting an increased level of disability for each factor.</a:t>
            </a:r>
          </a:p>
          <a:p>
            <a:r>
              <a:rPr lang="en-US" dirty="0" smtClean="0"/>
              <a:t>Alternatively, the Commission’s decision was contrary to the manifest weight of the evidence.</a:t>
            </a:r>
          </a:p>
          <a:p>
            <a:r>
              <a:rPr lang="en-US" dirty="0" smtClean="0"/>
              <a:t>There was no evidence to support consideration of factor (iii) age at the time of injury.</a:t>
            </a:r>
          </a:p>
          <a:p>
            <a:r>
              <a:rPr lang="en-US" dirty="0" smtClean="0"/>
              <a:t>There was no evidence to support consideration of factor (iv) the employee’s future earning capacity.</a:t>
            </a:r>
          </a:p>
          <a:p>
            <a:r>
              <a:rPr lang="en-US" dirty="0" smtClean="0"/>
              <a:t>Disability was unsupported by the treating medical records and could not be considered for factor (v) evidence of disability corroborated by the treating medical records.</a:t>
            </a:r>
          </a:p>
          <a:p>
            <a:endParaRPr lang="en-US" dirty="0"/>
          </a:p>
        </p:txBody>
      </p:sp>
    </p:spTree>
    <p:extLst>
      <p:ext uri="{BB962C8B-B14F-4D97-AF65-F5344CB8AC3E}">
        <p14:creationId xmlns:p14="http://schemas.microsoft.com/office/powerpoint/2010/main" val="819935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Flexible Staffing Services v. IWCC</a:t>
            </a:r>
            <a:br>
              <a:rPr lang="en-US" dirty="0" smtClean="0"/>
            </a:br>
            <a:r>
              <a:rPr lang="en-US" dirty="0" smtClean="0"/>
              <a:t>2106 IL App (1</a:t>
            </a:r>
            <a:r>
              <a:rPr lang="en-US" baseline="30000" dirty="0" smtClean="0"/>
              <a:t>st</a:t>
            </a:r>
            <a:r>
              <a:rPr lang="en-US" dirty="0" smtClean="0"/>
              <a:t>) 151300WC</a:t>
            </a:r>
            <a:endParaRPr lang="en-US" dirty="0"/>
          </a:p>
        </p:txBody>
      </p:sp>
      <p:sp>
        <p:nvSpPr>
          <p:cNvPr id="3" name="Content Placeholder 2"/>
          <p:cNvSpPr>
            <a:spLocks noGrp="1"/>
          </p:cNvSpPr>
          <p:nvPr>
            <p:ph idx="1"/>
          </p:nvPr>
        </p:nvSpPr>
        <p:spPr/>
        <p:txBody>
          <a:bodyPr>
            <a:normAutofit fontScale="77500" lnSpcReduction="20000"/>
          </a:bodyPr>
          <a:lstStyle/>
          <a:p>
            <a:r>
              <a:rPr lang="en-US" dirty="0"/>
              <a:t>Respondent contends that the Commission applied the </a:t>
            </a:r>
            <a:r>
              <a:rPr lang="en-US" dirty="0" smtClean="0"/>
              <a:t>incorrect legal </a:t>
            </a:r>
            <a:r>
              <a:rPr lang="en-US" dirty="0"/>
              <a:t>standard in assessing claimant’s claim and that, in any event, </a:t>
            </a:r>
            <a:r>
              <a:rPr lang="en-US" dirty="0" smtClean="0"/>
              <a:t>its decision </a:t>
            </a:r>
            <a:r>
              <a:rPr lang="en-US" dirty="0"/>
              <a:t>is contrary to </a:t>
            </a:r>
            <a:r>
              <a:rPr lang="en-US" dirty="0" smtClean="0"/>
              <a:t>the manifest </a:t>
            </a:r>
            <a:r>
              <a:rPr lang="en-US" dirty="0"/>
              <a:t>weight of the evidence. We disagree and affirm</a:t>
            </a:r>
            <a:r>
              <a:rPr lang="en-US" dirty="0" smtClean="0"/>
              <a:t>.</a:t>
            </a:r>
          </a:p>
          <a:p>
            <a:r>
              <a:rPr lang="en-US" dirty="0" smtClean="0"/>
              <a:t>Legal standard: Respondent </a:t>
            </a:r>
            <a:r>
              <a:rPr lang="en-US" dirty="0"/>
              <a:t>goes on to argue that the Commission misapplied section 8.1b as a matter </a:t>
            </a:r>
            <a:r>
              <a:rPr lang="en-US" dirty="0" smtClean="0"/>
              <a:t>of law </a:t>
            </a:r>
            <a:r>
              <a:rPr lang="en-US" dirty="0"/>
              <a:t>because it considered factors for which no evidence was present in the </a:t>
            </a:r>
            <a:r>
              <a:rPr lang="en-US" dirty="0" smtClean="0"/>
              <a:t>record. </a:t>
            </a:r>
            <a:r>
              <a:rPr lang="en-US" dirty="0"/>
              <a:t>For </a:t>
            </a:r>
            <a:r>
              <a:rPr lang="en-US" dirty="0" smtClean="0"/>
              <a:t>example, it </a:t>
            </a:r>
            <a:r>
              <a:rPr lang="en-US" dirty="0"/>
              <a:t>contends that the Commission considered claimant’s age as a factor weighing in favor of </a:t>
            </a:r>
            <a:r>
              <a:rPr lang="en-US" dirty="0" smtClean="0"/>
              <a:t>a greater </a:t>
            </a:r>
            <a:r>
              <a:rPr lang="en-US" dirty="0"/>
              <a:t>degree of disability despite there being no evidence of record regarding the impact </a:t>
            </a:r>
            <a:r>
              <a:rPr lang="en-US" dirty="0" smtClean="0"/>
              <a:t>of claimant’s </a:t>
            </a:r>
            <a:r>
              <a:rPr lang="en-US" dirty="0"/>
              <a:t>age on his disability</a:t>
            </a:r>
            <a:r>
              <a:rPr lang="en-US" dirty="0" smtClean="0"/>
              <a:t>.</a:t>
            </a:r>
          </a:p>
          <a:p>
            <a:r>
              <a:rPr lang="en-US" dirty="0"/>
              <a:t>Respondent attempts to frame this issue as the Commission misunderstanding the statute </a:t>
            </a:r>
            <a:r>
              <a:rPr lang="en-US" dirty="0" smtClean="0"/>
              <a:t>and believing </a:t>
            </a:r>
            <a:r>
              <a:rPr lang="en-US" dirty="0"/>
              <a:t>that it could make findings on the factors set forth in section 8.1b “regardless </a:t>
            </a:r>
            <a:r>
              <a:rPr lang="en-US" dirty="0" smtClean="0"/>
              <a:t>of whether </a:t>
            </a:r>
            <a:r>
              <a:rPr lang="en-US" dirty="0"/>
              <a:t>there was evidence in the record showing that the factor had an impact on </a:t>
            </a:r>
            <a:r>
              <a:rPr lang="en-US" dirty="0" smtClean="0"/>
              <a:t>Williams’ level </a:t>
            </a:r>
            <a:r>
              <a:rPr lang="en-US" dirty="0"/>
              <a:t>of partial disability.” As we read the Commission’s decision, it believed it had </a:t>
            </a:r>
            <a:r>
              <a:rPr lang="en-US" dirty="0" smtClean="0"/>
              <a:t>evidence before </a:t>
            </a:r>
            <a:r>
              <a:rPr lang="en-US" dirty="0"/>
              <a:t>it on all of the factors it considered. Thus, what respondent purports to have identified </a:t>
            </a:r>
            <a:r>
              <a:rPr lang="en-US" dirty="0" smtClean="0"/>
              <a:t>is actually </a:t>
            </a:r>
            <a:r>
              <a:rPr lang="en-US" dirty="0"/>
              <a:t>findings by the Commission that allegedly do not find support in the record. This </a:t>
            </a:r>
            <a:r>
              <a:rPr lang="en-US" dirty="0" smtClean="0"/>
              <a:t>raises a </a:t>
            </a:r>
            <a:r>
              <a:rPr lang="en-US" dirty="0"/>
              <a:t>factual question—namely, whether the Commission’s decision is contrary to the </a:t>
            </a:r>
            <a:r>
              <a:rPr lang="en-US" dirty="0" smtClean="0"/>
              <a:t>manifest weight </a:t>
            </a:r>
            <a:r>
              <a:rPr lang="en-US" dirty="0"/>
              <a:t>of the evidence, which brings us to respondent’s second argument.</a:t>
            </a:r>
          </a:p>
        </p:txBody>
      </p:sp>
    </p:spTree>
    <p:extLst>
      <p:ext uri="{BB962C8B-B14F-4D97-AF65-F5344CB8AC3E}">
        <p14:creationId xmlns:p14="http://schemas.microsoft.com/office/powerpoint/2010/main" val="8675855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Flexible Staffing Services v. IWCC</a:t>
            </a:r>
            <a:br>
              <a:rPr lang="en-US" dirty="0" smtClean="0"/>
            </a:br>
            <a:r>
              <a:rPr lang="en-US" dirty="0" smtClean="0"/>
              <a:t>2106 IL App (1</a:t>
            </a:r>
            <a:r>
              <a:rPr lang="en-US" baseline="30000" dirty="0" smtClean="0"/>
              <a:t>st</a:t>
            </a:r>
            <a:r>
              <a:rPr lang="en-US" dirty="0" smtClean="0"/>
              <a:t>) 151300WC</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Manifest weight: As explained in the background section of this opinion, the Commission made detailed findings regarding each factor. As this is a factual matter, we will assess respondent’s arguments using the manifest-weight standard and reverse only if an opposite conclusion is clearly apparent.</a:t>
            </a:r>
          </a:p>
          <a:p>
            <a:r>
              <a:rPr lang="en-US" dirty="0" smtClean="0"/>
              <a:t>Contrary to respondent’s claims, there was evidence in the record </a:t>
            </a:r>
            <a:r>
              <a:rPr lang="en-US" b="1" i="1" u="sng" dirty="0" smtClean="0"/>
              <a:t>from which the Commission could draw inferences </a:t>
            </a:r>
            <a:r>
              <a:rPr lang="en-US" dirty="0" smtClean="0"/>
              <a:t>about claimant’s disability as it relates to his occupation.(“It cannot seriously be disputed that claimant knew what his own job entailed.”)</a:t>
            </a:r>
          </a:p>
          <a:p>
            <a:r>
              <a:rPr lang="en-US" dirty="0" smtClean="0"/>
              <a:t>That a younger person will probably live longer than an older person is hardly a controversial proposition. The Commission is not required to abandon common sense in rendering its decision.</a:t>
            </a:r>
          </a:p>
          <a:p>
            <a:r>
              <a:rPr lang="en-US" dirty="0" smtClean="0"/>
              <a:t>From </a:t>
            </a:r>
            <a:r>
              <a:rPr lang="en-US" dirty="0"/>
              <a:t>this </a:t>
            </a:r>
            <a:r>
              <a:rPr lang="en-US" dirty="0" smtClean="0"/>
              <a:t>evidence (e.g. Petitioner’s testimony, Respondent did not re-employ him) the </a:t>
            </a:r>
            <a:r>
              <a:rPr lang="en-US" dirty="0"/>
              <a:t>Commission could draw inferences about claimant’s future earning capacity, so it cannot </a:t>
            </a:r>
            <a:r>
              <a:rPr lang="en-US" dirty="0" smtClean="0"/>
              <a:t>be said </a:t>
            </a:r>
            <a:r>
              <a:rPr lang="en-US" dirty="0"/>
              <a:t>that the Commission’s decision finds no evidentiary support in the record</a:t>
            </a:r>
            <a:r>
              <a:rPr lang="en-US" dirty="0" smtClean="0"/>
              <a:t>.</a:t>
            </a:r>
          </a:p>
        </p:txBody>
      </p:sp>
    </p:spTree>
    <p:extLst>
      <p:ext uri="{BB962C8B-B14F-4D97-AF65-F5344CB8AC3E}">
        <p14:creationId xmlns:p14="http://schemas.microsoft.com/office/powerpoint/2010/main" val="21460876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Flexible Staffing Services v. IWCC</a:t>
            </a:r>
            <a:br>
              <a:rPr lang="en-US" dirty="0" smtClean="0"/>
            </a:br>
            <a:r>
              <a:rPr lang="en-US" dirty="0" smtClean="0"/>
              <a:t>2106 IL App (1</a:t>
            </a:r>
            <a:r>
              <a:rPr lang="en-US" baseline="30000" dirty="0" smtClean="0"/>
              <a:t>st</a:t>
            </a:r>
            <a:r>
              <a:rPr lang="en-US" dirty="0" smtClean="0"/>
              <a:t>) 151300WC</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It is inferable that claimant is more prone to economic injury following his accident. Moreover, it is worth remembering that </a:t>
            </a:r>
            <a:r>
              <a:rPr lang="en-US" b="1" i="1" u="sng" dirty="0" smtClean="0"/>
              <a:t>the Commission is an administrative body, possessing unique skill and expertise in the areas of medical and workers’ compensation issues.</a:t>
            </a:r>
          </a:p>
          <a:p>
            <a:r>
              <a:rPr lang="en-US" dirty="0"/>
              <a:t>Hence, we will not take “corroborate” to mean that </a:t>
            </a:r>
            <a:r>
              <a:rPr lang="en-US" dirty="0" smtClean="0"/>
              <a:t>there must </a:t>
            </a:r>
            <a:r>
              <a:rPr lang="en-US" dirty="0"/>
              <a:t>be a point-by-point coincidence between the nonmedical evidence relied upon and </a:t>
            </a:r>
            <a:r>
              <a:rPr lang="en-US" dirty="0" smtClean="0"/>
              <a:t>the accompanying </a:t>
            </a:r>
            <a:r>
              <a:rPr lang="en-US" dirty="0"/>
              <a:t>medical record. Rather, so long as the medical record tends to </a:t>
            </a:r>
            <a:r>
              <a:rPr lang="en-US" dirty="0" smtClean="0"/>
              <a:t>confirm, strengthen</a:t>
            </a:r>
            <a:r>
              <a:rPr lang="en-US" dirty="0"/>
              <a:t>, or make the nonmedical evidence more certain, it provides sufficient </a:t>
            </a:r>
            <a:r>
              <a:rPr lang="en-US" dirty="0" smtClean="0"/>
              <a:t>corroboration such </a:t>
            </a:r>
            <a:r>
              <a:rPr lang="en-US" dirty="0"/>
              <a:t>that the nonmedical evidence may be considered under the fifth factor</a:t>
            </a:r>
            <a:r>
              <a:rPr lang="en-US" dirty="0" smtClean="0"/>
              <a:t>.</a:t>
            </a:r>
          </a:p>
          <a:p>
            <a:r>
              <a:rPr lang="en-US" dirty="0"/>
              <a:t>Thus, none of respondent’s contentions regarding the Commission’s </a:t>
            </a:r>
            <a:r>
              <a:rPr lang="en-US"/>
              <a:t>findings </a:t>
            </a:r>
            <a:r>
              <a:rPr lang="en-US" smtClean="0"/>
              <a:t>lacking evidentiary </a:t>
            </a:r>
            <a:r>
              <a:rPr lang="en-US" dirty="0"/>
              <a:t>support are well founded. In turn, we reject respondent’s argument that </a:t>
            </a:r>
            <a:r>
              <a:rPr lang="en-US" dirty="0" smtClean="0"/>
              <a:t>the Commission </a:t>
            </a:r>
            <a:r>
              <a:rPr lang="en-US" dirty="0"/>
              <a:t>erred in determining the level of disability as it purportedly could only rely </a:t>
            </a:r>
            <a:r>
              <a:rPr lang="en-US" dirty="0" smtClean="0"/>
              <a:t>upon the </a:t>
            </a:r>
            <a:r>
              <a:rPr lang="en-US" dirty="0"/>
              <a:t>first and, to an extent, the fifth factors. Quite simply, we owe the Commission </a:t>
            </a:r>
            <a:r>
              <a:rPr lang="en-US" dirty="0" smtClean="0"/>
              <a:t>considerable deference </a:t>
            </a:r>
            <a:r>
              <a:rPr lang="en-US" dirty="0"/>
              <a:t>on such medical questions.</a:t>
            </a:r>
          </a:p>
        </p:txBody>
      </p:sp>
    </p:spTree>
    <p:extLst>
      <p:ext uri="{BB962C8B-B14F-4D97-AF65-F5344CB8AC3E}">
        <p14:creationId xmlns:p14="http://schemas.microsoft.com/office/powerpoint/2010/main" val="19394711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Robert Armstrong v. Con-Way Freight</a:t>
            </a:r>
            <a:br>
              <a:rPr lang="en-US" dirty="0" smtClean="0"/>
            </a:br>
            <a:r>
              <a:rPr lang="en-US" dirty="0" smtClean="0"/>
              <a:t>12WC015358; 15 IWCC0136</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30% loss of use of right foot &amp; 8% loss of use of left foot affirmed and adopted by IWCC</a:t>
            </a:r>
          </a:p>
          <a:p>
            <a:r>
              <a:rPr lang="en-US" dirty="0"/>
              <a:t>Dr Levin's AMA impairment rating report was admitted into evidence </a:t>
            </a:r>
            <a:r>
              <a:rPr lang="en-US" dirty="0" smtClean="0"/>
              <a:t>as Respondent's </a:t>
            </a:r>
            <a:r>
              <a:rPr lang="en-US" dirty="0"/>
              <a:t>Exhibit 3. Dr Levin concluded that Petitioner's </a:t>
            </a:r>
            <a:r>
              <a:rPr lang="en-US" dirty="0" smtClean="0"/>
              <a:t>impairment as </a:t>
            </a:r>
            <a:r>
              <a:rPr lang="en-US" dirty="0"/>
              <a:t>a result of the work accident is 4% of the right lower extremity. </a:t>
            </a:r>
            <a:r>
              <a:rPr lang="en-US" dirty="0" smtClean="0"/>
              <a:t>Dr. Levin </a:t>
            </a:r>
            <a:r>
              <a:rPr lang="en-US" dirty="0"/>
              <a:t>found that Petitioner suffered no permanent partial impairment </a:t>
            </a:r>
            <a:r>
              <a:rPr lang="en-US" dirty="0" smtClean="0"/>
              <a:t>of the </a:t>
            </a:r>
            <a:r>
              <a:rPr lang="en-US" dirty="0"/>
              <a:t>left lower extremity</a:t>
            </a:r>
            <a:r>
              <a:rPr lang="en-US" dirty="0" smtClean="0"/>
              <a:t>.</a:t>
            </a:r>
          </a:p>
          <a:p>
            <a:r>
              <a:rPr lang="en-US" dirty="0"/>
              <a:t>Petitioner continues to be employed in his pre-injury employment as </a:t>
            </a:r>
            <a:r>
              <a:rPr lang="en-US" dirty="0" smtClean="0"/>
              <a:t>a Truck </a:t>
            </a:r>
            <a:r>
              <a:rPr lang="en-US" dirty="0"/>
              <a:t>Driver Sales Representative with Respondent. The Arbitrator </a:t>
            </a:r>
            <a:r>
              <a:rPr lang="en-US" dirty="0" smtClean="0"/>
              <a:t>has reviewed </a:t>
            </a:r>
            <a:r>
              <a:rPr lang="en-US" dirty="0"/>
              <a:t>the job description entered as Petitioner's Exhibit 4 and </a:t>
            </a:r>
            <a:r>
              <a:rPr lang="en-US" dirty="0" smtClean="0"/>
              <a:t>finds that </a:t>
            </a:r>
            <a:r>
              <a:rPr lang="en-US" dirty="0"/>
              <a:t>this position involves heavy work. The Arbitrator concludes </a:t>
            </a:r>
            <a:r>
              <a:rPr lang="en-US" dirty="0" smtClean="0"/>
              <a:t>the Petitioner's </a:t>
            </a:r>
            <a:r>
              <a:rPr lang="en-US" dirty="0"/>
              <a:t>permanent partial disability ("PPD") may be larger than </a:t>
            </a:r>
            <a:r>
              <a:rPr lang="en-US" dirty="0" smtClean="0"/>
              <a:t>an individual </a:t>
            </a:r>
            <a:r>
              <a:rPr lang="en-US" dirty="0"/>
              <a:t>who performs lighter work.</a:t>
            </a:r>
          </a:p>
        </p:txBody>
      </p:sp>
    </p:spTree>
    <p:extLst>
      <p:ext uri="{BB962C8B-B14F-4D97-AF65-F5344CB8AC3E}">
        <p14:creationId xmlns:p14="http://schemas.microsoft.com/office/powerpoint/2010/main" val="3065726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Robert Armstrong v. Con-Way Freight</a:t>
            </a:r>
            <a:br>
              <a:rPr lang="en-US" dirty="0" smtClean="0"/>
            </a:br>
            <a:r>
              <a:rPr lang="en-US" dirty="0" smtClean="0"/>
              <a:t>12WC015358; 15 IWCC0136</a:t>
            </a:r>
            <a:endParaRPr lang="en-US" dirty="0"/>
          </a:p>
        </p:txBody>
      </p:sp>
      <p:sp>
        <p:nvSpPr>
          <p:cNvPr id="3" name="Content Placeholder 2"/>
          <p:cNvSpPr>
            <a:spLocks noGrp="1"/>
          </p:cNvSpPr>
          <p:nvPr>
            <p:ph idx="1"/>
          </p:nvPr>
        </p:nvSpPr>
        <p:spPr/>
        <p:txBody>
          <a:bodyPr>
            <a:normAutofit fontScale="62500" lnSpcReduction="20000"/>
          </a:bodyPr>
          <a:lstStyle/>
          <a:p>
            <a:r>
              <a:rPr lang="en-US" dirty="0"/>
              <a:t>Petitioner is 44-years old. The Arbitrator considers the Petitioner to </a:t>
            </a:r>
            <a:r>
              <a:rPr lang="en-US" dirty="0" smtClean="0"/>
              <a:t>be approaching </a:t>
            </a:r>
            <a:r>
              <a:rPr lang="en-US" dirty="0"/>
              <a:t>middle-age and concludes that Petitioner while he may </a:t>
            </a:r>
            <a:r>
              <a:rPr lang="en-US" dirty="0" smtClean="0"/>
              <a:t>have to </a:t>
            </a:r>
            <a:r>
              <a:rPr lang="en-US" dirty="0"/>
              <a:t>live and work with the disability for a longer period of time than </a:t>
            </a:r>
            <a:r>
              <a:rPr lang="en-US" dirty="0" smtClean="0"/>
              <a:t>an older </a:t>
            </a:r>
            <a:r>
              <a:rPr lang="en-US" dirty="0"/>
              <a:t>individual with the same injuries, he may just as likely recover </a:t>
            </a:r>
            <a:r>
              <a:rPr lang="en-US" dirty="0" smtClean="0"/>
              <a:t>from his </a:t>
            </a:r>
            <a:r>
              <a:rPr lang="en-US" dirty="0"/>
              <a:t>injury more quickly than an older worker</a:t>
            </a:r>
            <a:r>
              <a:rPr lang="en-US" dirty="0" smtClean="0"/>
              <a:t>.</a:t>
            </a:r>
          </a:p>
          <a:p>
            <a:r>
              <a:rPr lang="en-US" dirty="0"/>
              <a:t>At the present time, there is no evidence that Petitioner's future </a:t>
            </a:r>
            <a:r>
              <a:rPr lang="en-US" dirty="0" smtClean="0"/>
              <a:t>earning capacity </a:t>
            </a:r>
            <a:r>
              <a:rPr lang="en-US" dirty="0"/>
              <a:t>has diminished as a result of this injury. Petitioner </a:t>
            </a:r>
            <a:r>
              <a:rPr lang="en-US" dirty="0" smtClean="0"/>
              <a:t>continues to work </a:t>
            </a:r>
            <a:r>
              <a:rPr lang="en-US" dirty="0"/>
              <a:t>with Respondent driving a truck. Petitioner has remained in a </a:t>
            </a:r>
            <a:r>
              <a:rPr lang="en-US" dirty="0" smtClean="0"/>
              <a:t>full duty </a:t>
            </a:r>
            <a:r>
              <a:rPr lang="en-US" dirty="0"/>
              <a:t>capacity with Respondent. The Petitioner testified that he received </a:t>
            </a:r>
            <a:r>
              <a:rPr lang="en-US" dirty="0" smtClean="0"/>
              <a:t>a raise </a:t>
            </a:r>
            <a:r>
              <a:rPr lang="en-US" dirty="0"/>
              <a:t>since the accident. Petitioner testified that this raise was provided </a:t>
            </a:r>
            <a:r>
              <a:rPr lang="en-US" dirty="0" smtClean="0"/>
              <a:t>to all </a:t>
            </a:r>
            <a:r>
              <a:rPr lang="en-US" dirty="0"/>
              <a:t>employees, not just Petitioner</a:t>
            </a:r>
            <a:r>
              <a:rPr lang="en-US" dirty="0" smtClean="0"/>
              <a:t>.</a:t>
            </a:r>
          </a:p>
          <a:p>
            <a:r>
              <a:rPr lang="en-US" dirty="0"/>
              <a:t>Evidence of disability in the medical records finds that x-rays of the </a:t>
            </a:r>
            <a:r>
              <a:rPr lang="en-US" dirty="0" smtClean="0"/>
              <a:t>left foot </a:t>
            </a:r>
            <a:r>
              <a:rPr lang="en-US" dirty="0"/>
              <a:t>performed on December 8, 2011, revealed cuboid and fifth </a:t>
            </a:r>
            <a:r>
              <a:rPr lang="en-US" dirty="0" smtClean="0"/>
              <a:t>proximal phalanx </a:t>
            </a:r>
            <a:r>
              <a:rPr lang="en-US" dirty="0"/>
              <a:t>fractures. Surgery on the right foot performed on December </a:t>
            </a:r>
            <a:r>
              <a:rPr lang="en-US" dirty="0" smtClean="0"/>
              <a:t>8,20 </a:t>
            </a:r>
            <a:r>
              <a:rPr lang="en-US" dirty="0"/>
              <a:t>11 revealed fractures of the right fourth and fifth metatarsals </a:t>
            </a:r>
            <a:r>
              <a:rPr lang="en-US" dirty="0" smtClean="0"/>
              <a:t>and dislocation </a:t>
            </a:r>
            <a:r>
              <a:rPr lang="en-US" dirty="0"/>
              <a:t>of the proximal interphalangeal joint of the fifth toe</a:t>
            </a:r>
            <a:r>
              <a:rPr lang="en-US" dirty="0" smtClean="0"/>
              <a:t>.</a:t>
            </a:r>
          </a:p>
          <a:p>
            <a:r>
              <a:rPr lang="en-US" dirty="0"/>
              <a:t>The determination of PPD is not simply a calculation, but an evaluation of all five factors </a:t>
            </a:r>
            <a:r>
              <a:rPr lang="en-US" dirty="0" smtClean="0"/>
              <a:t>as stated </a:t>
            </a:r>
            <a:r>
              <a:rPr lang="en-US" dirty="0"/>
              <a:t>in the Act. In making this evaluation of PPD, consideration is not given to any </a:t>
            </a:r>
            <a:r>
              <a:rPr lang="en-US" dirty="0" smtClean="0"/>
              <a:t>single enumerated </a:t>
            </a:r>
            <a:r>
              <a:rPr lang="en-US" dirty="0"/>
              <a:t>factor as the sole determinant. Therefore, after applying Section 8.1 b </a:t>
            </a:r>
            <a:r>
              <a:rPr lang="en-US" dirty="0" smtClean="0"/>
              <a:t>and </a:t>
            </a:r>
            <a:r>
              <a:rPr lang="en-US" dirty="0"/>
              <a:t>considering the relevance and weight of all these factors, including </a:t>
            </a:r>
            <a:r>
              <a:rPr lang="en-US" dirty="0" smtClean="0"/>
              <a:t>Dr. Levin's </a:t>
            </a:r>
            <a:r>
              <a:rPr lang="en-US" dirty="0"/>
              <a:t>AMA impairment rating, the Arbitrator concludes that Petitioner has sustained a </a:t>
            </a:r>
            <a:r>
              <a:rPr lang="en-US" dirty="0" smtClean="0"/>
              <a:t>30%permanent </a:t>
            </a:r>
            <a:r>
              <a:rPr lang="en-US" dirty="0"/>
              <a:t>loss of the right foot and an 8% permanent loss of the left foot.</a:t>
            </a:r>
          </a:p>
        </p:txBody>
      </p:sp>
    </p:spTree>
    <p:extLst>
      <p:ext uri="{BB962C8B-B14F-4D97-AF65-F5344CB8AC3E}">
        <p14:creationId xmlns:p14="http://schemas.microsoft.com/office/powerpoint/2010/main" val="2817254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Con-Way Freight v. IWCC</a:t>
            </a:r>
            <a:br>
              <a:rPr lang="en-US" dirty="0" smtClean="0"/>
            </a:br>
            <a:r>
              <a:rPr lang="en-US" dirty="0" smtClean="0"/>
              <a:t>2016 IL App (1</a:t>
            </a:r>
            <a:r>
              <a:rPr lang="en-US" baseline="30000" dirty="0" smtClean="0"/>
              <a:t>st</a:t>
            </a:r>
            <a:r>
              <a:rPr lang="en-US" dirty="0" smtClean="0"/>
              <a:t>) 152576WC</a:t>
            </a:r>
            <a:endParaRPr lang="en-US" dirty="0"/>
          </a:p>
        </p:txBody>
      </p:sp>
      <p:sp>
        <p:nvSpPr>
          <p:cNvPr id="3" name="Content Placeholder 2"/>
          <p:cNvSpPr>
            <a:spLocks noGrp="1"/>
          </p:cNvSpPr>
          <p:nvPr>
            <p:ph idx="1"/>
          </p:nvPr>
        </p:nvSpPr>
        <p:spPr/>
        <p:txBody>
          <a:bodyPr>
            <a:normAutofit fontScale="85000" lnSpcReduction="20000"/>
          </a:bodyPr>
          <a:lstStyle/>
          <a:p>
            <a:r>
              <a:rPr lang="en-US" dirty="0"/>
              <a:t>On appeal, the employer argues that the Commission's award should be set </a:t>
            </a:r>
            <a:r>
              <a:rPr lang="en-US" dirty="0" smtClean="0"/>
              <a:t>aside as </a:t>
            </a:r>
            <a:r>
              <a:rPr lang="en-US" dirty="0"/>
              <a:t>a matter of law due to the Commission's failure to comply with section </a:t>
            </a:r>
            <a:r>
              <a:rPr lang="en-US" dirty="0" smtClean="0"/>
              <a:t>8.1b</a:t>
            </a:r>
          </a:p>
          <a:p>
            <a:r>
              <a:rPr lang="en-US" dirty="0"/>
              <a:t>The employer argues that the plain and ordinary meaning of the language </a:t>
            </a:r>
            <a:r>
              <a:rPr lang="en-US" dirty="0" smtClean="0"/>
              <a:t>of section </a:t>
            </a:r>
            <a:r>
              <a:rPr lang="en-US" dirty="0"/>
              <a:t>8.1b "requires the impairment rating to be the </a:t>
            </a:r>
            <a:r>
              <a:rPr lang="en-US" i="1" dirty="0"/>
              <a:t>primary factor </a:t>
            </a:r>
            <a:r>
              <a:rPr lang="en-US" dirty="0"/>
              <a:t>to be considered </a:t>
            </a:r>
            <a:r>
              <a:rPr lang="en-US" dirty="0" smtClean="0"/>
              <a:t>in establishing </a:t>
            </a:r>
            <a:r>
              <a:rPr lang="en-US" dirty="0"/>
              <a:t>[PPD</a:t>
            </a:r>
            <a:r>
              <a:rPr lang="en-US" dirty="0" smtClean="0"/>
              <a:t>]."</a:t>
            </a:r>
            <a:r>
              <a:rPr lang="en-US" dirty="0"/>
              <a:t>We disagree with the employer's argument</a:t>
            </a:r>
            <a:r>
              <a:rPr lang="en-US" dirty="0" smtClean="0"/>
              <a:t>.</a:t>
            </a:r>
          </a:p>
          <a:p>
            <a:r>
              <a:rPr lang="en-US" dirty="0" smtClean="0"/>
              <a:t>Continental Tire &amp; Corn Belt</a:t>
            </a:r>
          </a:p>
          <a:p>
            <a:r>
              <a:rPr lang="en-US" dirty="0"/>
              <a:t>Nothing within this statutory language allows us to require the Commission </a:t>
            </a:r>
            <a:r>
              <a:rPr lang="en-US" dirty="0" smtClean="0"/>
              <a:t>to treat </a:t>
            </a:r>
            <a:r>
              <a:rPr lang="en-US" dirty="0"/>
              <a:t>the impairment rating as the "primary factor." In fact, such a requirement would </a:t>
            </a:r>
            <a:r>
              <a:rPr lang="en-US" dirty="0" smtClean="0"/>
              <a:t>be contrary </a:t>
            </a:r>
            <a:r>
              <a:rPr lang="en-US" dirty="0"/>
              <a:t>to the plain language of the statute. The Commission is obligated to weigh all </a:t>
            </a:r>
            <a:r>
              <a:rPr lang="en-US" dirty="0" smtClean="0"/>
              <a:t>of the </a:t>
            </a:r>
            <a:r>
              <a:rPr lang="en-US" dirty="0"/>
              <a:t>factors listed within section 8.1b(b) and make a factual finding with respect to </a:t>
            </a:r>
            <a:r>
              <a:rPr lang="en-US" dirty="0" smtClean="0"/>
              <a:t>the level </a:t>
            </a:r>
            <a:r>
              <a:rPr lang="en-US" dirty="0"/>
              <a:t>of the injured worker's permanent partial disability, with no single factor being </a:t>
            </a:r>
            <a:r>
              <a:rPr lang="en-US" dirty="0" smtClean="0"/>
              <a:t>the sole </a:t>
            </a:r>
            <a:r>
              <a:rPr lang="en-US" dirty="0"/>
              <a:t>determinant of </a:t>
            </a:r>
            <a:r>
              <a:rPr lang="en-US" dirty="0" smtClean="0"/>
              <a:t>disability.</a:t>
            </a:r>
          </a:p>
          <a:p>
            <a:r>
              <a:rPr lang="en-US" dirty="0" smtClean="0"/>
              <a:t>And NOT contrary to manifest weight either.</a:t>
            </a:r>
          </a:p>
          <a:p>
            <a:endParaRPr lang="en-US" dirty="0"/>
          </a:p>
        </p:txBody>
      </p:sp>
    </p:spTree>
    <p:extLst>
      <p:ext uri="{BB962C8B-B14F-4D97-AF65-F5344CB8AC3E}">
        <p14:creationId xmlns:p14="http://schemas.microsoft.com/office/powerpoint/2010/main" val="2687598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Corn Belt </a:t>
            </a:r>
            <a:r>
              <a:rPr lang="en-US" dirty="0"/>
              <a:t>2016 IL App (3d) 150311WC </a:t>
            </a:r>
            <a:r>
              <a:rPr lang="en-US" dirty="0" smtClean="0"/>
              <a:t/>
            </a:r>
            <a:br>
              <a:rPr lang="en-US" dirty="0" smtClean="0"/>
            </a:br>
            <a:r>
              <a:rPr lang="en-US" dirty="0" smtClean="0"/>
              <a:t>PLA </a:t>
            </a:r>
            <a:r>
              <a:rPr lang="en-US" dirty="0" smtClean="0"/>
              <a:t>Denied 11/23/2016</a:t>
            </a:r>
            <a:endParaRPr lang="en-US" dirty="0"/>
          </a:p>
        </p:txBody>
      </p:sp>
      <p:sp>
        <p:nvSpPr>
          <p:cNvPr id="3" name="Content Placeholder 2"/>
          <p:cNvSpPr>
            <a:spLocks noGrp="1"/>
          </p:cNvSpPr>
          <p:nvPr>
            <p:ph idx="1"/>
          </p:nvPr>
        </p:nvSpPr>
        <p:spPr/>
        <p:txBody>
          <a:bodyPr>
            <a:normAutofit fontScale="77500" lnSpcReduction="20000"/>
          </a:bodyPr>
          <a:lstStyle/>
          <a:p>
            <a:r>
              <a:rPr lang="en-US" dirty="0"/>
              <a:t>No. 121191 - Corn Belt Energy Corp., </a:t>
            </a:r>
            <a:r>
              <a:rPr lang="en-US" dirty="0" smtClean="0"/>
              <a:t>Petitioner</a:t>
            </a:r>
            <a:r>
              <a:rPr lang="en-US" dirty="0"/>
              <a:t>, v. The Illinois Workers' Compensation Commission et al</a:t>
            </a:r>
            <a:r>
              <a:rPr lang="en-US" dirty="0" smtClean="0"/>
              <a:t>. (</a:t>
            </a:r>
            <a:r>
              <a:rPr lang="en-US" dirty="0"/>
              <a:t>James Lind, respondent). Leave to appeal, Appellate Court, Third District. (</a:t>
            </a:r>
            <a:r>
              <a:rPr lang="en-US" dirty="0" smtClean="0"/>
              <a:t>3-15-311WC).</a:t>
            </a:r>
          </a:p>
          <a:p>
            <a:r>
              <a:rPr lang="en-US" b="1" dirty="0" smtClean="0"/>
              <a:t>Petition </a:t>
            </a:r>
            <a:r>
              <a:rPr lang="en-US" b="1" dirty="0"/>
              <a:t>for leave to appeal denied</a:t>
            </a:r>
            <a:r>
              <a:rPr lang="en-US" b="1" dirty="0" smtClean="0"/>
              <a:t>.</a:t>
            </a:r>
          </a:p>
          <a:p>
            <a:r>
              <a:rPr lang="en-US" dirty="0"/>
              <a:t>Clearly, the plain language of section 8.1b places no explicit requirement on either party. Nor does it make the submission of a PPD impairment report a prerequisite to an award of PPD benefits by the Commission. Rather, the section speaks in terms of what factors the Commission is required to consider when determining the appropriate level of </a:t>
            </a:r>
            <a:r>
              <a:rPr lang="en-US" dirty="0" err="1" smtClean="0"/>
              <a:t>PPD.</a:t>
            </a:r>
            <a:r>
              <a:rPr lang="en-US" i="1" dirty="0" err="1" smtClean="0"/>
              <a:t>e</a:t>
            </a:r>
            <a:endParaRPr lang="en-US" i="1" dirty="0"/>
          </a:p>
          <a:p>
            <a:r>
              <a:rPr lang="en-US" dirty="0"/>
              <a:t>Under the Act, a PPD impairment report may be submitted by either party. Further, when one is admitted into evidence, it must be considered by the Commission, along with other identified factors, in determining the claimant's level of PPD. None of the factors set forth in section 8.1b is to be the sole determinant of the claimant's disability. Further, nothing in the plain language of the Act precludes a PPD award when no PPD impairment report is submitted by either party. Consequently, we reject this contention by the employer.</a:t>
            </a:r>
          </a:p>
          <a:p>
            <a:endParaRPr lang="en-US" dirty="0"/>
          </a:p>
        </p:txBody>
      </p:sp>
    </p:spTree>
    <p:extLst>
      <p:ext uri="{BB962C8B-B14F-4D97-AF65-F5344CB8AC3E}">
        <p14:creationId xmlns:p14="http://schemas.microsoft.com/office/powerpoint/2010/main" val="3974903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Corn Belt v. IWCC</a:t>
            </a:r>
            <a:br>
              <a:rPr lang="en-US" dirty="0" smtClean="0"/>
            </a:br>
            <a:r>
              <a:rPr lang="en-US" dirty="0" smtClean="0"/>
              <a:t>2016 IL App (3d) 150311WC</a:t>
            </a:r>
            <a:endParaRPr lang="en-US" dirty="0"/>
          </a:p>
        </p:txBody>
      </p:sp>
      <p:sp>
        <p:nvSpPr>
          <p:cNvPr id="3" name="Content Placeholder 2"/>
          <p:cNvSpPr>
            <a:spLocks noGrp="1"/>
          </p:cNvSpPr>
          <p:nvPr>
            <p:ph idx="1"/>
          </p:nvPr>
        </p:nvSpPr>
        <p:spPr/>
        <p:txBody>
          <a:bodyPr>
            <a:normAutofit fontScale="92500" lnSpcReduction="10000"/>
          </a:bodyPr>
          <a:lstStyle/>
          <a:p>
            <a:r>
              <a:rPr lang="en-US" dirty="0"/>
              <a:t>Finally, on appeal, the employer argues the Commission failed to comply </a:t>
            </a:r>
            <a:r>
              <a:rPr lang="en-US" dirty="0" smtClean="0"/>
              <a:t>with section </a:t>
            </a:r>
            <a:r>
              <a:rPr lang="en-US" dirty="0"/>
              <a:t>8.1b(b) by failing to explain the relevance and weight of the factors it used to </a:t>
            </a:r>
            <a:r>
              <a:rPr lang="en-US" dirty="0" smtClean="0"/>
              <a:t>determine claimant's </a:t>
            </a:r>
            <a:r>
              <a:rPr lang="en-US" dirty="0"/>
              <a:t>level of disability. We agree</a:t>
            </a:r>
            <a:r>
              <a:rPr lang="en-US" dirty="0" smtClean="0"/>
              <a:t>.</a:t>
            </a:r>
          </a:p>
          <a:p>
            <a:r>
              <a:rPr lang="en-US" dirty="0"/>
              <a:t>That section also provides that "[i]n determining the [claimant's] </a:t>
            </a:r>
            <a:r>
              <a:rPr lang="en-US" dirty="0" smtClean="0"/>
              <a:t>level of </a:t>
            </a:r>
            <a:r>
              <a:rPr lang="en-US" dirty="0"/>
              <a:t>disability</a:t>
            </a:r>
            <a:r>
              <a:rPr lang="en-US" i="1" dirty="0"/>
              <a:t>, the relevance and weight of any factors used </a:t>
            </a:r>
            <a:r>
              <a:rPr lang="en-US" dirty="0"/>
              <a:t>in addition to the level of </a:t>
            </a:r>
            <a:r>
              <a:rPr lang="en-US" dirty="0" smtClean="0"/>
              <a:t>impairment as </a:t>
            </a:r>
            <a:r>
              <a:rPr lang="en-US" dirty="0"/>
              <a:t>reported by the physician </a:t>
            </a:r>
            <a:r>
              <a:rPr lang="en-US" i="1" dirty="0"/>
              <a:t>must be explained in a written order</a:t>
            </a:r>
            <a:r>
              <a:rPr lang="en-US" dirty="0" smtClean="0"/>
              <a:t>.“</a:t>
            </a:r>
          </a:p>
          <a:p>
            <a:r>
              <a:rPr lang="en-US" dirty="0" smtClean="0"/>
              <a:t>IWCC did </a:t>
            </a:r>
            <a:r>
              <a:rPr lang="en-US" dirty="0"/>
              <a:t>not explain the relevance or weight it attributed to each factor when </a:t>
            </a:r>
            <a:r>
              <a:rPr lang="en-US" dirty="0" smtClean="0"/>
              <a:t>determining claimant's </a:t>
            </a:r>
            <a:r>
              <a:rPr lang="en-US" dirty="0"/>
              <a:t>level of disability. Thus, we find the Commission failed to comply with </a:t>
            </a:r>
            <a:r>
              <a:rPr lang="en-US" dirty="0" smtClean="0"/>
              <a:t>section8.1b(b</a:t>
            </a:r>
            <a:r>
              <a:rPr lang="en-US" dirty="0"/>
              <a:t>) of the Act. We reverse the Commission's PPD award and remand for </a:t>
            </a:r>
            <a:r>
              <a:rPr lang="en-US" dirty="0" smtClean="0"/>
              <a:t>compliance with </a:t>
            </a:r>
            <a:r>
              <a:rPr lang="en-US" dirty="0"/>
              <a:t>the Act's </a:t>
            </a:r>
            <a:r>
              <a:rPr lang="en-US" dirty="0" smtClean="0"/>
              <a:t>requirements.</a:t>
            </a:r>
            <a:endParaRPr lang="en-US" dirty="0"/>
          </a:p>
        </p:txBody>
      </p:sp>
    </p:spTree>
    <p:extLst>
      <p:ext uri="{BB962C8B-B14F-4D97-AF65-F5344CB8AC3E}">
        <p14:creationId xmlns:p14="http://schemas.microsoft.com/office/powerpoint/2010/main" val="397023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smtClean="0"/>
              <a:t>Frederick </a:t>
            </a:r>
            <a:r>
              <a:rPr lang="en-US" sz="3200" dirty="0"/>
              <a:t>Williams v. Flexible Staffing</a:t>
            </a:r>
            <a:br>
              <a:rPr lang="en-US" sz="3200" dirty="0"/>
            </a:br>
            <a:r>
              <a:rPr lang="en-US" sz="3200" dirty="0" smtClean="0"/>
              <a:t>11WC046390; 13IWCC0557;13L50595;14IWCC0576  </a:t>
            </a:r>
            <a:r>
              <a:rPr lang="en-US" sz="3200" dirty="0"/>
              <a:t/>
            </a:r>
            <a:br>
              <a:rPr lang="en-US" sz="3200" dirty="0"/>
            </a:br>
            <a:r>
              <a:rPr lang="en-US" sz="3200" dirty="0" smtClean="0"/>
              <a:t>Facts &amp; Summary</a:t>
            </a:r>
            <a:endParaRPr lang="en-US" sz="3200" dirty="0"/>
          </a:p>
        </p:txBody>
      </p:sp>
      <p:sp>
        <p:nvSpPr>
          <p:cNvPr id="3" name="Content Placeholder 2"/>
          <p:cNvSpPr>
            <a:spLocks noGrp="1"/>
          </p:cNvSpPr>
          <p:nvPr>
            <p:ph idx="1"/>
          </p:nvPr>
        </p:nvSpPr>
        <p:spPr/>
        <p:txBody>
          <a:bodyPr>
            <a:normAutofit fontScale="70000" lnSpcReduction="20000"/>
          </a:bodyPr>
          <a:lstStyle/>
          <a:p>
            <a:r>
              <a:rPr lang="en-US" dirty="0" smtClean="0"/>
              <a:t>DA 10-7-11</a:t>
            </a:r>
          </a:p>
          <a:p>
            <a:r>
              <a:rPr lang="en-US" dirty="0" smtClean="0"/>
              <a:t>45 year old welder grabs for 400 lb rail</a:t>
            </a:r>
          </a:p>
          <a:p>
            <a:r>
              <a:rPr lang="en-US" dirty="0" smtClean="0"/>
              <a:t>Right distal biceps tendon rupture</a:t>
            </a:r>
          </a:p>
          <a:p>
            <a:r>
              <a:rPr lang="en-US" dirty="0" smtClean="0"/>
              <a:t>Dr. </a:t>
            </a:r>
            <a:r>
              <a:rPr lang="en-US" dirty="0" err="1" smtClean="0"/>
              <a:t>Aribindi</a:t>
            </a:r>
            <a:r>
              <a:rPr lang="en-US" dirty="0" smtClean="0"/>
              <a:t> performs surgery</a:t>
            </a:r>
          </a:p>
          <a:p>
            <a:r>
              <a:rPr lang="en-US" dirty="0" smtClean="0"/>
              <a:t>RTW full duty, despite complaints; no job</a:t>
            </a:r>
          </a:p>
          <a:p>
            <a:r>
              <a:rPr lang="en-US" dirty="0" smtClean="0"/>
              <a:t>Dr. Mark Levin does AMA impairment rating: 6% UEI; 4% WPI </a:t>
            </a:r>
          </a:p>
          <a:p>
            <a:r>
              <a:rPr lang="en-US" dirty="0" smtClean="0"/>
              <a:t>Arbitrator’s Decision: 30% arm; reduced by IWCC to 25% arm</a:t>
            </a:r>
          </a:p>
          <a:p>
            <a:r>
              <a:rPr lang="en-US" dirty="0" smtClean="0"/>
              <a:t>Respondent’s Circuit Court Review: “Remanding-</a:t>
            </a:r>
            <a:r>
              <a:rPr lang="en-US" dirty="0" err="1" smtClean="0"/>
              <a:t>Ord</a:t>
            </a:r>
            <a:r>
              <a:rPr lang="en-US" dirty="0" smtClean="0"/>
              <a:t>” (2-13-14 “Re-Arbitration Allowed”)</a:t>
            </a:r>
          </a:p>
          <a:p>
            <a:r>
              <a:rPr lang="en-US" dirty="0" smtClean="0"/>
              <a:t>14 IWCC 0576: Corrected Decision &amp; Opinion On Remand (7-22-14): 25% loss of use of the Right Arm</a:t>
            </a:r>
          </a:p>
          <a:p>
            <a:r>
              <a:rPr lang="en-US" dirty="0" smtClean="0"/>
              <a:t>8-15-14 Respondent files Circuit Court Review</a:t>
            </a:r>
          </a:p>
          <a:p>
            <a:r>
              <a:rPr lang="en-US" dirty="0" smtClean="0"/>
              <a:t>Respondent files Notice of Appeal</a:t>
            </a:r>
          </a:p>
          <a:p>
            <a:r>
              <a:rPr lang="en-US" dirty="0" smtClean="0"/>
              <a:t>11-10-16: Appellate Court Decision </a:t>
            </a:r>
          </a:p>
          <a:p>
            <a:endParaRPr lang="en-US" dirty="0"/>
          </a:p>
        </p:txBody>
      </p:sp>
    </p:spTree>
    <p:extLst>
      <p:ext uri="{BB962C8B-B14F-4D97-AF65-F5344CB8AC3E}">
        <p14:creationId xmlns:p14="http://schemas.microsoft.com/office/powerpoint/2010/main" val="3679170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a:t>Frederick Williams v. Flexible Staffing</a:t>
            </a:r>
            <a:br>
              <a:rPr lang="en-US" sz="3600" dirty="0"/>
            </a:br>
            <a:r>
              <a:rPr lang="en-US" sz="3600" dirty="0" smtClean="0"/>
              <a:t>11WC046390; 13IWCC0557;13L50595;14IWCC0576  </a:t>
            </a:r>
            <a:r>
              <a:rPr lang="en-US" sz="3600" dirty="0"/>
              <a:t/>
            </a:r>
            <a:br>
              <a:rPr lang="en-US" sz="3600" dirty="0"/>
            </a:br>
            <a:r>
              <a:rPr lang="en-US" sz="3600" dirty="0" smtClean="0"/>
              <a:t>“With </a:t>
            </a:r>
            <a:r>
              <a:rPr lang="en-US" sz="3600" dirty="0"/>
              <a:t>regards to (i) of Section 8.1(b) of the Act</a:t>
            </a:r>
            <a:r>
              <a:rPr lang="en-US" sz="3600" dirty="0" smtClean="0"/>
              <a:t>:”</a:t>
            </a:r>
            <a:r>
              <a:rPr lang="en-US" sz="3600" dirty="0"/>
              <a:t/>
            </a:r>
            <a:br>
              <a:rPr lang="en-US" sz="3600" dirty="0"/>
            </a:br>
            <a:endParaRPr lang="en-US" sz="3600" dirty="0"/>
          </a:p>
        </p:txBody>
      </p:sp>
      <p:sp>
        <p:nvSpPr>
          <p:cNvPr id="3" name="Content Placeholder 2"/>
          <p:cNvSpPr>
            <a:spLocks noGrp="1"/>
          </p:cNvSpPr>
          <p:nvPr>
            <p:ph idx="1"/>
          </p:nvPr>
        </p:nvSpPr>
        <p:spPr/>
        <p:txBody>
          <a:bodyPr>
            <a:normAutofit fontScale="85000" lnSpcReduction="20000"/>
          </a:bodyPr>
          <a:lstStyle/>
          <a:p>
            <a:r>
              <a:rPr lang="en-US" dirty="0" smtClean="0"/>
              <a:t>The </a:t>
            </a:r>
            <a:r>
              <a:rPr lang="en-US" dirty="0"/>
              <a:t>level of impairment </a:t>
            </a:r>
            <a:r>
              <a:rPr lang="en-US" b="1" i="1" u="sng" dirty="0"/>
              <a:t>reported</a:t>
            </a:r>
            <a:r>
              <a:rPr lang="en-US" dirty="0"/>
              <a:t> by Dr. Levin pursuant to the most current edition of the American Medical Association's Guides to the Evaluation of Permanent Impairment is 6% upper extremity impairment and </a:t>
            </a:r>
            <a:r>
              <a:rPr lang="en-US" b="1" i="1" u="sng" dirty="0"/>
              <a:t>"disability" rating of 4% of a whole person</a:t>
            </a:r>
            <a:r>
              <a:rPr lang="en-US" dirty="0"/>
              <a:t>. The Arbitrator notes that </a:t>
            </a:r>
            <a:r>
              <a:rPr lang="en-US" b="1" i="1" u="sng" dirty="0"/>
              <a:t>impairment does not equate to permanent partial disability</a:t>
            </a:r>
            <a:r>
              <a:rPr lang="en-US" dirty="0"/>
              <a:t> under the Workers' Compensation Act. Dr. Levin's reference to "an AMA disability rating" is misplaced; Dr. Levin is rating impairment only, not permanent partial disability. Dr. Levin </a:t>
            </a:r>
            <a:r>
              <a:rPr lang="en-US" b="1" i="1" u="sng" dirty="0"/>
              <a:t>does not specifically include loss of range of motion</a:t>
            </a:r>
            <a:r>
              <a:rPr lang="en-US" dirty="0"/>
              <a:t> or any other measurements that establishes the nature and extent of the impairment pursuant to Section 8.1b. Dr. </a:t>
            </a:r>
            <a:r>
              <a:rPr lang="en-US" dirty="0" smtClean="0"/>
              <a:t>Levin </a:t>
            </a:r>
            <a:r>
              <a:rPr lang="en-US" dirty="0"/>
              <a:t>used a physical examination grade modifier of 2 indicating a </a:t>
            </a:r>
            <a:r>
              <a:rPr lang="en-US" b="1" i="1" u="sng" dirty="0"/>
              <a:t>moderate problem</a:t>
            </a:r>
            <a:r>
              <a:rPr lang="en-US" dirty="0"/>
              <a:t>. Dr. Levin </a:t>
            </a:r>
            <a:r>
              <a:rPr lang="en-US" b="1" i="1" u="sng" dirty="0"/>
              <a:t>did not consider a grade modifier for clinical studies </a:t>
            </a:r>
            <a:r>
              <a:rPr lang="en-US" dirty="0"/>
              <a:t>in his impairment report, even though the surgical report could have been used in this way. Dr. Levin scored the QDASH report for functional history grade modifier as 23, however, </a:t>
            </a:r>
            <a:r>
              <a:rPr lang="en-US" b="1" i="1" u="sng" dirty="0"/>
              <a:t>does not include a copy of the QDASH </a:t>
            </a:r>
            <a:r>
              <a:rPr lang="en-US" dirty="0"/>
              <a:t>in his impairment report so that the Arbitrator may review his findings.</a:t>
            </a:r>
          </a:p>
          <a:p>
            <a:endParaRPr lang="en-US" dirty="0"/>
          </a:p>
        </p:txBody>
      </p:sp>
    </p:spTree>
    <p:extLst>
      <p:ext uri="{BB962C8B-B14F-4D97-AF65-F5344CB8AC3E}">
        <p14:creationId xmlns:p14="http://schemas.microsoft.com/office/powerpoint/2010/main" val="140175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Frederick Williams v. Flexible Staffing</a:t>
            </a:r>
            <a:br>
              <a:rPr lang="en-US" sz="3600" dirty="0" smtClean="0"/>
            </a:br>
            <a:r>
              <a:rPr lang="en-US" sz="3600" dirty="0" smtClean="0"/>
              <a:t>11WC046390; 13IWCC0557;13L50595</a:t>
            </a:r>
            <a:r>
              <a:rPr lang="en-US" sz="3600" dirty="0"/>
              <a:t/>
            </a:r>
            <a:br>
              <a:rPr lang="en-US" sz="3600" dirty="0"/>
            </a:br>
            <a:r>
              <a:rPr lang="en-US" sz="3600" dirty="0"/>
              <a:t>Factor (i) Reported Level of Impairment</a:t>
            </a:r>
          </a:p>
        </p:txBody>
      </p:sp>
      <p:sp>
        <p:nvSpPr>
          <p:cNvPr id="3" name="Content Placeholder 2"/>
          <p:cNvSpPr>
            <a:spLocks noGrp="1"/>
          </p:cNvSpPr>
          <p:nvPr>
            <p:ph idx="1"/>
          </p:nvPr>
        </p:nvSpPr>
        <p:spPr/>
        <p:txBody>
          <a:bodyPr>
            <a:normAutofit fontScale="77500" lnSpcReduction="20000"/>
          </a:bodyPr>
          <a:lstStyle/>
          <a:p>
            <a:r>
              <a:rPr lang="en-US" dirty="0" smtClean="0"/>
              <a:t>Dr. Levin’s report admitted by stipulation;</a:t>
            </a:r>
          </a:p>
          <a:p>
            <a:r>
              <a:rPr lang="en-US" dirty="0" smtClean="0"/>
              <a:t>Identifies himself as CEDIR (AADEP certification)</a:t>
            </a:r>
          </a:p>
          <a:p>
            <a:r>
              <a:rPr lang="en-US" dirty="0" smtClean="0"/>
              <a:t>6% UEI and “</a:t>
            </a:r>
            <a:r>
              <a:rPr lang="en-US" b="1" i="1" u="sng" dirty="0" smtClean="0"/>
              <a:t>disability</a:t>
            </a:r>
            <a:r>
              <a:rPr lang="en-US" dirty="0" smtClean="0"/>
              <a:t>” of WP 4%; reference to disability is “misplaced;” </a:t>
            </a:r>
          </a:p>
          <a:p>
            <a:r>
              <a:rPr lang="en-US" dirty="0" smtClean="0"/>
              <a:t>“</a:t>
            </a:r>
            <a:r>
              <a:rPr lang="en-US" b="1" i="1" u="sng" dirty="0" smtClean="0"/>
              <a:t>Impairment does not equate to PPD</a:t>
            </a:r>
            <a:r>
              <a:rPr lang="en-US" dirty="0" smtClean="0"/>
              <a:t>” (Guides, pgs. 5-6)</a:t>
            </a:r>
          </a:p>
          <a:p>
            <a:r>
              <a:rPr lang="en-US" dirty="0" smtClean="0"/>
              <a:t>“Does not include loss of range of motion” or “other measurements”</a:t>
            </a:r>
          </a:p>
          <a:p>
            <a:r>
              <a:rPr lang="en-US" dirty="0" smtClean="0"/>
              <a:t>See 8.1b(a): “impairment </a:t>
            </a:r>
            <a:r>
              <a:rPr lang="en-US" dirty="0"/>
              <a:t>report shall include an evaluation of medically defined and professionally appropriate measurements of impairment that include, but are not limited to: loss of range of </a:t>
            </a:r>
            <a:r>
              <a:rPr lang="en-US" dirty="0" smtClean="0"/>
              <a:t>motion, loss of </a:t>
            </a:r>
            <a:r>
              <a:rPr lang="en-US" dirty="0" err="1" smtClean="0"/>
              <a:t>stength</a:t>
            </a:r>
            <a:r>
              <a:rPr lang="en-US" dirty="0" smtClean="0"/>
              <a:t>…” </a:t>
            </a:r>
          </a:p>
          <a:p>
            <a:r>
              <a:rPr lang="en-US" dirty="0" smtClean="0"/>
              <a:t>See asterisk, end of table 15-4,  (Guides, pg. 400): “If motion loss is present, this impairment may alternatively be assessed using Section 15.7, Range of Motion Impairment.”</a:t>
            </a:r>
          </a:p>
          <a:p>
            <a:r>
              <a:rPr lang="en-US" dirty="0" smtClean="0"/>
              <a:t>Table 2-1, Fundamental Principles of the Guides, pg.20, #12: “If the Guides provides more than one method to rate a particular impairment or condition, the method producing the higher rating must be used.” </a:t>
            </a:r>
          </a:p>
        </p:txBody>
      </p:sp>
    </p:spTree>
    <p:extLst>
      <p:ext uri="{BB962C8B-B14F-4D97-AF65-F5344CB8AC3E}">
        <p14:creationId xmlns:p14="http://schemas.microsoft.com/office/powerpoint/2010/main" val="13474509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Frederick Williams v. Flexible Staffing</a:t>
            </a:r>
            <a:br>
              <a:rPr lang="en-US" sz="3600" dirty="0" smtClean="0"/>
            </a:br>
            <a:r>
              <a:rPr lang="en-US" sz="3600" dirty="0" smtClean="0"/>
              <a:t>11WC046390; 13IWCC0557;13L50595</a:t>
            </a:r>
            <a:r>
              <a:rPr lang="en-US" sz="3600" dirty="0"/>
              <a:t/>
            </a:r>
            <a:br>
              <a:rPr lang="en-US" sz="3600" dirty="0"/>
            </a:br>
            <a:r>
              <a:rPr lang="en-US" sz="3600" dirty="0"/>
              <a:t>Factor (i) Reported Level of Impairment</a:t>
            </a:r>
          </a:p>
        </p:txBody>
      </p:sp>
      <p:sp>
        <p:nvSpPr>
          <p:cNvPr id="3" name="Content Placeholder 2"/>
          <p:cNvSpPr>
            <a:spLocks noGrp="1"/>
          </p:cNvSpPr>
          <p:nvPr>
            <p:ph idx="1"/>
          </p:nvPr>
        </p:nvSpPr>
        <p:spPr/>
        <p:txBody>
          <a:bodyPr>
            <a:normAutofit fontScale="70000" lnSpcReduction="20000"/>
          </a:bodyPr>
          <a:lstStyle/>
          <a:p>
            <a:r>
              <a:rPr lang="en-US" dirty="0" smtClean="0"/>
              <a:t>DX Elbow Regional Grid, Table 15-4, pg. 399: </a:t>
            </a:r>
            <a:r>
              <a:rPr lang="en-US" b="1" i="1" u="sng" dirty="0" smtClean="0"/>
              <a:t>CDX 1</a:t>
            </a:r>
            <a:r>
              <a:rPr lang="en-US" dirty="0" smtClean="0"/>
              <a:t>; Distal biceps tendon rupture; Residual loss of strength, functional with normal motion; default position C is 5% UEI (3,4,5,6,7)</a:t>
            </a:r>
          </a:p>
          <a:p>
            <a:r>
              <a:rPr lang="en-US" dirty="0" smtClean="0"/>
              <a:t>Physical Exam </a:t>
            </a:r>
            <a:r>
              <a:rPr lang="en-US" b="1" i="1" u="sng" dirty="0" smtClean="0"/>
              <a:t>PE grade modifier 2 </a:t>
            </a:r>
            <a:r>
              <a:rPr lang="en-US" dirty="0" smtClean="0"/>
              <a:t> because “moderate problem” (Table 15-8, pg. 408; range of motion moderate decrease; 12%-23% UEI?); </a:t>
            </a:r>
            <a:r>
              <a:rPr lang="en-US" b="1" i="1" u="sng" dirty="0" smtClean="0"/>
              <a:t>Arbitrator notes</a:t>
            </a:r>
            <a:r>
              <a:rPr lang="en-US" dirty="0" smtClean="0"/>
              <a:t>: “moderate problem”</a:t>
            </a:r>
          </a:p>
          <a:p>
            <a:r>
              <a:rPr lang="en-US" dirty="0" smtClean="0"/>
              <a:t>Clinical Studies </a:t>
            </a:r>
            <a:r>
              <a:rPr lang="en-US" b="1" i="1" u="sng" dirty="0" smtClean="0"/>
              <a:t>CS grade modifier NA </a:t>
            </a:r>
            <a:r>
              <a:rPr lang="en-US" dirty="0" smtClean="0"/>
              <a:t>because  “diagnosis was biceps tendon rupture;” probably meant “If a finding is used for placement of a diagnosis within a specific class in a DBI grid, that same finding cannot be used as a grade modifier.” section 15.3c, pg.407; </a:t>
            </a:r>
            <a:r>
              <a:rPr lang="en-US" b="1" i="1" u="sng" dirty="0" smtClean="0"/>
              <a:t>Arbitrator says </a:t>
            </a:r>
            <a:r>
              <a:rPr lang="en-US" dirty="0" smtClean="0"/>
              <a:t>“surgical report could have been used in this way” (Table 15-9, pg. 410; GMCS =2?)</a:t>
            </a:r>
          </a:p>
          <a:p>
            <a:r>
              <a:rPr lang="en-US" dirty="0" smtClean="0"/>
              <a:t>Functional History </a:t>
            </a:r>
            <a:r>
              <a:rPr lang="en-US" b="1" i="1" u="sng" dirty="0" smtClean="0"/>
              <a:t>FH grade modifier 1 </a:t>
            </a:r>
            <a:r>
              <a:rPr lang="en-US" dirty="0" smtClean="0"/>
              <a:t>because Quick DASH score 23, </a:t>
            </a:r>
            <a:r>
              <a:rPr lang="en-US" b="1" i="1" u="sng" dirty="0" smtClean="0"/>
              <a:t>Arbitrator notes </a:t>
            </a:r>
            <a:r>
              <a:rPr lang="en-US" dirty="0" smtClean="0"/>
              <a:t>that it is not included so she cannot “review his findings.” (Table 15-7, pg. 406); See Section 2.7 “Preparing Reports,” pg. 28 “must be used to document data and be attached with the final report.” </a:t>
            </a:r>
          </a:p>
          <a:p>
            <a:r>
              <a:rPr lang="en-US" dirty="0" smtClean="0"/>
              <a:t>Net Adjustment = (GMPE-CDX) + (GMCS-CDX) + (GMFH-CDX) = (2-1) + NA + (1-1) = 1 + NA + 0 = </a:t>
            </a:r>
            <a:r>
              <a:rPr lang="en-US" dirty="0" err="1" smtClean="0"/>
              <a:t>NetAdjustment</a:t>
            </a:r>
            <a:r>
              <a:rPr lang="en-US" dirty="0" smtClean="0"/>
              <a:t> +1</a:t>
            </a:r>
          </a:p>
          <a:p>
            <a:r>
              <a:rPr lang="en-US" dirty="0" smtClean="0"/>
              <a:t>Move one space to right from default C 5% = 6% UEI x 60% = 4%WPI (Table 15-11, pg. 420)   </a:t>
            </a:r>
            <a:endParaRPr lang="en-US" dirty="0"/>
          </a:p>
        </p:txBody>
      </p:sp>
    </p:spTree>
    <p:extLst>
      <p:ext uri="{BB962C8B-B14F-4D97-AF65-F5344CB8AC3E}">
        <p14:creationId xmlns:p14="http://schemas.microsoft.com/office/powerpoint/2010/main" val="998937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Frederick Williams v. Flexible Staffing</a:t>
            </a:r>
            <a:br>
              <a:rPr lang="en-US" sz="3600" dirty="0" smtClean="0"/>
            </a:br>
            <a:r>
              <a:rPr lang="en-US" sz="3600" dirty="0" smtClean="0"/>
              <a:t>11WC046390; 13IWCC0557;13L50595</a:t>
            </a:r>
            <a:r>
              <a:rPr lang="en-US" sz="3600" dirty="0"/>
              <a:t/>
            </a:r>
            <a:br>
              <a:rPr lang="en-US" sz="3600" dirty="0"/>
            </a:br>
            <a:r>
              <a:rPr lang="en-US" sz="3600" dirty="0"/>
              <a:t>Factors (ii) through (iv)</a:t>
            </a:r>
          </a:p>
        </p:txBody>
      </p:sp>
      <p:sp>
        <p:nvSpPr>
          <p:cNvPr id="3" name="Content Placeholder 2"/>
          <p:cNvSpPr>
            <a:spLocks noGrp="1"/>
          </p:cNvSpPr>
          <p:nvPr>
            <p:ph idx="1"/>
          </p:nvPr>
        </p:nvSpPr>
        <p:spPr/>
        <p:txBody>
          <a:bodyPr>
            <a:normAutofit fontScale="92500" lnSpcReduction="10000"/>
          </a:bodyPr>
          <a:lstStyle/>
          <a:p>
            <a:r>
              <a:rPr lang="en-US" dirty="0" smtClean="0"/>
              <a:t>Factor (ii): Occupation of the injured employee</a:t>
            </a:r>
          </a:p>
          <a:p>
            <a:r>
              <a:rPr lang="en-US" dirty="0" smtClean="0"/>
              <a:t>“Arbitrator takes judicial notice to be medium to heavy work;” therefore, “PPD will be larger than individual who performs lighter work.”</a:t>
            </a:r>
          </a:p>
          <a:p>
            <a:r>
              <a:rPr lang="en-US" dirty="0" smtClean="0"/>
              <a:t>Factor (iii): Age of Employee at the Time of Injury</a:t>
            </a:r>
          </a:p>
          <a:p>
            <a:r>
              <a:rPr lang="en-US" dirty="0" smtClean="0"/>
              <a:t>44 </a:t>
            </a:r>
            <a:r>
              <a:rPr lang="en-US" dirty="0" err="1" smtClean="0"/>
              <a:t>yo</a:t>
            </a:r>
            <a:r>
              <a:rPr lang="en-US" dirty="0" smtClean="0"/>
              <a:t> “somewhat younger individual;” therefore, “PPD more extensive than that of an older individual because he will have to live with PPD longer.”</a:t>
            </a:r>
          </a:p>
          <a:p>
            <a:r>
              <a:rPr lang="en-US" dirty="0" smtClean="0"/>
              <a:t>Factor (iv): Employee’s Future Earning Capacity</a:t>
            </a:r>
          </a:p>
          <a:p>
            <a:r>
              <a:rPr lang="en-US" dirty="0" smtClean="0"/>
              <a:t>“Appears to be undiminished…returned to full-time duties…told he no longer had a job…may negatively affect Petitioner’s future earning capacity.”</a:t>
            </a:r>
            <a:endParaRPr lang="en-US" dirty="0"/>
          </a:p>
        </p:txBody>
      </p:sp>
    </p:spTree>
    <p:extLst>
      <p:ext uri="{BB962C8B-B14F-4D97-AF65-F5344CB8AC3E}">
        <p14:creationId xmlns:p14="http://schemas.microsoft.com/office/powerpoint/2010/main" val="32149658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Frederick Williams v. Flexible Staffing</a:t>
            </a:r>
            <a:br>
              <a:rPr lang="en-US" sz="3600" dirty="0" smtClean="0"/>
            </a:br>
            <a:r>
              <a:rPr lang="en-US" sz="3600" dirty="0" smtClean="0"/>
              <a:t>11WC046390; 13IWCC0557;13L50595</a:t>
            </a:r>
            <a:r>
              <a:rPr lang="en-US" sz="3600" dirty="0"/>
              <a:t/>
            </a:r>
            <a:br>
              <a:rPr lang="en-US" sz="3600" dirty="0"/>
            </a:br>
            <a:r>
              <a:rPr lang="en-US" sz="3600" dirty="0"/>
              <a:t>Factor (v) Evidence of Disability</a:t>
            </a:r>
          </a:p>
        </p:txBody>
      </p:sp>
      <p:sp>
        <p:nvSpPr>
          <p:cNvPr id="3" name="Content Placeholder 2"/>
          <p:cNvSpPr>
            <a:spLocks noGrp="1"/>
          </p:cNvSpPr>
          <p:nvPr>
            <p:ph idx="1"/>
          </p:nvPr>
        </p:nvSpPr>
        <p:spPr/>
        <p:txBody>
          <a:bodyPr>
            <a:normAutofit lnSpcReduction="10000"/>
          </a:bodyPr>
          <a:lstStyle/>
          <a:p>
            <a:r>
              <a:rPr lang="en-US" dirty="0" smtClean="0"/>
              <a:t>Demonstrated evidence of disability corroborated by his treating medical records</a:t>
            </a:r>
          </a:p>
          <a:p>
            <a:r>
              <a:rPr lang="en-US" dirty="0" smtClean="0"/>
              <a:t>Credibly testified</a:t>
            </a:r>
          </a:p>
          <a:p>
            <a:r>
              <a:rPr lang="en-US" dirty="0" smtClean="0"/>
              <a:t>Pain, numbness, tingling and loss of range of motion</a:t>
            </a:r>
          </a:p>
          <a:p>
            <a:r>
              <a:rPr lang="en-US" dirty="0" smtClean="0"/>
              <a:t>Corroborated by treating medical records of Dr. </a:t>
            </a:r>
            <a:r>
              <a:rPr lang="en-US" dirty="0" err="1" smtClean="0"/>
              <a:t>Aribindi</a:t>
            </a:r>
            <a:endParaRPr lang="en-US" dirty="0" smtClean="0"/>
          </a:p>
          <a:p>
            <a:r>
              <a:rPr lang="en-US" dirty="0" smtClean="0"/>
              <a:t>Corroborated by “diagnosis; necessity of surgery; course of treatment”</a:t>
            </a:r>
          </a:p>
          <a:p>
            <a:r>
              <a:rPr lang="en-US" dirty="0" smtClean="0"/>
              <a:t>“Last visit”: loss of range of motion</a:t>
            </a:r>
          </a:p>
          <a:p>
            <a:r>
              <a:rPr lang="en-US" dirty="0" smtClean="0"/>
              <a:t>“Evidences a disability as indicated by commission decisions regarded as precedent pursuant to section 19(e).”  </a:t>
            </a:r>
          </a:p>
          <a:p>
            <a:endParaRPr lang="en-US" dirty="0"/>
          </a:p>
        </p:txBody>
      </p:sp>
    </p:spTree>
    <p:extLst>
      <p:ext uri="{BB962C8B-B14F-4D97-AF65-F5344CB8AC3E}">
        <p14:creationId xmlns:p14="http://schemas.microsoft.com/office/powerpoint/2010/main" val="28726685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3153</Words>
  <Application>Microsoft Office PowerPoint</Application>
  <PresentationFormat>Widescreen</PresentationFormat>
  <Paragraphs>111</Paragraphs>
  <Slides>19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WCLA MCLE 12-15-2016</vt:lpstr>
      <vt:lpstr>Corn Belt 2016 IL App (3d) 150311WC  PLA Denied 11/23/2016</vt:lpstr>
      <vt:lpstr>Corn Belt v. IWCC 2016 IL App (3d) 150311WC</vt:lpstr>
      <vt:lpstr>Frederick Williams v. Flexible Staffing 11WC046390; 13IWCC0557;13L50595;14IWCC0576   Facts &amp; Summary</vt:lpstr>
      <vt:lpstr>Frederick Williams v. Flexible Staffing 11WC046390; 13IWCC0557;13L50595;14IWCC0576   “With regards to (i) of Section 8.1(b) of the Act:” </vt:lpstr>
      <vt:lpstr>Frederick Williams v. Flexible Staffing 11WC046390; 13IWCC0557;13L50595 Factor (i) Reported Level of Impairment</vt:lpstr>
      <vt:lpstr>Frederick Williams v. Flexible Staffing 11WC046390; 13IWCC0557;13L50595 Factor (i) Reported Level of Impairment</vt:lpstr>
      <vt:lpstr>Frederick Williams v. Flexible Staffing 11WC046390; 13IWCC0557;13L50595 Factors (ii) through (iv)</vt:lpstr>
      <vt:lpstr>Frederick Williams v. Flexible Staffing 11WC046390; 13IWCC0557;13L50595 Factor (v) Evidence of Disability</vt:lpstr>
      <vt:lpstr>Frederick Williams v. Flexible Staffing 11WC046390; 13IWCC0557;13L50595 Determination of PPD</vt:lpstr>
      <vt:lpstr>Frederick Williams v. Flexible Staffing 14 IWCC 0576</vt:lpstr>
      <vt:lpstr>Frederick Williams v. Flexible Staffing 14 IWCC 0576</vt:lpstr>
      <vt:lpstr>Issues Presented for Review by Respondent  Flexible Staffing v. IWCC &amp; Frederick Williams  Appellate Court, 1-15-1300WC</vt:lpstr>
      <vt:lpstr>Flexible Staffing Services v. IWCC 2106 IL App (1st) 151300WC</vt:lpstr>
      <vt:lpstr>Flexible Staffing Services v. IWCC 2106 IL App (1st) 151300WC</vt:lpstr>
      <vt:lpstr>Flexible Staffing Services v. IWCC 2106 IL App (1st) 151300WC</vt:lpstr>
      <vt:lpstr>Robert Armstrong v. Con-Way Freight 12WC015358; 15 IWCC0136</vt:lpstr>
      <vt:lpstr>Robert Armstrong v. Con-Way Freight 12WC015358; 15 IWCC0136</vt:lpstr>
      <vt:lpstr>Con-Way Freight v. IWCC 2016 IL App (1st) 152576WC</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WCLA MCLE 12-15-2016</dc:title>
  <dc:creator>David B. Menchetti</dc:creator>
  <cp:lastModifiedBy>David B. Menchetti</cp:lastModifiedBy>
  <cp:revision>15</cp:revision>
  <cp:lastPrinted>2016-12-13T13:47:23Z</cp:lastPrinted>
  <dcterms:created xsi:type="dcterms:W3CDTF">2016-12-08T12:42:38Z</dcterms:created>
  <dcterms:modified xsi:type="dcterms:W3CDTF">2016-12-14T17:50:51Z</dcterms:modified>
</cp:coreProperties>
</file>