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4EE091A-871A-43E4-954B-FEF88E588508}" type="slidenum">
              <a:rPr lang="en-US" smtClean="0"/>
              <a:t>‹#›</a:t>
            </a:fld>
            <a:endParaRPr lang="en-US"/>
          </a:p>
        </p:txBody>
      </p:sp>
    </p:spTree>
    <p:extLst>
      <p:ext uri="{BB962C8B-B14F-4D97-AF65-F5344CB8AC3E}">
        <p14:creationId xmlns:p14="http://schemas.microsoft.com/office/powerpoint/2010/main" val="89879796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2A0EBF6-7516-4B38-A582-E425481A7BD5}" type="slidenum">
              <a:rPr lang="en-US" smtClean="0"/>
              <a:t>‹#›</a:t>
            </a:fld>
            <a:endParaRPr lang="en-US"/>
          </a:p>
        </p:txBody>
      </p:sp>
    </p:spTree>
    <p:extLst>
      <p:ext uri="{BB962C8B-B14F-4D97-AF65-F5344CB8AC3E}">
        <p14:creationId xmlns:p14="http://schemas.microsoft.com/office/powerpoint/2010/main" val="240386147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A0EBF6-7516-4B38-A582-E425481A7BD5}" type="slidenum">
              <a:rPr lang="en-US" smtClean="0"/>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72954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867BD1-8826-4454-81CD-E04275BFC00E}"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273703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67BD1-8826-4454-81CD-E04275BFC00E}"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165157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67BD1-8826-4454-81CD-E04275BFC00E}"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394394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867BD1-8826-4454-81CD-E04275BFC00E}"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21170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867BD1-8826-4454-81CD-E04275BFC00E}"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63158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867BD1-8826-4454-81CD-E04275BFC00E}"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390107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867BD1-8826-4454-81CD-E04275BFC00E}" type="datetimeFigureOut">
              <a:rPr lang="en-US" smtClean="0"/>
              <a:t>8/11/2014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136745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867BD1-8826-4454-81CD-E04275BFC00E}" type="datetimeFigureOut">
              <a:rPr lang="en-US" smtClean="0"/>
              <a:t>8/11/2014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278143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67BD1-8826-4454-81CD-E04275BFC00E}" type="datetimeFigureOut">
              <a:rPr lang="en-US" smtClean="0"/>
              <a:t>8/11/2014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2031629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67BD1-8826-4454-81CD-E04275BFC00E}"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96128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67BD1-8826-4454-81CD-E04275BFC00E}"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1798B-FA12-4793-9FFC-D8903418892C}" type="slidenum">
              <a:rPr lang="en-US" smtClean="0"/>
              <a:t>‹#›</a:t>
            </a:fld>
            <a:endParaRPr lang="en-US"/>
          </a:p>
        </p:txBody>
      </p:sp>
    </p:spTree>
    <p:extLst>
      <p:ext uri="{BB962C8B-B14F-4D97-AF65-F5344CB8AC3E}">
        <p14:creationId xmlns:p14="http://schemas.microsoft.com/office/powerpoint/2010/main" val="316486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67BD1-8826-4454-81CD-E04275BFC00E}" type="datetimeFigureOut">
              <a:rPr lang="en-US" smtClean="0"/>
              <a:t>8/11/2014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1798B-FA12-4793-9FFC-D8903418892C}" type="slidenum">
              <a:rPr lang="en-US" smtClean="0"/>
              <a:t>‹#›</a:t>
            </a:fld>
            <a:endParaRPr lang="en-US"/>
          </a:p>
        </p:txBody>
      </p:sp>
    </p:spTree>
    <p:extLst>
      <p:ext uri="{BB962C8B-B14F-4D97-AF65-F5344CB8AC3E}">
        <p14:creationId xmlns:p14="http://schemas.microsoft.com/office/powerpoint/2010/main" val="1388160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xis.com/research/buttonTFLink?_m=2a4864e4dd4f57fe8043010caa1b127f&amp;_xfercite=%3ccite%20cc%3d%22USA%22%3e%3c!%5bCDATA%5b12%20IWCC%201188%5d%5d%3e%3c/cite%3e&amp;_butType=3&amp;_butStat=2&amp;_butNum=2&amp;_butInline=1&amp;_butinfo=%3ccite%20cc%3d%22USA%22%3e%3c!%5bCDATA%5b5%20IWCC%20663%5d%5d%3e%3c/cite%3e&amp;_fmtstr=FULL&amp;docnum=1&amp;_startdoc=1&amp;wchp=dGLzVzk-zSkAW&amp;_md5=690f58fe45b239745f8171c4445d7632" TargetMode="External"/><Relationship Id="rId2" Type="http://schemas.openxmlformats.org/officeDocument/2006/relationships/hyperlink" Target="https://www.lexis.com/research/buttonTFLink?_m=2a4864e4dd4f57fe8043010caa1b127f&amp;_xfercite=%3ccite%20cc%3d%22USA%22%3e%3c!%5bCDATA%5b12%20IWCC%201188%5d%5d%3e%3c/cite%3e&amp;_butType=3&amp;_butStat=2&amp;_butNum=1&amp;_butInline=1&amp;_butinfo=%3ccite%20cc%3d%22USA%22%3e%3c!%5bCDATA%5b117%20Ill.%202d%2038%5d%5d%3e%3c/cite%3e&amp;_fmtstr=FULL&amp;docnum=1&amp;_startdoc=1&amp;wchp=dGLzVzk-zSkAW&amp;_md5=0ccd11b897a9bf24b9631977fb8049fe" TargetMode="External"/><Relationship Id="rId1" Type="http://schemas.openxmlformats.org/officeDocument/2006/relationships/slideLayout" Target="../slideLayouts/slideLayout2.xml"/><Relationship Id="rId5" Type="http://schemas.openxmlformats.org/officeDocument/2006/relationships/hyperlink" Target="https://www.lexis.com/research/buttonTFLink?_m=2a4864e4dd4f57fe8043010caa1b127f&amp;_xfercite=%3ccite%20cc%3d%22USA%22%3e%3c!%5bCDATA%5b12%20IWCC%201188%5d%5d%3e%3c/cite%3e&amp;_butType=3&amp;_butStat=2&amp;_butNum=4&amp;_butInline=1&amp;_butinfo=%3ccite%20cc%3d%22USA%22%3e%3c!%5bCDATA%5b8%20IWCC%201220%5d%5d%3e%3c/cite%3e&amp;_fmtstr=FULL&amp;docnum=1&amp;_startdoc=1&amp;wchp=dGLzVzk-zSkAW&amp;_md5=40aa95f88e2d02de4a8b865eac6f3df7" TargetMode="External"/><Relationship Id="rId4" Type="http://schemas.openxmlformats.org/officeDocument/2006/relationships/hyperlink" Target="https://www.lexis.com/research/buttonTFLink?_m=2a4864e4dd4f57fe8043010caa1b127f&amp;_xfercite=%3ccite%20cc%3d%22USA%22%3e%3c!%5bCDATA%5b12%20IWCC%201188%5d%5d%3e%3c/cite%3e&amp;_butType=3&amp;_butStat=2&amp;_butNum=3&amp;_butInline=1&amp;_butinfo=%3ccite%20cc%3d%22USA%22%3e%3c!%5bCDATA%5b6%20IWCC%2051%5d%5d%3e%3c/cite%3e&amp;_fmtstr=FULL&amp;docnum=1&amp;_startdoc=1&amp;wchp=dGLzVzk-zSkAW&amp;_md5=896a07a9ed0a3cffa5d75aef723c59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8-13-14</a:t>
            </a:r>
            <a:endParaRPr lang="en-US" dirty="0"/>
          </a:p>
        </p:txBody>
      </p:sp>
      <p:sp>
        <p:nvSpPr>
          <p:cNvPr id="5" name="Content Placeholder 4"/>
          <p:cNvSpPr>
            <a:spLocks noGrp="1"/>
          </p:cNvSpPr>
          <p:nvPr>
            <p:ph idx="1"/>
          </p:nvPr>
        </p:nvSpPr>
        <p:spPr/>
        <p:txBody>
          <a:bodyPr/>
          <a:lstStyle/>
          <a:p>
            <a:r>
              <a:rPr lang="en-US" dirty="0" smtClean="0"/>
              <a:t>Some More Case Law (Update): Young, Dig Right In, Carter </a:t>
            </a:r>
          </a:p>
          <a:p>
            <a:r>
              <a:rPr lang="en-US" dirty="0" smtClean="0"/>
              <a:t>Wednesday August 13, 2014</a:t>
            </a:r>
          </a:p>
          <a:p>
            <a:r>
              <a:rPr lang="en-US" dirty="0" smtClean="0"/>
              <a:t>12:00 </a:t>
            </a:r>
            <a:r>
              <a:rPr lang="en-US" dirty="0"/>
              <a:t>pm to 1:00 pm</a:t>
            </a:r>
          </a:p>
          <a:p>
            <a:r>
              <a:rPr lang="en-US" dirty="0"/>
              <a:t>James R. Thompson Center , Chicago, IL</a:t>
            </a:r>
          </a:p>
          <a:p>
            <a:r>
              <a:rPr lang="en-US" dirty="0"/>
              <a:t>1 Hour General MCLE Credit</a:t>
            </a:r>
          </a:p>
          <a:p>
            <a:endParaRPr lang="en-US" dirty="0"/>
          </a:p>
        </p:txBody>
      </p:sp>
    </p:spTree>
    <p:extLst>
      <p:ext uri="{BB962C8B-B14F-4D97-AF65-F5344CB8AC3E}">
        <p14:creationId xmlns:p14="http://schemas.microsoft.com/office/powerpoint/2010/main" val="3093722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Jose Nunez v. Dig Right In Landscaping</a:t>
            </a:r>
            <a:br>
              <a:rPr lang="en-US" dirty="0" smtClean="0"/>
            </a:br>
            <a:r>
              <a:rPr lang="en-US" dirty="0" smtClean="0"/>
              <a:t>09WC005981; 12 IWCC 0577</a:t>
            </a:r>
            <a:br>
              <a:rPr lang="en-US" dirty="0" smtClean="0"/>
            </a:br>
            <a:r>
              <a:rPr lang="en-US" dirty="0" smtClean="0"/>
              <a:t>Arbitrator’s Decision 8-23-2011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petitioner's present condition of ill-being is not causally related to the injury. In support of that finding, the Arbitrator notes the following testimony and evidence.</a:t>
            </a:r>
          </a:p>
          <a:p>
            <a:r>
              <a:rPr lang="en-US" dirty="0" smtClean="0"/>
              <a:t>Visit to St. Anthony's: that history and complaints are totally inconsistent with his trial testimony and prior medical records.</a:t>
            </a:r>
          </a:p>
          <a:p>
            <a:r>
              <a:rPr lang="en-US" dirty="0" smtClean="0"/>
              <a:t>Then after on other three months, and after retaining an attorney and filing a workers' compensation claim, the petitioner consulted with Dr. </a:t>
            </a:r>
            <a:r>
              <a:rPr lang="en-US" dirty="0" err="1" smtClean="0"/>
              <a:t>Vitello</a:t>
            </a:r>
            <a:r>
              <a:rPr lang="en-US" dirty="0" smtClean="0"/>
              <a:t> on July 1, 2009, on referral from that same attorney. Dr. </a:t>
            </a:r>
            <a:r>
              <a:rPr lang="en-US" dirty="0" err="1" smtClean="0"/>
              <a:t>Vitello</a:t>
            </a:r>
            <a:r>
              <a:rPr lang="en-US" dirty="0" smtClean="0"/>
              <a:t> authorized the petitioner off from work, and began a course of treatment.</a:t>
            </a:r>
          </a:p>
          <a:p>
            <a:r>
              <a:rPr lang="en-US" dirty="0" smtClean="0"/>
              <a:t> Dr. Levin also concluded that the petitioner could work in a full unrestricted capacity with respect to his right shoulder. The Arbitrator finds this release for full duty work to be effective as of early August 2008 when Dr. Levin concluded the petitioner's original injury had resolved.</a:t>
            </a:r>
          </a:p>
          <a:p>
            <a:r>
              <a:rPr lang="en-US" dirty="0" smtClean="0"/>
              <a:t>Testimony of the respondent's representative</a:t>
            </a:r>
          </a:p>
          <a:p>
            <a:r>
              <a:rPr lang="en-US" dirty="0" smtClean="0"/>
              <a:t>Intervening accident: </a:t>
            </a:r>
            <a:r>
              <a:rPr lang="en-US" dirty="0"/>
              <a:t>if the petitioner was placed on restrictions of no use of the left hand, and he had continuing complaints of the right arm and still had restrictions, he would have been taken off work completely. He was not.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0340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Jose Nunez v. Dig Right In Landscaping</a:t>
            </a:r>
            <a:br>
              <a:rPr lang="en-US" dirty="0" smtClean="0"/>
            </a:br>
            <a:r>
              <a:rPr lang="en-US" dirty="0" smtClean="0"/>
              <a:t>09WC005981; 12 IWCC 0577</a:t>
            </a:r>
            <a:br>
              <a:rPr lang="en-US" dirty="0" smtClean="0"/>
            </a:br>
            <a:r>
              <a:rPr lang="en-US" dirty="0" smtClean="0"/>
              <a:t>Commission Decision, 5-29-2012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Timely </a:t>
            </a:r>
            <a:r>
              <a:rPr lang="en-US" dirty="0"/>
              <a:t>Petition for Review under § 19(b) having been filed by Petitioner herein and notice given to all parties, the Commission, after considering the issues of causal connection, the necessity of medical treatment, Petitioner's entitlement to prospective medical care, and temporary total disability, and being advised of the facts and law, reverses the decision of the Arbitrator for the reasons stated below. The Commission further remands this case to the Arbitrator for further proceedings for a determination of a further amount of temporary total compensation or of compensation for permanent disability, if any, pursuant to </a:t>
            </a:r>
            <a:r>
              <a:rPr lang="en-US" i="1" dirty="0"/>
              <a:t>Thomas </a:t>
            </a:r>
            <a:endParaRPr lang="en-US" i="1" dirty="0" smtClean="0"/>
          </a:p>
          <a:p>
            <a:r>
              <a:rPr lang="en-US" dirty="0"/>
              <a:t>The Arbitrator found Petitioner failed to prove by a preponderance of the evidence that a causal connection exists between Petitioner's July 14, 2008, injury and his present condition of ill-being. We disagree</a:t>
            </a:r>
            <a:r>
              <a:rPr lang="en-US" dirty="0" smtClean="0"/>
              <a:t>.</a:t>
            </a:r>
          </a:p>
          <a:p>
            <a:r>
              <a:rPr lang="en-US" dirty="0"/>
              <a:t>We find Dr. </a:t>
            </a:r>
            <a:r>
              <a:rPr lang="en-US" dirty="0" err="1"/>
              <a:t>Vitello's</a:t>
            </a:r>
            <a:r>
              <a:rPr lang="en-US" dirty="0"/>
              <a:t> opinion credible and persuasive, and conclude that Petitioner proved by a preponderance of the evidence that his present condition of ill-being is causally related to the injury he sustained on July 14, 2008. Petitioner requires prospective medical treatment and has not reached maximum medical improvement.</a:t>
            </a: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896452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Jose Nunez v. Dig Right In Landscaping</a:t>
            </a:r>
            <a:br>
              <a:rPr lang="en-US" dirty="0" smtClean="0"/>
            </a:br>
            <a:r>
              <a:rPr lang="en-US" dirty="0" smtClean="0"/>
              <a:t>09WC005981; 12 IWCC 0577</a:t>
            </a:r>
            <a:br>
              <a:rPr lang="en-US" dirty="0" smtClean="0"/>
            </a:br>
            <a:r>
              <a:rPr lang="en-US" dirty="0" smtClean="0"/>
              <a:t>Commission Decision, 5-29-2012 </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award Petitioner temporary total disability benefits from September 11, 2008, through March 26, 2009. On July 22, 2008, Dr. </a:t>
            </a:r>
            <a:r>
              <a:rPr lang="en-US" dirty="0" err="1"/>
              <a:t>Ghani</a:t>
            </a:r>
            <a:r>
              <a:rPr lang="en-US" dirty="0"/>
              <a:t> returned Petitioner to work with restrictions of no lifting greater than 5 pounds and no repetitive pulling or pushing with the right hand. On September 10, 2008, Respondent terminated Petitioner's employment while Petitioner was still on light duty. We note, pursuant to </a:t>
            </a:r>
            <a:r>
              <a:rPr lang="en-US" i="1" dirty="0"/>
              <a:t>International Scaffolding Inc. v. Ill. Workers' Comp. </a:t>
            </a:r>
            <a:r>
              <a:rPr lang="en-US" i="1" dirty="0" err="1"/>
              <a:t>Comm'n</a:t>
            </a:r>
            <a:r>
              <a:rPr lang="en-US" i="1" dirty="0"/>
              <a:t>, 236 Ill. 2d 132, 923 N.E.2d 266 (2010),</a:t>
            </a:r>
            <a:r>
              <a:rPr lang="en-US" dirty="0"/>
              <a:t> termination of employment is not a cause for ending temporary total disability </a:t>
            </a:r>
            <a:r>
              <a:rPr lang="en-US" dirty="0" smtClean="0"/>
              <a:t>benefits.</a:t>
            </a:r>
          </a:p>
          <a:p>
            <a:r>
              <a:rPr lang="en-US" dirty="0" smtClean="0"/>
              <a:t>We </a:t>
            </a:r>
            <a:r>
              <a:rPr lang="en-US" dirty="0"/>
              <a:t>award Petitioner prospective medical care as recommended by Dr. </a:t>
            </a:r>
            <a:r>
              <a:rPr lang="en-US" dirty="0" err="1"/>
              <a:t>Vitello</a:t>
            </a:r>
            <a:r>
              <a:rPr lang="en-US" dirty="0"/>
              <a:t>, including right shoulder surgery and post-surgical physical therapy</a:t>
            </a:r>
            <a:r>
              <a:rPr lang="en-US" dirty="0" smtClean="0"/>
              <a:t>.</a:t>
            </a:r>
          </a:p>
          <a:p>
            <a:r>
              <a:rPr lang="en-US" dirty="0" smtClean="0"/>
              <a:t>The circuit court found that the Commission’s decision was contrary to the manifest weight of the evidence and reinstated the Arbitrator’s award. </a:t>
            </a:r>
            <a:endParaRPr lang="en-US" dirty="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57060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Dig Right In Landscaping v. IWCC</a:t>
            </a:r>
            <a:br>
              <a:rPr lang="en-US" dirty="0" smtClean="0"/>
            </a:br>
            <a:r>
              <a:rPr lang="en-US" dirty="0" smtClean="0"/>
              <a:t>2014 Il App (1</a:t>
            </a:r>
            <a:r>
              <a:rPr lang="en-US" baseline="30000" dirty="0" smtClean="0"/>
              <a:t>st</a:t>
            </a:r>
            <a:r>
              <a:rPr lang="en-US" dirty="0" smtClean="0"/>
              <a:t>) 130410WC, 7-28-2014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Lack </a:t>
            </a:r>
            <a:r>
              <a:rPr lang="en-US" dirty="0"/>
              <a:t>of subject matter </a:t>
            </a:r>
            <a:r>
              <a:rPr lang="en-US" dirty="0" smtClean="0"/>
              <a:t>jurisdiction? </a:t>
            </a:r>
            <a:r>
              <a:rPr lang="en-US" dirty="0"/>
              <a:t>In this case, the record sufficiently established that oral argument was requested and had before a panel of three commissioners. However, at the time the Commission's decision was issued, the term of one of the Commissioners had expired. Since the remaining two commissioners who heard the oral argument were able to agree upon a disposition and signed the Commission's order, the record is clear that majority of the panel hearing the argument approved the resulting order</a:t>
            </a:r>
            <a:r>
              <a:rPr lang="en-US" dirty="0" smtClean="0"/>
              <a:t>.</a:t>
            </a:r>
          </a:p>
          <a:p>
            <a:r>
              <a:rPr lang="en-US" dirty="0" smtClean="0"/>
              <a:t>The Petitioner argues </a:t>
            </a:r>
            <a:r>
              <a:rPr lang="en-US" dirty="0"/>
              <a:t>that the Commission correctly found that he proved a causal connection between the July 14, 2008, and his current condition of ill-being. He contends that the Commission correctly placed more weight on the opinion of Dr. </a:t>
            </a:r>
            <a:r>
              <a:rPr lang="en-US" dirty="0" err="1"/>
              <a:t>Vitello</a:t>
            </a:r>
            <a:r>
              <a:rPr lang="en-US" dirty="0"/>
              <a:t> and that it sufficiently weighed his credibility in light of the medical evidence. </a:t>
            </a:r>
            <a:endParaRPr lang="en-US" dirty="0" smtClean="0"/>
          </a:p>
          <a:p>
            <a:r>
              <a:rPr lang="en-US" dirty="0" smtClean="0"/>
              <a:t>Although </a:t>
            </a:r>
            <a:r>
              <a:rPr lang="en-US" dirty="0"/>
              <a:t>this is a close case, we agree with the </a:t>
            </a:r>
            <a:r>
              <a:rPr lang="en-US" dirty="0" smtClean="0"/>
              <a:t>Petitioner and </a:t>
            </a:r>
            <a:r>
              <a:rPr lang="en-US" dirty="0"/>
              <a:t>find that the Commission's award of benefits was not against the manifest weight of the evidence. </a:t>
            </a:r>
            <a:endParaRPr lang="en-US" dirty="0"/>
          </a:p>
        </p:txBody>
      </p:sp>
    </p:spTree>
    <p:extLst>
      <p:ext uri="{BB962C8B-B14F-4D97-AF65-F5344CB8AC3E}">
        <p14:creationId xmlns:p14="http://schemas.microsoft.com/office/powerpoint/2010/main" val="4122970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Dig Right In Landscaping v. IWCC</a:t>
            </a:r>
            <a:br>
              <a:rPr lang="en-US" dirty="0" smtClean="0"/>
            </a:br>
            <a:r>
              <a:rPr lang="en-US" dirty="0" smtClean="0"/>
              <a:t>2014 Il App (1</a:t>
            </a:r>
            <a:r>
              <a:rPr lang="en-US" baseline="30000" dirty="0" smtClean="0"/>
              <a:t>st</a:t>
            </a:r>
            <a:r>
              <a:rPr lang="en-US" dirty="0" smtClean="0"/>
              <a:t>) 130410WC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Whether a reviewing court might reach the same conclusion is not the test of whether the Commission's determination of a question of fact is supported by the manifest weight of the evidence. Rather, the appropriate test is whether there is sufficient evidence in the record to support the Commission's determination </a:t>
            </a:r>
            <a:endParaRPr lang="en-US" dirty="0" smtClean="0"/>
          </a:p>
          <a:p>
            <a:r>
              <a:rPr lang="en-US" dirty="0"/>
              <a:t>The Commission based its decision on: (1) Dr. </a:t>
            </a:r>
            <a:r>
              <a:rPr lang="en-US" dirty="0" err="1"/>
              <a:t>Vitello's</a:t>
            </a:r>
            <a:r>
              <a:rPr lang="en-US" dirty="0"/>
              <a:t> opinion that the claimant's right shoulder impingement manifested itself only after the July 14, 2008, accident; (2) the fact that the claimant's reports of right shoulder pain were consistent from the time of the accident until the date of the hearing; and (3) despite the fact that the claimant reported a 75% improvement within approximately two weeks after the accident he still was on a significant work restriction regarding his right shoulder when he was terminated for cause </a:t>
            </a:r>
            <a:endParaRPr lang="en-US" dirty="0" smtClean="0"/>
          </a:p>
          <a:p>
            <a:endParaRPr lang="en-US" dirty="0"/>
          </a:p>
        </p:txBody>
      </p:sp>
    </p:spTree>
    <p:extLst>
      <p:ext uri="{BB962C8B-B14F-4D97-AF65-F5344CB8AC3E}">
        <p14:creationId xmlns:p14="http://schemas.microsoft.com/office/powerpoint/2010/main" val="1719114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Dig Right In Landscaping v. IWCC</a:t>
            </a:r>
            <a:br>
              <a:rPr lang="en-US" dirty="0" smtClean="0"/>
            </a:br>
            <a:r>
              <a:rPr lang="en-US" dirty="0" smtClean="0"/>
              <a:t>2014 Il App (1</a:t>
            </a:r>
            <a:r>
              <a:rPr lang="en-US" baseline="30000" dirty="0" smtClean="0"/>
              <a:t>st</a:t>
            </a:r>
            <a:r>
              <a:rPr lang="en-US" dirty="0" smtClean="0"/>
              <a:t>) 130410WC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note that the circuit court found that the claimant was completely lacking in credibility, and that lack of credibility made Dr. </a:t>
            </a:r>
            <a:r>
              <a:rPr lang="en-US" dirty="0" err="1"/>
              <a:t>Vitello's</a:t>
            </a:r>
            <a:r>
              <a:rPr lang="en-US" dirty="0"/>
              <a:t> causation opinion unreliable according to the circuit court. It is well settled, however, that while a reviewing court may view the credibility of the claimant differently than did the Commission, it is the exclusive function of Commission to judge credibility and assign weight to medical opinion testimony. </a:t>
            </a:r>
            <a:endParaRPr lang="en-US" dirty="0" smtClean="0"/>
          </a:p>
          <a:p>
            <a:r>
              <a:rPr lang="en-US" dirty="0"/>
              <a:t>Based on this evidence, and the inferences reasonably drawn from the evidence, the Commission's finding that the claimant's right shoulder impingement neuropathy was causally connected to his workplace accident of July 14, 2008, was not against the manifest weight of the evidence</a:t>
            </a:r>
            <a:r>
              <a:rPr lang="en-US" dirty="0" smtClean="0"/>
              <a:t>.</a:t>
            </a:r>
          </a:p>
          <a:p>
            <a:r>
              <a:rPr lang="en-US" dirty="0"/>
              <a:t>The Commission's finding that the claimant's current condition of ill-being is causally related to his employment is not contrary to the manifest weight of the evidence. The Commission found credible medical evidence supporting causation, and while it did not expressly find the claimant credible, the Commission's description of his testimony makes it clear that it found him credible. We therefore reverse the judgment of the circuit court, affirm the decision of the Commission and remand the matter to the Commission for further proceedings.</a:t>
            </a:r>
            <a:endParaRPr lang="en-US" dirty="0"/>
          </a:p>
        </p:txBody>
      </p:sp>
    </p:spTree>
    <p:extLst>
      <p:ext uri="{BB962C8B-B14F-4D97-AF65-F5344CB8AC3E}">
        <p14:creationId xmlns:p14="http://schemas.microsoft.com/office/powerpoint/2010/main" val="5228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Jack Carter v. Old Ben Coal</a:t>
            </a:r>
            <a:br>
              <a:rPr lang="en-US" dirty="0" smtClean="0"/>
            </a:br>
            <a:r>
              <a:rPr lang="en-US" dirty="0" smtClean="0"/>
              <a:t>08WC038942; 11 IWCC 0469</a:t>
            </a:r>
            <a:endParaRPr lang="en-US" dirty="0"/>
          </a:p>
        </p:txBody>
      </p:sp>
      <p:sp>
        <p:nvSpPr>
          <p:cNvPr id="3" name="Content Placeholder 2"/>
          <p:cNvSpPr>
            <a:spLocks noGrp="1"/>
          </p:cNvSpPr>
          <p:nvPr>
            <p:ph idx="1"/>
          </p:nvPr>
        </p:nvSpPr>
        <p:spPr/>
        <p:txBody>
          <a:bodyPr>
            <a:normAutofit fontScale="70000" lnSpcReduction="20000"/>
          </a:bodyPr>
          <a:lstStyle/>
          <a:p>
            <a:r>
              <a:rPr lang="en-US" dirty="0"/>
              <a:t>9-24-2004 </a:t>
            </a:r>
            <a:r>
              <a:rPr lang="en-US" dirty="0" smtClean="0"/>
              <a:t>Last worked for Respondent (mine was shut down)</a:t>
            </a:r>
          </a:p>
          <a:p>
            <a:r>
              <a:rPr lang="en-US" dirty="0" smtClean="0"/>
              <a:t>9-3-2008 Application filed </a:t>
            </a:r>
          </a:p>
          <a:p>
            <a:r>
              <a:rPr lang="en-US" dirty="0" smtClean="0"/>
              <a:t>2-16-2009 Dr. Houser examined for federal black lung case: COPD</a:t>
            </a:r>
          </a:p>
          <a:p>
            <a:r>
              <a:rPr lang="en-US" dirty="0" smtClean="0"/>
              <a:t>3-31-2010 Dr. Mayer: No difference COPD/pneumoconiosis</a:t>
            </a:r>
          </a:p>
          <a:p>
            <a:r>
              <a:rPr lang="en-US" dirty="0" smtClean="0"/>
              <a:t>Petitioner </a:t>
            </a:r>
            <a:r>
              <a:rPr lang="en-US" dirty="0"/>
              <a:t>filed the instant claim under the Illinois Workers' Occupational Diseases Act. Section 6(c) of that Act provides that "in any case, other than injury or death caused by exposure to radiological materials or equipment or asbestos, unless application for compensation is filed with the Commission within 3 </a:t>
            </a:r>
            <a:r>
              <a:rPr lang="en-US" dirty="0" smtClean="0"/>
              <a:t>years”</a:t>
            </a:r>
          </a:p>
          <a:p>
            <a:r>
              <a:rPr lang="en-US" dirty="0"/>
              <a:t>Petitioner filed his Application for Adjustment of Claim on September 3, 2008, more than three years after his alleged last day of exposure of September 24, 2004. As the Arbitrator correctly noted, Dr. Houser diagnosed Petitioner with two conditions and attributed only one of these conditions, mild COPD, to Petitioner's coal and rock dust exposure. </a:t>
            </a:r>
            <a:endParaRPr lang="en-US" dirty="0" smtClean="0"/>
          </a:p>
          <a:p>
            <a:r>
              <a:rPr lang="en-US" dirty="0" smtClean="0"/>
              <a:t>The </a:t>
            </a:r>
            <a:r>
              <a:rPr lang="en-US" dirty="0"/>
              <a:t>Commission views itself as bound by the specific language of Section 6(c). </a:t>
            </a:r>
            <a:r>
              <a:rPr lang="en-US" dirty="0" smtClean="0"/>
              <a:t>That </a:t>
            </a:r>
            <a:r>
              <a:rPr lang="en-US" dirty="0"/>
              <a:t>section contains no specific reference to COPD and does not define coal workers' pneumoconiosis so as to include COPD. </a:t>
            </a:r>
            <a:endParaRPr lang="en-US" dirty="0" smtClean="0"/>
          </a:p>
          <a:p>
            <a:endParaRPr lang="en-US" dirty="0"/>
          </a:p>
        </p:txBody>
      </p:sp>
    </p:spTree>
    <p:extLst>
      <p:ext uri="{BB962C8B-B14F-4D97-AF65-F5344CB8AC3E}">
        <p14:creationId xmlns:p14="http://schemas.microsoft.com/office/powerpoint/2010/main" val="2070003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Carter v. IWCC</a:t>
            </a:r>
            <a:br>
              <a:rPr lang="en-US" dirty="0" smtClean="0"/>
            </a:br>
            <a:r>
              <a:rPr lang="en-US" dirty="0" smtClean="0"/>
              <a:t>2014 IL App (5</a:t>
            </a:r>
            <a:r>
              <a:rPr lang="en-US" baseline="30000" dirty="0" smtClean="0"/>
              <a:t>th</a:t>
            </a:r>
            <a:r>
              <a:rPr lang="en-US" dirty="0" smtClean="0"/>
              <a:t>) 130151WC</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claimant then sought judicial review of the Commission’s decision in the circuit </a:t>
            </a:r>
            <a:r>
              <a:rPr lang="en-US" dirty="0" smtClean="0"/>
              <a:t>court of </a:t>
            </a:r>
            <a:r>
              <a:rPr lang="en-US" dirty="0"/>
              <a:t>Randolph County, which confirmed the Commission’s ruling. The claimant filed a </a:t>
            </a:r>
            <a:r>
              <a:rPr lang="en-US" dirty="0" smtClean="0"/>
              <a:t>motion to </a:t>
            </a:r>
            <a:r>
              <a:rPr lang="en-US" dirty="0"/>
              <a:t>reconsider the court’s ruling in which he argued for the first time that the “statutory </a:t>
            </a:r>
            <a:r>
              <a:rPr lang="en-US" dirty="0" smtClean="0"/>
              <a:t>scheme devised </a:t>
            </a:r>
            <a:r>
              <a:rPr lang="en-US" dirty="0"/>
              <a:t>by the Illinois legislature” (</a:t>
            </a:r>
            <a:r>
              <a:rPr lang="en-US" i="1" dirty="0"/>
              <a:t>i.e.</a:t>
            </a:r>
            <a:r>
              <a:rPr lang="en-US" dirty="0"/>
              <a:t>, the legislature’s enactment of a five-year statute </a:t>
            </a:r>
            <a:r>
              <a:rPr lang="en-US" dirty="0" smtClean="0"/>
              <a:t>of limitations </a:t>
            </a:r>
            <a:r>
              <a:rPr lang="en-US" dirty="0"/>
              <a:t>for “coal miners pneumoconiosis” and a three-year statute of limitations for </a:t>
            </a:r>
            <a:r>
              <a:rPr lang="en-US" dirty="0" smtClean="0"/>
              <a:t>other pulmonary </a:t>
            </a:r>
            <a:r>
              <a:rPr lang="en-US" dirty="0"/>
              <a:t>conditions like COPD) “violates the Equal Protection Clause of the </a:t>
            </a:r>
            <a:r>
              <a:rPr lang="en-US" dirty="0" smtClean="0"/>
              <a:t>Illinois Constitution</a:t>
            </a:r>
            <a:r>
              <a:rPr lang="en-US" dirty="0"/>
              <a:t>.” The circuit court denied the claimant’s motion to reconsider. This </a:t>
            </a:r>
            <a:r>
              <a:rPr lang="en-US" dirty="0" smtClean="0"/>
              <a:t>appeal followed.</a:t>
            </a:r>
          </a:p>
          <a:p>
            <a:r>
              <a:rPr lang="en-US" dirty="0"/>
              <a:t>The claimant contends that the </a:t>
            </a:r>
            <a:r>
              <a:rPr lang="en-US" dirty="0" smtClean="0"/>
              <a:t>phrase “coal </a:t>
            </a:r>
            <a:r>
              <a:rPr lang="en-US" dirty="0"/>
              <a:t>miners pneumoconiosis” in section 6(c) of the Act should be interpreted to </a:t>
            </a:r>
            <a:r>
              <a:rPr lang="en-US" dirty="0" smtClean="0"/>
              <a:t>include COPD </a:t>
            </a:r>
            <a:r>
              <a:rPr lang="en-US" dirty="0"/>
              <a:t>caused by exposure to coal dust. This argument turns on an issue of </a:t>
            </a:r>
            <a:r>
              <a:rPr lang="en-US" dirty="0" smtClean="0"/>
              <a:t>statutory construction</a:t>
            </a:r>
            <a:r>
              <a:rPr lang="en-US" dirty="0"/>
              <a:t>, a question of law which we review </a:t>
            </a:r>
            <a:r>
              <a:rPr lang="en-US" i="1" dirty="0"/>
              <a:t>de novo</a:t>
            </a:r>
            <a:r>
              <a:rPr lang="en-US" dirty="0"/>
              <a:t>.</a:t>
            </a:r>
            <a:endParaRPr lang="en-US" dirty="0"/>
          </a:p>
        </p:txBody>
      </p:sp>
    </p:spTree>
    <p:extLst>
      <p:ext uri="{BB962C8B-B14F-4D97-AF65-F5344CB8AC3E}">
        <p14:creationId xmlns:p14="http://schemas.microsoft.com/office/powerpoint/2010/main" val="329696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Carter v. IWCC</a:t>
            </a:r>
            <a:br>
              <a:rPr lang="en-US" dirty="0" smtClean="0"/>
            </a:br>
            <a:r>
              <a:rPr lang="en-US" dirty="0" smtClean="0"/>
              <a:t>2014 IL App (5</a:t>
            </a:r>
            <a:r>
              <a:rPr lang="en-US" baseline="30000" dirty="0" smtClean="0"/>
              <a:t>th</a:t>
            </a:r>
            <a:r>
              <a:rPr lang="en-US" dirty="0" smtClean="0"/>
              <a:t>) 130151WC</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disagree. By its plain terms, the five-year limitations period prescribed by section </a:t>
            </a:r>
            <a:r>
              <a:rPr lang="en-US" dirty="0" smtClean="0"/>
              <a:t>6(c)applies </a:t>
            </a:r>
            <a:r>
              <a:rPr lang="en-US" dirty="0"/>
              <a:t>only to claims for disability caused by “coal miners pneumoconiosis.” It does </a:t>
            </a:r>
            <a:r>
              <a:rPr lang="en-US" dirty="0" smtClean="0"/>
              <a:t>not reference </a:t>
            </a:r>
            <a:r>
              <a:rPr lang="en-US" dirty="0"/>
              <a:t>COPD. Nor does it apply to all disabilities or respiratory conditions caused </a:t>
            </a:r>
            <a:r>
              <a:rPr lang="en-US" dirty="0" smtClean="0"/>
              <a:t>by exposure </a:t>
            </a:r>
            <a:r>
              <a:rPr lang="en-US" dirty="0"/>
              <a:t>to coal dust</a:t>
            </a:r>
            <a:r>
              <a:rPr lang="en-US" dirty="0" smtClean="0"/>
              <a:t>.</a:t>
            </a:r>
          </a:p>
          <a:p>
            <a:r>
              <a:rPr lang="en-US" dirty="0"/>
              <a:t>The claimant correctly notes that these federal regulations define “legal </a:t>
            </a:r>
            <a:r>
              <a:rPr lang="en-US" dirty="0" smtClean="0"/>
              <a:t>pneumoconiosis” as </a:t>
            </a:r>
            <a:r>
              <a:rPr lang="en-US" dirty="0"/>
              <a:t>including COPD caused by exposure to coal dust. However, this fact does not support </a:t>
            </a:r>
            <a:r>
              <a:rPr lang="en-US" dirty="0" smtClean="0"/>
              <a:t>the claimant’s </a:t>
            </a:r>
            <a:r>
              <a:rPr lang="en-US" dirty="0"/>
              <a:t>argument in this case because the Act does not define “pneumoconiosis” in </a:t>
            </a:r>
            <a:r>
              <a:rPr lang="en-US" dirty="0" smtClean="0"/>
              <a:t>a similar </a:t>
            </a:r>
            <a:r>
              <a:rPr lang="en-US" dirty="0"/>
              <a:t>manner. Nor does it adopt or reference the federal regulations. As noted above, </a:t>
            </a:r>
            <a:r>
              <a:rPr lang="en-US" dirty="0" smtClean="0"/>
              <a:t>section6(c</a:t>
            </a:r>
            <a:r>
              <a:rPr lang="en-US" dirty="0"/>
              <a:t>) of the Act leaves the term “coal miners pneumoconiosis” undefined, and nothing in </a:t>
            </a:r>
            <a:r>
              <a:rPr lang="en-US" dirty="0" smtClean="0"/>
              <a:t>the Act </a:t>
            </a:r>
            <a:r>
              <a:rPr lang="en-US" dirty="0"/>
              <a:t>suggests that the legislature intended that term to include COPD</a:t>
            </a:r>
            <a:r>
              <a:rPr lang="en-US" dirty="0" smtClean="0"/>
              <a:t>.</a:t>
            </a:r>
          </a:p>
          <a:p>
            <a:r>
              <a:rPr lang="en-US" dirty="0"/>
              <a:t>In sum, by its plain terms, the Act’s five-year statute of limitations applies exclusively </a:t>
            </a:r>
            <a:r>
              <a:rPr lang="en-US" dirty="0" smtClean="0"/>
              <a:t>to “coal </a:t>
            </a:r>
            <a:r>
              <a:rPr lang="en-US" dirty="0"/>
              <a:t>miners pneumoconiosis,” not to COPD.</a:t>
            </a:r>
            <a:endParaRPr lang="en-US" dirty="0"/>
          </a:p>
        </p:txBody>
      </p:sp>
    </p:spTree>
    <p:extLst>
      <p:ext uri="{BB962C8B-B14F-4D97-AF65-F5344CB8AC3E}">
        <p14:creationId xmlns:p14="http://schemas.microsoft.com/office/powerpoint/2010/main" val="3126587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Carter v. IWCC</a:t>
            </a:r>
            <a:br>
              <a:rPr lang="en-US" dirty="0" smtClean="0"/>
            </a:br>
            <a:r>
              <a:rPr lang="en-US" dirty="0" smtClean="0"/>
              <a:t>2014 IL App (5</a:t>
            </a:r>
            <a:r>
              <a:rPr lang="en-US" baseline="30000" dirty="0" smtClean="0"/>
              <a:t>th</a:t>
            </a:r>
            <a:r>
              <a:rPr lang="en-US" dirty="0" smtClean="0"/>
              <a:t>) 130151WC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claimant argues that interpreting the five-year limitations period under section 6(c) </a:t>
            </a:r>
            <a:r>
              <a:rPr lang="en-US" dirty="0" smtClean="0"/>
              <a:t>as applying </a:t>
            </a:r>
            <a:r>
              <a:rPr lang="en-US" dirty="0"/>
              <a:t>to claims for coal workers’ pneumoconiosis but not to claims for COPD caused </a:t>
            </a:r>
            <a:r>
              <a:rPr lang="en-US" dirty="0" smtClean="0"/>
              <a:t>by exposure </a:t>
            </a:r>
            <a:r>
              <a:rPr lang="en-US" dirty="0"/>
              <a:t>to coal dust violates the equal protection clause of the Illinois Constitution because </a:t>
            </a:r>
            <a:r>
              <a:rPr lang="en-US" dirty="0" smtClean="0"/>
              <a:t>it treats </a:t>
            </a:r>
            <a:r>
              <a:rPr lang="en-US" dirty="0"/>
              <a:t>similar classes of claimants differently without a rational basis. The claimant urges us </a:t>
            </a:r>
            <a:r>
              <a:rPr lang="en-US" dirty="0" smtClean="0"/>
              <a:t>to construe </a:t>
            </a:r>
            <a:r>
              <a:rPr lang="en-US" dirty="0"/>
              <a:t>the statute in a manner that avoids this “constitutional infirmity” by applying </a:t>
            </a:r>
            <a:r>
              <a:rPr lang="en-US" dirty="0" smtClean="0"/>
              <a:t>the five-year </a:t>
            </a:r>
            <a:r>
              <a:rPr lang="en-US" dirty="0"/>
              <a:t>limitations period to his claim</a:t>
            </a:r>
            <a:r>
              <a:rPr lang="en-US" dirty="0" smtClean="0"/>
              <a:t>.</a:t>
            </a:r>
            <a:r>
              <a:rPr lang="en-US" dirty="0"/>
              <a:t> We disagree</a:t>
            </a:r>
            <a:r>
              <a:rPr lang="en-US" dirty="0" smtClean="0"/>
              <a:t>.</a:t>
            </a:r>
          </a:p>
          <a:p>
            <a:r>
              <a:rPr lang="en-US" dirty="0"/>
              <a:t>As an initial matter, the claimant presented an equal protection argument </a:t>
            </a:r>
            <a:r>
              <a:rPr lang="en-US" dirty="0" smtClean="0"/>
              <a:t>for the </a:t>
            </a:r>
            <a:r>
              <a:rPr lang="en-US" dirty="0"/>
              <a:t>first time in a motion for reconsideration before the circuit court. Thus, the </a:t>
            </a:r>
            <a:r>
              <a:rPr lang="en-US" dirty="0" smtClean="0"/>
              <a:t>claimant forfeited </a:t>
            </a:r>
            <a:r>
              <a:rPr lang="en-US" dirty="0"/>
              <a:t>the argument by not raising it before the Commission</a:t>
            </a:r>
            <a:r>
              <a:rPr lang="en-US" dirty="0" smtClean="0"/>
              <a:t>.</a:t>
            </a:r>
          </a:p>
          <a:p>
            <a:r>
              <a:rPr lang="en-US" dirty="0"/>
              <a:t>In any event, if we were to address the claimant’s constitutional argument, we would </a:t>
            </a:r>
            <a:r>
              <a:rPr lang="en-US" dirty="0" smtClean="0"/>
              <a:t>reject it. Interpreting </a:t>
            </a:r>
            <a:r>
              <a:rPr lang="en-US" dirty="0"/>
              <a:t>section 6(c)’s five-year statute of limitations as applying only to </a:t>
            </a:r>
            <a:r>
              <a:rPr lang="en-US" dirty="0" smtClean="0"/>
              <a:t>claims involving </a:t>
            </a:r>
            <a:r>
              <a:rPr lang="en-US" dirty="0"/>
              <a:t>coal workers’ pneumoconiosis (and not to claims involving COPD caused </a:t>
            </a:r>
            <a:r>
              <a:rPr lang="en-US" dirty="0" smtClean="0"/>
              <a:t>by exposure </a:t>
            </a:r>
            <a:r>
              <a:rPr lang="en-US" dirty="0"/>
              <a:t>to coal dust) does not violate the equal protection clause</a:t>
            </a:r>
            <a:endParaRPr lang="en-US" dirty="0"/>
          </a:p>
        </p:txBody>
      </p:sp>
    </p:spTree>
    <p:extLst>
      <p:ext uri="{BB962C8B-B14F-4D97-AF65-F5344CB8AC3E}">
        <p14:creationId xmlns:p14="http://schemas.microsoft.com/office/powerpoint/2010/main" val="187064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Don Young v. </a:t>
            </a:r>
            <a:r>
              <a:rPr lang="en-US" dirty="0" err="1" smtClean="0"/>
              <a:t>Doncasters</a:t>
            </a:r>
            <a:r>
              <a:rPr lang="en-US" dirty="0" smtClean="0"/>
              <a:t>, dba MECO</a:t>
            </a:r>
            <a:br>
              <a:rPr lang="en-US" dirty="0" smtClean="0"/>
            </a:br>
            <a:r>
              <a:rPr lang="en-US" dirty="0" smtClean="0"/>
              <a:t>10WC020979; 12 IWCC 1188</a:t>
            </a:r>
            <a:endParaRPr lang="en-US" dirty="0"/>
          </a:p>
        </p:txBody>
      </p:sp>
      <p:sp>
        <p:nvSpPr>
          <p:cNvPr id="3" name="Content Placeholder 2"/>
          <p:cNvSpPr>
            <a:spLocks noGrp="1"/>
          </p:cNvSpPr>
          <p:nvPr>
            <p:ph idx="1"/>
          </p:nvPr>
        </p:nvSpPr>
        <p:spPr/>
        <p:txBody>
          <a:bodyPr>
            <a:normAutofit fontScale="62500" lnSpcReduction="20000"/>
          </a:bodyPr>
          <a:lstStyle/>
          <a:p>
            <a:r>
              <a:rPr lang="en-US" sz="3200" dirty="0" smtClean="0"/>
              <a:t>DA 2-19-2010</a:t>
            </a:r>
          </a:p>
          <a:p>
            <a:r>
              <a:rPr lang="en-US" sz="3200" dirty="0" smtClean="0"/>
              <a:t>60 year old inspector</a:t>
            </a:r>
          </a:p>
          <a:p>
            <a:r>
              <a:rPr lang="en-US" sz="3200" dirty="0" smtClean="0"/>
              <a:t>Petitioner testimony : “Reaching </a:t>
            </a:r>
            <a:r>
              <a:rPr lang="en-US" sz="3200" dirty="0"/>
              <a:t>into the box to grab the last one </a:t>
            </a:r>
            <a:r>
              <a:rPr lang="en-US" sz="3200" dirty="0" smtClean="0"/>
              <a:t>(spring set) when </a:t>
            </a:r>
            <a:r>
              <a:rPr lang="en-US" sz="3200" dirty="0"/>
              <a:t>he felt a pop in his shoulder and a little bit of a burning </a:t>
            </a:r>
            <a:r>
              <a:rPr lang="en-US" sz="3200" dirty="0" smtClean="0"/>
              <a:t>sensation”</a:t>
            </a:r>
          </a:p>
          <a:p>
            <a:r>
              <a:rPr lang="en-US" sz="3200" dirty="0" smtClean="0"/>
              <a:t>Respondent </a:t>
            </a:r>
            <a:r>
              <a:rPr lang="en-US" sz="3200" dirty="0"/>
              <a:t>asked the petitioner to recreate the situation which caused his shoulder to pop so that a photograph could be taken. (PX2</a:t>
            </a:r>
            <a:r>
              <a:rPr lang="en-US" sz="3200" dirty="0" smtClean="0"/>
              <a:t>)…asked </a:t>
            </a:r>
            <a:r>
              <a:rPr lang="en-US" sz="3200" dirty="0"/>
              <a:t>by respondent to prepare a written description of the accident. (</a:t>
            </a:r>
            <a:r>
              <a:rPr lang="en-US" sz="3200" dirty="0" smtClean="0"/>
              <a:t>PX1)…Petitioner </a:t>
            </a:r>
            <a:r>
              <a:rPr lang="en-US" sz="3200" dirty="0"/>
              <a:t>admitted that his memory of what occurred was much better in February of 2010 as opposed to </a:t>
            </a:r>
            <a:r>
              <a:rPr lang="en-US" sz="3200" dirty="0" smtClean="0"/>
              <a:t>now. Petitioner </a:t>
            </a:r>
            <a:r>
              <a:rPr lang="en-US" sz="3200" dirty="0"/>
              <a:t>also admitted that </a:t>
            </a:r>
            <a:r>
              <a:rPr lang="en-US" sz="3200" dirty="0" smtClean="0"/>
              <a:t>his </a:t>
            </a:r>
            <a:r>
              <a:rPr lang="en-US" sz="3200" dirty="0"/>
              <a:t>written statement of the accident, does not state that he felt a burning sensation in his </a:t>
            </a:r>
            <a:r>
              <a:rPr lang="en-US" sz="3200" dirty="0" smtClean="0"/>
              <a:t>shoulder…does </a:t>
            </a:r>
            <a:r>
              <a:rPr lang="en-US" sz="3200" dirty="0"/>
              <a:t>not state that he had picked up the last part in the box and specifically states that he felt no </a:t>
            </a:r>
            <a:r>
              <a:rPr lang="en-US" sz="3200" dirty="0" smtClean="0"/>
              <a:t>pain …does </a:t>
            </a:r>
            <a:r>
              <a:rPr lang="en-US" sz="3200" dirty="0"/>
              <a:t>not mention feeling any burning </a:t>
            </a:r>
            <a:r>
              <a:rPr lang="en-US" sz="3200" dirty="0" smtClean="0"/>
              <a:t>sensation… </a:t>
            </a:r>
            <a:r>
              <a:rPr lang="en-US" sz="3200" dirty="0"/>
              <a:t>also states that petitioner felt no pain in his shoulder at that </a:t>
            </a:r>
            <a:r>
              <a:rPr lang="en-US" sz="3200" dirty="0" smtClean="0"/>
              <a:t>time</a:t>
            </a:r>
          </a:p>
          <a:p>
            <a:r>
              <a:rPr lang="en-US" sz="3200" dirty="0" smtClean="0"/>
              <a:t>Medical histories: stretched, felt pop, now has pain, overstretched, burning, stretching, felt pain</a:t>
            </a:r>
          </a:p>
          <a:p>
            <a:r>
              <a:rPr lang="en-US" sz="3200" dirty="0" smtClean="0"/>
              <a:t>Petitioner admitted </a:t>
            </a:r>
            <a:r>
              <a:rPr lang="en-US" sz="3200" dirty="0"/>
              <a:t>that merely reaching down </a:t>
            </a:r>
            <a:r>
              <a:rPr lang="en-US" sz="3200" dirty="0" smtClean="0"/>
              <a:t>is </a:t>
            </a:r>
            <a:r>
              <a:rPr lang="en-US" sz="3200" dirty="0"/>
              <a:t>an activity of daily living; </a:t>
            </a:r>
            <a:r>
              <a:rPr lang="en-US" sz="3200" dirty="0" smtClean="0"/>
              <a:t>he </a:t>
            </a:r>
            <a:r>
              <a:rPr lang="en-US" sz="3200" dirty="0"/>
              <a:t>does at home every day such as reaching for his shoes.</a:t>
            </a:r>
            <a:br>
              <a:rPr lang="en-US" sz="3200" dirty="0"/>
            </a:br>
            <a:r>
              <a:rPr lang="en-US" dirty="0"/>
              <a:t/>
            </a:r>
            <a:br>
              <a:rPr lang="en-US" dirty="0"/>
            </a:br>
            <a:endParaRPr lang="en-US" dirty="0" smtClean="0"/>
          </a:p>
          <a:p>
            <a:endParaRPr lang="en-US" dirty="0"/>
          </a:p>
        </p:txBody>
      </p:sp>
    </p:spTree>
    <p:extLst>
      <p:ext uri="{BB962C8B-B14F-4D97-AF65-F5344CB8AC3E}">
        <p14:creationId xmlns:p14="http://schemas.microsoft.com/office/powerpoint/2010/main" val="198274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Don Young v. </a:t>
            </a:r>
            <a:r>
              <a:rPr lang="en-US" dirty="0" err="1" smtClean="0"/>
              <a:t>Doncasters</a:t>
            </a:r>
            <a:r>
              <a:rPr lang="en-US" dirty="0" smtClean="0"/>
              <a:t>, dba MECO</a:t>
            </a:r>
            <a:br>
              <a:rPr lang="en-US" dirty="0" smtClean="0"/>
            </a:br>
            <a:r>
              <a:rPr lang="en-US" dirty="0" smtClean="0"/>
              <a:t>10WC020979; 12 IWCC </a:t>
            </a:r>
            <a:r>
              <a:rPr lang="en-US" dirty="0"/>
              <a:t>1188</a:t>
            </a:r>
            <a:br>
              <a:rPr lang="en-US" dirty="0"/>
            </a:br>
            <a:r>
              <a:rPr lang="en-US" dirty="0"/>
              <a:t>Arbitrator’s Decision 11-7-11: Claim Denied </a:t>
            </a:r>
            <a:br>
              <a:rPr lang="en-US" dirty="0"/>
            </a:br>
            <a:endParaRPr lang="en-US" dirty="0"/>
          </a:p>
        </p:txBody>
      </p:sp>
      <p:sp>
        <p:nvSpPr>
          <p:cNvPr id="3" name="Content Placeholder 2"/>
          <p:cNvSpPr>
            <a:spLocks noGrp="1"/>
          </p:cNvSpPr>
          <p:nvPr>
            <p:ph idx="1"/>
          </p:nvPr>
        </p:nvSpPr>
        <p:spPr/>
        <p:txBody>
          <a:bodyPr>
            <a:normAutofit fontScale="25000" lnSpcReduction="20000"/>
          </a:bodyPr>
          <a:lstStyle/>
          <a:p>
            <a:r>
              <a:rPr lang="en-US" sz="8800" dirty="0" smtClean="0"/>
              <a:t>Must </a:t>
            </a:r>
            <a:r>
              <a:rPr lang="en-US" sz="8800" dirty="0"/>
              <a:t>prove that his injury was caused by an increased risk of injury unrelated to the activities of daily </a:t>
            </a:r>
            <a:r>
              <a:rPr lang="en-US" sz="8800" dirty="0" smtClean="0"/>
              <a:t>living…the </a:t>
            </a:r>
            <a:r>
              <a:rPr lang="en-US" sz="8800" dirty="0"/>
              <a:t>injury must have been caused by a risk of injury peculiar to his job </a:t>
            </a:r>
            <a:r>
              <a:rPr lang="en-US" sz="8800" dirty="0" smtClean="0"/>
              <a:t>duties…If </a:t>
            </a:r>
            <a:r>
              <a:rPr lang="en-US" sz="8800" dirty="0"/>
              <a:t>it is a risk to which the general public is exposed, then the injury cannot have arisen out of his employment. </a:t>
            </a:r>
            <a:r>
              <a:rPr lang="en-US" sz="8800" dirty="0" err="1" smtClean="0">
                <a:hlinkClick r:id="rId2"/>
              </a:rPr>
              <a:t>Orsini</a:t>
            </a:r>
            <a:r>
              <a:rPr lang="en-US" sz="8800" dirty="0" smtClean="0">
                <a:hlinkClick r:id="rId2"/>
              </a:rPr>
              <a:t>, </a:t>
            </a:r>
            <a:r>
              <a:rPr lang="en-US" sz="8800" dirty="0">
                <a:hlinkClick r:id="rId2"/>
              </a:rPr>
              <a:t>117 Ill.2d </a:t>
            </a:r>
            <a:r>
              <a:rPr lang="en-US" sz="8800" dirty="0" smtClean="0">
                <a:hlinkClick r:id="rId2"/>
              </a:rPr>
              <a:t>38 (1987)</a:t>
            </a:r>
            <a:endParaRPr lang="en-US" sz="8800" dirty="0" smtClean="0"/>
          </a:p>
          <a:p>
            <a:r>
              <a:rPr lang="en-US" sz="8800" dirty="0" smtClean="0"/>
              <a:t>Factually similar cases </a:t>
            </a:r>
            <a:r>
              <a:rPr lang="en-US" sz="8800" dirty="0"/>
              <a:t>resulted in a denial of </a:t>
            </a:r>
            <a:r>
              <a:rPr lang="en-US" sz="8800" dirty="0" smtClean="0"/>
              <a:t>benefits</a:t>
            </a:r>
          </a:p>
          <a:p>
            <a:r>
              <a:rPr lang="en-US" sz="8800" dirty="0" err="1" smtClean="0">
                <a:hlinkClick r:id="rId3"/>
              </a:rPr>
              <a:t>Nardi</a:t>
            </a:r>
            <a:r>
              <a:rPr lang="en-US" sz="8800" dirty="0" smtClean="0">
                <a:hlinkClick r:id="rId3"/>
              </a:rPr>
              <a:t> </a:t>
            </a:r>
            <a:r>
              <a:rPr lang="en-US" sz="8800" dirty="0">
                <a:hlinkClick r:id="rId3"/>
              </a:rPr>
              <a:t>v. Village of Harwood Heights, 05 IWCC 663,</a:t>
            </a:r>
            <a:r>
              <a:rPr lang="en-US" sz="8800" dirty="0"/>
              <a:t> </a:t>
            </a:r>
            <a:r>
              <a:rPr lang="en-US" sz="8800" dirty="0" smtClean="0"/>
              <a:t> </a:t>
            </a:r>
            <a:r>
              <a:rPr lang="en-US" sz="8800" dirty="0"/>
              <a:t>police </a:t>
            </a:r>
            <a:r>
              <a:rPr lang="en-US" sz="8800" dirty="0" smtClean="0"/>
              <a:t>officer </a:t>
            </a:r>
            <a:r>
              <a:rPr lang="en-US" sz="8800" dirty="0"/>
              <a:t>was denied benefits when he injured his shoulder while reaching for a flashlight that was rolling off of the top of his squad </a:t>
            </a:r>
            <a:r>
              <a:rPr lang="en-US" sz="8800" dirty="0" smtClean="0"/>
              <a:t>car</a:t>
            </a:r>
          </a:p>
          <a:p>
            <a:r>
              <a:rPr lang="en-US" sz="8800" dirty="0" smtClean="0">
                <a:hlinkClick r:id="rId4"/>
              </a:rPr>
              <a:t>Mary </a:t>
            </a:r>
            <a:r>
              <a:rPr lang="en-US" sz="8800" dirty="0">
                <a:hlinkClick r:id="rId4"/>
              </a:rPr>
              <a:t>Jo Blake v. Community Care Systems, 06 IWCC 0051</a:t>
            </a:r>
            <a:r>
              <a:rPr lang="en-US" sz="8800" dirty="0"/>
              <a:t> </a:t>
            </a:r>
            <a:r>
              <a:rPr lang="en-US" sz="8800" dirty="0" smtClean="0"/>
              <a:t> </a:t>
            </a:r>
            <a:r>
              <a:rPr lang="en-US" sz="8800" dirty="0"/>
              <a:t>housekeeper whose job duties included grocery shopping </a:t>
            </a:r>
            <a:r>
              <a:rPr lang="en-US" sz="8800" dirty="0" smtClean="0"/>
              <a:t>…reached </a:t>
            </a:r>
            <a:r>
              <a:rPr lang="en-US" sz="8800" dirty="0"/>
              <a:t>into </a:t>
            </a:r>
            <a:r>
              <a:rPr lang="en-US" sz="8800" dirty="0" smtClean="0"/>
              <a:t> </a:t>
            </a:r>
            <a:r>
              <a:rPr lang="en-US" sz="8800" dirty="0"/>
              <a:t>shopping cart and lifted a bag containing an unknown number of liters of soda </a:t>
            </a:r>
            <a:r>
              <a:rPr lang="en-US" sz="8800" dirty="0" smtClean="0"/>
              <a:t>…pop </a:t>
            </a:r>
            <a:r>
              <a:rPr lang="en-US" sz="8800" dirty="0"/>
              <a:t>in her shoulder and felt </a:t>
            </a:r>
            <a:r>
              <a:rPr lang="en-US" sz="8800" dirty="0" smtClean="0"/>
              <a:t>pain…denied </a:t>
            </a:r>
            <a:r>
              <a:rPr lang="en-US" sz="8800" dirty="0"/>
              <a:t>because the act of reaching and lifting a grocery bag is a normal daily activity in her employment did not create any increased risk of </a:t>
            </a:r>
            <a:r>
              <a:rPr lang="en-US" sz="8800" dirty="0" smtClean="0"/>
              <a:t>injury</a:t>
            </a:r>
          </a:p>
          <a:p>
            <a:r>
              <a:rPr lang="en-US" sz="8800" dirty="0" smtClean="0">
                <a:hlinkClick r:id="rId5"/>
              </a:rPr>
              <a:t>Crockett </a:t>
            </a:r>
            <a:r>
              <a:rPr lang="en-US" sz="8800" dirty="0">
                <a:hlinkClick r:id="rId5"/>
              </a:rPr>
              <a:t>v. Casino Queen, 08 IWCC 1220</a:t>
            </a:r>
            <a:r>
              <a:rPr lang="en-US" sz="8800" dirty="0"/>
              <a:t> </a:t>
            </a:r>
            <a:r>
              <a:rPr lang="en-US" sz="8800" dirty="0" smtClean="0"/>
              <a:t>denied </a:t>
            </a:r>
            <a:r>
              <a:rPr lang="en-US" sz="8800" dirty="0"/>
              <a:t>benefits to a claimant who bent over to pick up an ashtray off of the floor when she felt a pop in her </a:t>
            </a:r>
            <a:r>
              <a:rPr lang="en-US" sz="8800" dirty="0" smtClean="0"/>
              <a:t>back…because </a:t>
            </a:r>
            <a:r>
              <a:rPr lang="en-US" sz="8800" dirty="0"/>
              <a:t>the act of bending over to pick up an item off the floor is a normal act of daily living and there is no increased risk of injury created by her </a:t>
            </a:r>
            <a:r>
              <a:rPr lang="en-US" sz="8800" dirty="0" smtClean="0"/>
              <a:t>employment</a:t>
            </a:r>
            <a:r>
              <a:rPr lang="en-US" sz="8000" dirty="0"/>
              <a:t/>
            </a:r>
            <a:br>
              <a:rPr lang="en-US" sz="8000" dirty="0"/>
            </a:br>
            <a:r>
              <a:rPr lang="en-US" sz="8000" dirty="0"/>
              <a:t/>
            </a:r>
            <a:br>
              <a:rPr lang="en-US" sz="8000" dirty="0"/>
            </a:br>
            <a:r>
              <a:rPr lang="en-US" sz="5000" dirty="0"/>
              <a:t/>
            </a:r>
            <a:br>
              <a:rPr lang="en-US" sz="5000" dirty="0"/>
            </a:br>
            <a:endParaRPr lang="en-US" sz="5000" dirty="0" smtClean="0"/>
          </a:p>
          <a:p>
            <a:endParaRPr lang="en-US" dirty="0"/>
          </a:p>
        </p:txBody>
      </p:sp>
    </p:spTree>
    <p:extLst>
      <p:ext uri="{BB962C8B-B14F-4D97-AF65-F5344CB8AC3E}">
        <p14:creationId xmlns:p14="http://schemas.microsoft.com/office/powerpoint/2010/main" val="67853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Don Young v. </a:t>
            </a:r>
            <a:r>
              <a:rPr lang="en-US" dirty="0" err="1" smtClean="0"/>
              <a:t>Doncasters</a:t>
            </a:r>
            <a:r>
              <a:rPr lang="en-US" dirty="0" smtClean="0"/>
              <a:t>, dba MECO</a:t>
            </a:r>
            <a:br>
              <a:rPr lang="en-US" dirty="0" smtClean="0"/>
            </a:br>
            <a:r>
              <a:rPr lang="en-US" dirty="0" smtClean="0"/>
              <a:t>10WC020979; 12 IWCC </a:t>
            </a:r>
            <a:r>
              <a:rPr lang="en-US" dirty="0"/>
              <a:t>1188</a:t>
            </a:r>
            <a:br>
              <a:rPr lang="en-US" dirty="0"/>
            </a:br>
            <a:r>
              <a:rPr lang="en-US" dirty="0"/>
              <a:t>Arbitrator’s Decision 11-7-11: Claim Denied </a:t>
            </a:r>
            <a:br>
              <a:rPr lang="en-US" dirty="0"/>
            </a:b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The </a:t>
            </a:r>
            <a:r>
              <a:rPr lang="en-US" sz="8000" dirty="0"/>
              <a:t>act of reaching for an item, without more, does not constitute an increased risk of injury peculiar to the </a:t>
            </a:r>
            <a:r>
              <a:rPr lang="en-US" sz="8000" dirty="0" smtClean="0"/>
              <a:t>employment</a:t>
            </a:r>
            <a:r>
              <a:rPr lang="en-US" sz="8000" dirty="0"/>
              <a:t>. It is a movement consistent with normal daily </a:t>
            </a:r>
            <a:r>
              <a:rPr lang="en-US" sz="8000" dirty="0" smtClean="0"/>
              <a:t>activity…not repetitive…would </a:t>
            </a:r>
            <a:r>
              <a:rPr lang="en-US" sz="8000" dirty="0"/>
              <a:t>vary from day to </a:t>
            </a:r>
            <a:r>
              <a:rPr lang="en-US" sz="8000" dirty="0" smtClean="0"/>
              <a:t>day…petitioner's </a:t>
            </a:r>
            <a:r>
              <a:rPr lang="en-US" sz="8000" dirty="0"/>
              <a:t>testimony that he had actually grasped the spring set from the box does not change the conclusion</a:t>
            </a:r>
            <a:r>
              <a:rPr lang="en-US" sz="8000" dirty="0" smtClean="0"/>
              <a:t>.</a:t>
            </a:r>
          </a:p>
          <a:p>
            <a:r>
              <a:rPr lang="en-US" sz="8000" dirty="0" smtClean="0"/>
              <a:t>Testimony </a:t>
            </a:r>
            <a:r>
              <a:rPr lang="en-US" sz="8000" dirty="0"/>
              <a:t>that he had actually grasped the part is completely negated by his own written description of the accident and the history he gave to three different doctors. None of the documents admitted into evidence corroborates this particular statement</a:t>
            </a:r>
            <a:r>
              <a:rPr lang="en-US" sz="8000" dirty="0" smtClean="0"/>
              <a:t>.</a:t>
            </a:r>
          </a:p>
          <a:p>
            <a:r>
              <a:rPr lang="en-US" sz="8000" dirty="0" smtClean="0"/>
              <a:t>Petitioner's </a:t>
            </a:r>
            <a:r>
              <a:rPr lang="en-US" sz="8000" dirty="0"/>
              <a:t>written description of the accident is inconsistent with the history he provided to </a:t>
            </a:r>
            <a:r>
              <a:rPr lang="en-US" sz="8000" dirty="0" smtClean="0"/>
              <a:t>medical providers. </a:t>
            </a:r>
            <a:r>
              <a:rPr lang="en-US" sz="8000" dirty="0"/>
              <a:t>Petitioner saw Dr. </a:t>
            </a:r>
            <a:r>
              <a:rPr lang="en-US" sz="8000" dirty="0" err="1"/>
              <a:t>Angelicchio</a:t>
            </a:r>
            <a:r>
              <a:rPr lang="en-US" sz="8000" dirty="0"/>
              <a:t> two months after the incident and told him that he "overstretched" and felt a "burning sensation" in his shoulder, something that his written statement </a:t>
            </a:r>
            <a:r>
              <a:rPr lang="en-US" sz="8000" dirty="0" smtClean="0"/>
              <a:t>does </a:t>
            </a:r>
            <a:r>
              <a:rPr lang="en-US" sz="8000" dirty="0"/>
              <a:t>not contain. Five months after the incident the petitioner told Dr. </a:t>
            </a:r>
            <a:r>
              <a:rPr lang="en-US" sz="8000" dirty="0" err="1"/>
              <a:t>Kohlman</a:t>
            </a:r>
            <a:r>
              <a:rPr lang="en-US" sz="8000" dirty="0"/>
              <a:t> that he stretched his arm "as long as he possibly could" and then felt pain in his shoulder. Again, this is completely inconsistent with the petitioner's description of the incident </a:t>
            </a:r>
            <a:r>
              <a:rPr lang="en-US" sz="8000" dirty="0" smtClean="0"/>
              <a:t>and </a:t>
            </a:r>
            <a:r>
              <a:rPr lang="en-US" sz="8000" dirty="0"/>
              <a:t>shows that with each new doctor the petitioner embellished his description of the incident</a:t>
            </a:r>
            <a:r>
              <a:rPr lang="en-US" sz="8000" dirty="0" smtClean="0"/>
              <a:t>.</a:t>
            </a:r>
          </a:p>
          <a:p>
            <a:r>
              <a:rPr lang="en-US" sz="8000" dirty="0" smtClean="0"/>
              <a:t>Petitioner's </a:t>
            </a:r>
            <a:r>
              <a:rPr lang="en-US" sz="8000" dirty="0"/>
              <a:t>left shoulder contained a significant amount of degenerative changes. </a:t>
            </a:r>
            <a:r>
              <a:rPr lang="en-US" sz="8000" dirty="0" smtClean="0"/>
              <a:t>The operative report stated that petitioner's left AC joint was grossly arthritic…Prior </a:t>
            </a:r>
            <a:r>
              <a:rPr lang="en-US" sz="8000" dirty="0"/>
              <a:t>to surgery Dr. </a:t>
            </a:r>
            <a:r>
              <a:rPr lang="en-US" sz="8000" dirty="0" err="1"/>
              <a:t>Kohlman</a:t>
            </a:r>
            <a:r>
              <a:rPr lang="en-US" sz="8000" dirty="0"/>
              <a:t> reviewed the MRI films of petitioner's left shoulder and opined that the rotator cuff had degenerative changes as well as the arthritis noted in the operative report. The chronology of the petitioner's left shoulder problem is much more consistent with natural degeneration rather than the result of any acute event.</a:t>
            </a:r>
            <a:br>
              <a:rPr lang="en-US" sz="8000" dirty="0"/>
            </a:br>
            <a:r>
              <a:rPr lang="en-US" sz="6400" dirty="0"/>
              <a:t/>
            </a:r>
            <a:br>
              <a:rPr lang="en-US" sz="6400" dirty="0"/>
            </a:br>
            <a:r>
              <a:rPr lang="en-US" sz="8000" dirty="0"/>
              <a:t/>
            </a:r>
            <a:br>
              <a:rPr lang="en-US" sz="8000" dirty="0"/>
            </a:br>
            <a:r>
              <a:rPr lang="en-US" sz="5000" dirty="0"/>
              <a:t/>
            </a:r>
            <a:br>
              <a:rPr lang="en-US" sz="5000" dirty="0"/>
            </a:br>
            <a:endParaRPr lang="en-US" sz="5000" dirty="0" smtClean="0"/>
          </a:p>
          <a:p>
            <a:endParaRPr lang="en-US" dirty="0"/>
          </a:p>
        </p:txBody>
      </p:sp>
    </p:spTree>
    <p:extLst>
      <p:ext uri="{BB962C8B-B14F-4D97-AF65-F5344CB8AC3E}">
        <p14:creationId xmlns:p14="http://schemas.microsoft.com/office/powerpoint/2010/main" val="114177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Don Young v. </a:t>
            </a:r>
            <a:r>
              <a:rPr lang="en-US" dirty="0" err="1" smtClean="0"/>
              <a:t>Doncasters</a:t>
            </a:r>
            <a:r>
              <a:rPr lang="en-US" dirty="0" smtClean="0"/>
              <a:t>, dba MECO</a:t>
            </a:r>
            <a:br>
              <a:rPr lang="en-US" dirty="0" smtClean="0"/>
            </a:br>
            <a:r>
              <a:rPr lang="en-US" dirty="0" smtClean="0"/>
              <a:t>10WC020979; 12 IWCC </a:t>
            </a:r>
            <a:r>
              <a:rPr lang="en-US" dirty="0"/>
              <a:t>1188</a:t>
            </a:r>
            <a:br>
              <a:rPr lang="en-US" dirty="0"/>
            </a:br>
            <a:r>
              <a:rPr lang="en-US" dirty="0"/>
              <a:t>Commission Decision 2-1, 10-29-12</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r>
              <a:rPr lang="en-US" sz="6000" dirty="0" smtClean="0"/>
              <a:t>Modifies </a:t>
            </a:r>
            <a:r>
              <a:rPr lang="en-US" sz="6000" dirty="0"/>
              <a:t>the November 23, 2011 Decision of the Arbitrator as stated below and otherwise affirms and adopts the Decision of the </a:t>
            </a:r>
            <a:r>
              <a:rPr lang="en-US" sz="6000" dirty="0" smtClean="0"/>
              <a:t>Arbitrator</a:t>
            </a:r>
          </a:p>
          <a:p>
            <a:r>
              <a:rPr lang="en-US" sz="6000" dirty="0" smtClean="0"/>
              <a:t>Arbitrator found </a:t>
            </a:r>
            <a:r>
              <a:rPr lang="en-US" sz="6000" dirty="0"/>
              <a:t>that Petitioner did suffer an injury to his rotator cuff in the course of his employment with Respondent on February 19, 2010, when he reached into a box to extract a spring clip for inspection. However, the Arbitrator concluded that the accident did not arise out of Petitioner's employment, based upon his finding that the mere act of reaching down for an item did not </a:t>
            </a:r>
            <a:r>
              <a:rPr lang="en-US" sz="6000" dirty="0" smtClean="0"/>
              <a:t>increase Petitioner's </a:t>
            </a:r>
            <a:r>
              <a:rPr lang="en-US" sz="6000" dirty="0"/>
              <a:t>risk of injury beyond what he would experience as a normal activity of daily living. The Arbitrator therefore denied all benefits. The Commission affirms and adopts the Arbitrator's Decision on this basis</a:t>
            </a:r>
            <a:r>
              <a:rPr lang="en-US" sz="6000" dirty="0" smtClean="0"/>
              <a:t>.</a:t>
            </a:r>
          </a:p>
          <a:p>
            <a:r>
              <a:rPr lang="en-US" sz="6000" dirty="0" smtClean="0"/>
              <a:t>The </a:t>
            </a:r>
            <a:r>
              <a:rPr lang="en-US" sz="6000" dirty="0"/>
              <a:t>Commission also strikes the penultimate paragraph of the Decision, in which Arbitrator </a:t>
            </a:r>
            <a:r>
              <a:rPr lang="en-US" sz="6000" dirty="0" smtClean="0"/>
              <a:t>opined </a:t>
            </a:r>
            <a:r>
              <a:rPr lang="en-US" sz="6000" dirty="0"/>
              <a:t>that "[t]he chronology of the petitioner's left shoulder problem is much more consistent with natural degeneration rather than the result of any acute event," as no medical opinion supporting this conclusion appears in the record.</a:t>
            </a:r>
            <a:endParaRPr lang="en-US" sz="6000" dirty="0" smtClean="0"/>
          </a:p>
          <a:p>
            <a:endParaRPr lang="en-US" dirty="0"/>
          </a:p>
        </p:txBody>
      </p:sp>
    </p:spTree>
    <p:extLst>
      <p:ext uri="{BB962C8B-B14F-4D97-AF65-F5344CB8AC3E}">
        <p14:creationId xmlns:p14="http://schemas.microsoft.com/office/powerpoint/2010/main" val="342170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Don Young v. </a:t>
            </a:r>
            <a:r>
              <a:rPr lang="en-US" dirty="0" err="1" smtClean="0"/>
              <a:t>Doncasters</a:t>
            </a:r>
            <a:r>
              <a:rPr lang="en-US" dirty="0" smtClean="0"/>
              <a:t>, dba MECO</a:t>
            </a:r>
            <a:br>
              <a:rPr lang="en-US" dirty="0" smtClean="0"/>
            </a:br>
            <a:r>
              <a:rPr lang="en-US" dirty="0" smtClean="0"/>
              <a:t>10WC020979; 12 IWCC 1188</a:t>
            </a:r>
            <a:r>
              <a:rPr lang="en-US" dirty="0"/>
              <a:t/>
            </a:r>
            <a:br>
              <a:rPr lang="en-US" dirty="0"/>
            </a:br>
            <a:r>
              <a:rPr lang="en-US" dirty="0"/>
              <a:t>Commission Decision 2-1, 10-29-12, Dissent</a:t>
            </a:r>
            <a:br>
              <a:rPr lang="en-US" dirty="0"/>
            </a:br>
            <a:endParaRPr lang="en-US" dirty="0"/>
          </a:p>
        </p:txBody>
      </p:sp>
      <p:sp>
        <p:nvSpPr>
          <p:cNvPr id="3" name="Content Placeholder 2"/>
          <p:cNvSpPr>
            <a:spLocks noGrp="1"/>
          </p:cNvSpPr>
          <p:nvPr>
            <p:ph idx="1"/>
          </p:nvPr>
        </p:nvSpPr>
        <p:spPr/>
        <p:txBody>
          <a:bodyPr>
            <a:noAutofit/>
          </a:bodyPr>
          <a:lstStyle/>
          <a:p>
            <a:r>
              <a:rPr lang="en-US" sz="1600" dirty="0" smtClean="0"/>
              <a:t>Undisputed </a:t>
            </a:r>
            <a:r>
              <a:rPr lang="en-US" sz="1600" dirty="0"/>
              <a:t>that Petitioner injured his left shoulder while performing his work duties as an inspector of </a:t>
            </a:r>
            <a:r>
              <a:rPr lang="en-US" sz="1600" dirty="0" smtClean="0"/>
              <a:t>engine parts</a:t>
            </a:r>
          </a:p>
          <a:p>
            <a:r>
              <a:rPr lang="en-US" sz="1600" dirty="0" smtClean="0"/>
              <a:t>Petitioner </a:t>
            </a:r>
            <a:r>
              <a:rPr lang="en-US" sz="1600" dirty="0"/>
              <a:t>has sustained an accident arising out of and in the course of his employment. Contrary to the majority's and the Arbitrator's opinions, I believe that, while the act of reaching may be a normal daily life activity, I do not believe that members of the general public routinely, as part of our daily lives, reach into narrow boxes three feet deep to pull out items weighing 12 to 20 pounds. I cannot equate any daily life activity that would require reaching into a box that narrowly fits the objects </a:t>
            </a:r>
            <a:r>
              <a:rPr lang="en-US" sz="1600" dirty="0" smtClean="0"/>
              <a:t>the </a:t>
            </a:r>
            <a:r>
              <a:rPr lang="en-US" sz="1600" dirty="0"/>
              <a:t>box holds. Petitioner's work duties are not comparable to reaching into a grocery bag to retrieve groceries, as grocery bags are not three feet deep and do not narrowly fit the groceries, or reaching into a hamper to retrieve clothes as clothes generally do not weigh 12 to 20 pounds. Thus, I believe that Petitioner's employment duties exposed him to a greater risk than to what the general public is exposed</a:t>
            </a:r>
            <a:r>
              <a:rPr lang="en-US" sz="1600" dirty="0" smtClean="0"/>
              <a:t>. </a:t>
            </a:r>
          </a:p>
          <a:p>
            <a:r>
              <a:rPr lang="en-US" sz="1600" dirty="0"/>
              <a:t>Even though Respondent stipulated to the issue of causal connection, the Arbitrator made the following finding: "The chronology of the </a:t>
            </a:r>
            <a:r>
              <a:rPr lang="en-US" sz="1600" dirty="0" smtClean="0"/>
              <a:t>Petitioner's </a:t>
            </a:r>
            <a:r>
              <a:rPr lang="en-US" sz="1600" dirty="0"/>
              <a:t>left shoulder problem is much more consistent with natural degeneration rather than the result of any acute event." </a:t>
            </a:r>
            <a:r>
              <a:rPr lang="en-US" sz="1600" dirty="0" smtClean="0"/>
              <a:t>Petitioner </a:t>
            </a:r>
            <a:r>
              <a:rPr lang="en-US" sz="1600" dirty="0"/>
              <a:t>has met his burden in establishing that his condition is causally related to the work accident. While Petitioner may have preexisting degenerative changes in his left shoulder, the work accident aggravated his condition and brought about his need for medical </a:t>
            </a:r>
            <a:r>
              <a:rPr lang="en-US" sz="1600" dirty="0" smtClean="0"/>
              <a:t>treatment…  </a:t>
            </a:r>
            <a:r>
              <a:rPr lang="en-US" sz="1600" dirty="0"/>
              <a:t>supported by Dr. </a:t>
            </a:r>
            <a:r>
              <a:rPr lang="en-US" sz="1600" dirty="0" err="1"/>
              <a:t>Kohlman</a:t>
            </a:r>
            <a:r>
              <a:rPr lang="en-US" sz="1600" dirty="0"/>
              <a:t>, Respondent's Section 12 examining doctor, who indicated </a:t>
            </a:r>
            <a:r>
              <a:rPr lang="en-US" sz="1600" dirty="0" smtClean="0"/>
              <a:t>as follows: “I </a:t>
            </a:r>
            <a:r>
              <a:rPr lang="en-US" sz="1600" dirty="0"/>
              <a:t>am relying heavily on the history provided to me by the patient to conclude, with medical certainty, that the injury that he reports at work substantially aggravated a pre-existing, relatively or otherwise asymptomatic condition of shoulder arthritis and bursitis."</a:t>
            </a:r>
            <a:br>
              <a:rPr lang="en-US" sz="1600" dirty="0"/>
            </a:br>
            <a:endParaRPr lang="en-US" sz="1600" dirty="0" smtClean="0"/>
          </a:p>
        </p:txBody>
      </p:sp>
    </p:spTree>
    <p:extLst>
      <p:ext uri="{BB962C8B-B14F-4D97-AF65-F5344CB8AC3E}">
        <p14:creationId xmlns:p14="http://schemas.microsoft.com/office/powerpoint/2010/main" val="2906762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Young v. IWCC</a:t>
            </a:r>
            <a:br>
              <a:rPr lang="en-US" dirty="0" smtClean="0"/>
            </a:br>
            <a:r>
              <a:rPr lang="en-US" dirty="0" smtClean="0"/>
              <a:t>2014 IL App (4</a:t>
            </a:r>
            <a:r>
              <a:rPr lang="en-US" baseline="30000" dirty="0" smtClean="0"/>
              <a:t>th</a:t>
            </a:r>
            <a:r>
              <a:rPr lang="en-US" dirty="0" smtClean="0"/>
              <a:t>) 130392WC (7-7-14)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Petitioner appeals</a:t>
            </a:r>
            <a:r>
              <a:rPr lang="en-US" dirty="0"/>
              <a:t>, arguing the Commission erred in finding his left shoulder injury did not arise out of his employment. We reverse and remand for further proceedings</a:t>
            </a:r>
            <a:r>
              <a:rPr lang="en-US" dirty="0" smtClean="0"/>
              <a:t>.</a:t>
            </a:r>
            <a:endParaRPr lang="en-US" dirty="0"/>
          </a:p>
          <a:p>
            <a:r>
              <a:rPr lang="en-US" dirty="0"/>
              <a:t>Here, the facts presented were subject to more than a single inference, in particular, whether claimant's act of "reaching" was one to which the general public was equally exposed or whether claimant was exposed to an increased risk by reaching beyond normal limits by virtue of his employment. Under these </a:t>
            </a:r>
            <a:r>
              <a:rPr lang="en-US" dirty="0" smtClean="0"/>
              <a:t>circumstances</a:t>
            </a:r>
            <a:r>
              <a:rPr lang="en-US" dirty="0"/>
              <a:t>, we review the Commission's decision to determine whether it was against the manifest weight of the evidence. </a:t>
            </a:r>
          </a:p>
          <a:p>
            <a:r>
              <a:rPr lang="en-US" dirty="0"/>
              <a:t>The 'arising out of' component is primarily concerned with causal connection" and is satisfied when the claimant has "shown that the injury had its origin in some risk connected with, or incidental to, the employment so as to create a causal connection between the employment and the accidental injury</a:t>
            </a:r>
            <a:r>
              <a:rPr lang="en-US" dirty="0" smtClean="0"/>
              <a:t>. </a:t>
            </a:r>
            <a:endParaRPr lang="en-US" dirty="0"/>
          </a:p>
          <a:p>
            <a:r>
              <a:rPr lang="en-US" dirty="0" smtClean="0"/>
              <a:t>Three </a:t>
            </a:r>
            <a:r>
              <a:rPr lang="en-US" dirty="0"/>
              <a:t>categories of risk to which an employee may be exposed: (1) risks distinctly associated with her employment; (2) personal risks; and (3) neutral risks which have no particular employment or personal characteristics. </a:t>
            </a:r>
          </a:p>
          <a:p>
            <a:endParaRPr lang="en-US" dirty="0"/>
          </a:p>
          <a:p>
            <a:endParaRPr lang="en-US" dirty="0"/>
          </a:p>
        </p:txBody>
      </p:sp>
    </p:spTree>
    <p:extLst>
      <p:ext uri="{BB962C8B-B14F-4D97-AF65-F5344CB8AC3E}">
        <p14:creationId xmlns:p14="http://schemas.microsoft.com/office/powerpoint/2010/main" val="11243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Young v. IWCC</a:t>
            </a:r>
            <a:br>
              <a:rPr lang="en-US" dirty="0" smtClean="0"/>
            </a:br>
            <a:r>
              <a:rPr lang="en-US" dirty="0" smtClean="0"/>
              <a:t>2014 IL App (4</a:t>
            </a:r>
            <a:r>
              <a:rPr lang="en-US" baseline="30000" dirty="0" smtClean="0"/>
              <a:t>th</a:t>
            </a:r>
            <a:r>
              <a:rPr lang="en-US" dirty="0" smtClean="0"/>
              <a:t>) 130392WC (7-7-14)</a:t>
            </a:r>
            <a:endParaRPr lang="en-US" dirty="0"/>
          </a:p>
        </p:txBody>
      </p:sp>
      <p:sp>
        <p:nvSpPr>
          <p:cNvPr id="3" name="Content Placeholder 2"/>
          <p:cNvSpPr>
            <a:spLocks noGrp="1"/>
          </p:cNvSpPr>
          <p:nvPr>
            <p:ph idx="1"/>
          </p:nvPr>
        </p:nvSpPr>
        <p:spPr/>
        <p:txBody>
          <a:bodyPr>
            <a:normAutofit fontScale="32500" lnSpcReduction="20000"/>
          </a:bodyPr>
          <a:lstStyle/>
          <a:p>
            <a:r>
              <a:rPr lang="en-US" sz="5800" dirty="0" smtClean="0"/>
              <a:t>Injury </a:t>
            </a:r>
            <a:r>
              <a:rPr lang="en-US" sz="5800" dirty="0"/>
              <a:t>arose out of an employment-related risk and is </a:t>
            </a:r>
            <a:r>
              <a:rPr lang="en-US" sz="5800" dirty="0" smtClean="0"/>
              <a:t>compensable…record </a:t>
            </a:r>
            <a:r>
              <a:rPr lang="en-US" sz="5800" dirty="0"/>
              <a:t>shows claimant was injured while performing his job duties, </a:t>
            </a:r>
            <a:r>
              <a:rPr lang="en-US" sz="5800" i="1" dirty="0"/>
              <a:t>i.e.</a:t>
            </a:r>
            <a:r>
              <a:rPr lang="en-US" sz="5800" dirty="0"/>
              <a:t>, inspecting </a:t>
            </a:r>
            <a:r>
              <a:rPr lang="en-US" sz="5800" dirty="0" smtClean="0"/>
              <a:t>parts</a:t>
            </a:r>
          </a:p>
          <a:p>
            <a:r>
              <a:rPr lang="en-US" sz="5800" dirty="0" smtClean="0"/>
              <a:t>Evidence </a:t>
            </a:r>
            <a:r>
              <a:rPr lang="en-US" sz="5800" dirty="0"/>
              <a:t>unequivocally shows claimant was performing acts that the employer might reasonably have expected him to perform so that he could fulfill his assigned duties on the day in </a:t>
            </a:r>
            <a:r>
              <a:rPr lang="en-US" sz="5800" dirty="0" smtClean="0"/>
              <a:t>question</a:t>
            </a:r>
          </a:p>
          <a:p>
            <a:r>
              <a:rPr lang="en-US" sz="5800" dirty="0" smtClean="0"/>
              <a:t> Manifest </a:t>
            </a:r>
            <a:r>
              <a:rPr lang="en-US" sz="5800" dirty="0"/>
              <a:t>weight of the evidence supports a finding that claimant's injury arose out of his </a:t>
            </a:r>
            <a:r>
              <a:rPr lang="en-US" sz="5800" dirty="0" smtClean="0"/>
              <a:t>employment</a:t>
            </a:r>
            <a:endParaRPr lang="en-US" sz="5800" dirty="0"/>
          </a:p>
          <a:p>
            <a:r>
              <a:rPr lang="en-US" sz="5800" dirty="0" smtClean="0"/>
              <a:t>When </a:t>
            </a:r>
            <a:r>
              <a:rPr lang="en-US" sz="5800" dirty="0"/>
              <a:t>a claimant is injured due to an employment-related risk—a risk distinctly associated with his or her employment—it is unnecessary to perform a neutral-risk analysis to determine whether the claimant was exposed to a risk of injury to a greater degree than the general public. A neutral risk has no employment-related characteristics. Where a risk is distinctly associated with the claimant's employment, it is not a neutral </a:t>
            </a:r>
            <a:r>
              <a:rPr lang="en-US" sz="5800" dirty="0" smtClean="0"/>
              <a:t>risk</a:t>
            </a:r>
            <a:endParaRPr lang="en-US" sz="5800" dirty="0"/>
          </a:p>
          <a:p>
            <a:r>
              <a:rPr lang="en-US" sz="5800" dirty="0" smtClean="0"/>
              <a:t>Record </a:t>
            </a:r>
            <a:r>
              <a:rPr lang="en-US" sz="5800" dirty="0"/>
              <a:t>does not support the Commission's finding that claimant embellished the accident descriptions he provided to his doctors by stating that he stretched "far" or "overstretched</a:t>
            </a:r>
            <a:r>
              <a:rPr lang="en-US" sz="5800"/>
              <a:t>" </a:t>
            </a:r>
            <a:r>
              <a:rPr lang="en-US" sz="5800" smtClean="0"/>
              <a:t>reaching </a:t>
            </a:r>
            <a:r>
              <a:rPr lang="en-US" sz="5800" dirty="0"/>
              <a:t>into the </a:t>
            </a:r>
            <a:r>
              <a:rPr lang="en-US" sz="5800" dirty="0" smtClean="0"/>
              <a:t>box </a:t>
            </a:r>
            <a:endParaRPr lang="en-US" sz="5800" dirty="0"/>
          </a:p>
          <a:p>
            <a:r>
              <a:rPr lang="en-US" sz="5800" dirty="0" smtClean="0"/>
              <a:t>Reluctant </a:t>
            </a:r>
            <a:r>
              <a:rPr lang="en-US" sz="5800" dirty="0"/>
              <a:t>to set aside the Commission's decision on a factual </a:t>
            </a:r>
            <a:r>
              <a:rPr lang="en-US" sz="5800" dirty="0" smtClean="0"/>
              <a:t>question…will </a:t>
            </a:r>
            <a:r>
              <a:rPr lang="en-US" sz="5800" dirty="0"/>
              <a:t>not hesitate to do so when, as in this case, the clearly evident, plain, and indisputable weight of the evidence compels an opposite </a:t>
            </a:r>
            <a:r>
              <a:rPr lang="en-US" sz="5800" dirty="0" smtClean="0"/>
              <a:t>conclusion…Under </a:t>
            </a:r>
            <a:r>
              <a:rPr lang="en-US" sz="5800" dirty="0"/>
              <a:t>the facts of this case, an opposite conclusion from that of the Commission is clearly evident and its decision is against the manifest weight of the </a:t>
            </a:r>
            <a:r>
              <a:rPr lang="en-US" sz="5800" dirty="0" smtClean="0"/>
              <a:t>evidence </a:t>
            </a:r>
            <a:endParaRPr lang="en-US" sz="58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1860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Jose Nunez v. Dig Right In Landscaping</a:t>
            </a:r>
            <a:br>
              <a:rPr lang="en-US" dirty="0" smtClean="0"/>
            </a:br>
            <a:r>
              <a:rPr lang="en-US" dirty="0" smtClean="0"/>
              <a:t>09WC005981; 12 IWCC 0577</a:t>
            </a:r>
            <a:endParaRPr lang="en-US" dirty="0"/>
          </a:p>
        </p:txBody>
      </p:sp>
      <p:sp>
        <p:nvSpPr>
          <p:cNvPr id="3" name="Content Placeholder 2"/>
          <p:cNvSpPr>
            <a:spLocks noGrp="1"/>
          </p:cNvSpPr>
          <p:nvPr>
            <p:ph idx="1"/>
          </p:nvPr>
        </p:nvSpPr>
        <p:spPr/>
        <p:txBody>
          <a:bodyPr/>
          <a:lstStyle/>
          <a:p>
            <a:r>
              <a:rPr lang="en-US" dirty="0" smtClean="0"/>
              <a:t>DA 7-14-2008</a:t>
            </a:r>
          </a:p>
          <a:p>
            <a:r>
              <a:rPr lang="en-US" dirty="0" smtClean="0"/>
              <a:t>46 year old laborer</a:t>
            </a:r>
          </a:p>
          <a:p>
            <a:r>
              <a:rPr lang="en-US" dirty="0" smtClean="0"/>
              <a:t>Stipulated accident: injured right shoulder putting cultivator in truck</a:t>
            </a:r>
          </a:p>
          <a:p>
            <a:r>
              <a:rPr lang="en-US" dirty="0"/>
              <a:t>On September 10, 2008, Respondent terminated Petitioner's employment while Petitioner was still treating </a:t>
            </a:r>
            <a:r>
              <a:rPr lang="en-US" dirty="0" smtClean="0"/>
              <a:t> (for cause: side jobs)</a:t>
            </a:r>
          </a:p>
          <a:p>
            <a:r>
              <a:rPr lang="en-US" dirty="0" smtClean="0"/>
              <a:t>Under </a:t>
            </a:r>
            <a:r>
              <a:rPr lang="en-US" dirty="0"/>
              <a:t>restrictions for both the right shoulder and the left </a:t>
            </a:r>
            <a:r>
              <a:rPr lang="en-US" dirty="0" smtClean="0"/>
              <a:t>hand (another WC injury).</a:t>
            </a:r>
          </a:p>
          <a:p>
            <a:r>
              <a:rPr lang="en-US" dirty="0" smtClean="0"/>
              <a:t>Dr. </a:t>
            </a:r>
            <a:r>
              <a:rPr lang="en-US" dirty="0" err="1" smtClean="0"/>
              <a:t>Vitello</a:t>
            </a:r>
            <a:r>
              <a:rPr lang="en-US" dirty="0" smtClean="0"/>
              <a:t> (</a:t>
            </a:r>
            <a:r>
              <a:rPr lang="en-US" dirty="0" err="1" smtClean="0"/>
              <a:t>treater</a:t>
            </a:r>
            <a:r>
              <a:rPr lang="en-US" dirty="0" smtClean="0"/>
              <a:t>) v. Dr. Jay Levin (IME)</a:t>
            </a:r>
          </a:p>
          <a:p>
            <a:r>
              <a:rPr lang="en-US" dirty="0" smtClean="0"/>
              <a:t>19(b)</a:t>
            </a:r>
            <a:endParaRPr lang="en-US" dirty="0"/>
          </a:p>
          <a:p>
            <a:endParaRPr lang="en-US" dirty="0"/>
          </a:p>
        </p:txBody>
      </p:sp>
    </p:spTree>
    <p:extLst>
      <p:ext uri="{BB962C8B-B14F-4D97-AF65-F5344CB8AC3E}">
        <p14:creationId xmlns:p14="http://schemas.microsoft.com/office/powerpoint/2010/main" val="1568195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3656</Words>
  <Application>Microsoft Office PowerPoint</Application>
  <PresentationFormat>Widescreen</PresentationFormat>
  <Paragraphs>107</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WCLA MCLE 8-13-14</vt:lpstr>
      <vt:lpstr>Don Young v. Doncasters, dba MECO 10WC020979; 12 IWCC 1188</vt:lpstr>
      <vt:lpstr>Don Young v. Doncasters, dba MECO 10WC020979; 12 IWCC 1188 Arbitrator’s Decision 11-7-11: Claim Denied  </vt:lpstr>
      <vt:lpstr>Don Young v. Doncasters, dba MECO 10WC020979; 12 IWCC 1188 Arbitrator’s Decision 11-7-11: Claim Denied  </vt:lpstr>
      <vt:lpstr>Don Young v. Doncasters, dba MECO 10WC020979; 12 IWCC 1188 Commission Decision 2-1, 10-29-12 </vt:lpstr>
      <vt:lpstr>Don Young v. Doncasters, dba MECO 10WC020979; 12 IWCC 1188 Commission Decision 2-1, 10-29-12, Dissent </vt:lpstr>
      <vt:lpstr>Young v. IWCC 2014 IL App (4th) 130392WC (7-7-14)</vt:lpstr>
      <vt:lpstr>Young v. IWCC 2014 IL App (4th) 130392WC (7-7-14)</vt:lpstr>
      <vt:lpstr>Jose Nunez v. Dig Right In Landscaping 09WC005981; 12 IWCC 0577</vt:lpstr>
      <vt:lpstr>Jose Nunez v. Dig Right In Landscaping 09WC005981; 12 IWCC 0577 Arbitrator’s Decision 8-23-2011</vt:lpstr>
      <vt:lpstr>Jose Nunez v. Dig Right In Landscaping 09WC005981; 12 IWCC 0577 Commission Decision, 5-29-2012 </vt:lpstr>
      <vt:lpstr>Jose Nunez v. Dig Right In Landscaping 09WC005981; 12 IWCC 0577 Commission Decision, 5-29-2012 </vt:lpstr>
      <vt:lpstr>Dig Right In Landscaping v. IWCC 2014 Il App (1st) 130410WC, 7-28-2014</vt:lpstr>
      <vt:lpstr>Dig Right In Landscaping v. IWCC 2014 Il App (1st) 130410WC</vt:lpstr>
      <vt:lpstr>Dig Right In Landscaping v. IWCC 2014 Il App (1st) 130410WC</vt:lpstr>
      <vt:lpstr>Jack Carter v. Old Ben Coal 08WC038942; 11 IWCC 0469</vt:lpstr>
      <vt:lpstr>Carter v. IWCC 2014 IL App (5th) 130151WC</vt:lpstr>
      <vt:lpstr>Carter v. IWCC 2014 IL App (5th) 130151WC</vt:lpstr>
      <vt:lpstr>Carter v. IWCC 2014 IL App (5th) 130151WC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8-13-14</dc:title>
  <dc:creator>David B. Menchetti</dc:creator>
  <cp:lastModifiedBy>David B. Menchetti</cp:lastModifiedBy>
  <cp:revision>40</cp:revision>
  <cp:lastPrinted>2014-08-11T18:22:54Z</cp:lastPrinted>
  <dcterms:created xsi:type="dcterms:W3CDTF">2014-08-07T12:12:22Z</dcterms:created>
  <dcterms:modified xsi:type="dcterms:W3CDTF">2014-08-11T18:29:26Z</dcterms:modified>
</cp:coreProperties>
</file>