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81" r:id="rId6"/>
    <p:sldId id="257" r:id="rId7"/>
    <p:sldId id="258" r:id="rId8"/>
    <p:sldId id="260" r:id="rId9"/>
    <p:sldId id="262" r:id="rId10"/>
    <p:sldId id="282" r:id="rId11"/>
    <p:sldId id="259" r:id="rId12"/>
    <p:sldId id="283" r:id="rId13"/>
    <p:sldId id="284" r:id="rId14"/>
    <p:sldId id="285" r:id="rId15"/>
    <p:sldId id="286" r:id="rId16"/>
    <p:sldId id="263" r:id="rId17"/>
    <p:sldId id="266" r:id="rId18"/>
    <p:sldId id="287" r:id="rId19"/>
    <p:sldId id="288" r:id="rId20"/>
    <p:sldId id="264" r:id="rId21"/>
    <p:sldId id="289" r:id="rId22"/>
    <p:sldId id="290" r:id="rId23"/>
    <p:sldId id="276" r:id="rId24"/>
    <p:sldId id="291" r:id="rId25"/>
    <p:sldId id="268" r:id="rId26"/>
    <p:sldId id="292" r:id="rId27"/>
    <p:sldId id="279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D4"/>
    <a:srgbClr val="000000"/>
    <a:srgbClr val="E5CC16"/>
    <a:srgbClr val="D4B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86697"/>
  </p:normalViewPr>
  <p:slideViewPr>
    <p:cSldViewPr snapToObjects="1">
      <p:cViewPr>
        <p:scale>
          <a:sx n="70" d="100"/>
          <a:sy n="70" d="100"/>
        </p:scale>
        <p:origin x="5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B0AA304C-1CFC-B545-A374-1692F9A8E8F8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C405C96-27EA-5643-A889-207E4DD5C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05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D90F3C24-4C0F-ED47-9971-9CA83362181B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5F6B06-03B9-E741-93E8-6C87BA123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034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6B06-03B9-E741-93E8-6C87BA123C2C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48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6B06-03B9-E741-93E8-6C87BA123C2C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02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6B06-03B9-E741-93E8-6C87BA123C2C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492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6B06-03B9-E741-93E8-6C87BA123C2C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49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6B06-03B9-E741-93E8-6C87BA123C2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51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29A5-9C27-6341-BE0C-2E24B20DF54D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CB775-EF63-5E44-BBF0-E2FEA7ABD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91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B542-400B-F74C-BB1C-08C1EAC9E7C5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F0080-8867-9241-99ED-45A82815D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AEC1-E65D-F540-9176-1A7708350929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21549-4A01-684D-99C3-FFA36DBA3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2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58B3-6BE3-BA41-9E02-29D3ECEE8D12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89562CA-9557-4344-B3FB-26D6BAD34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11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EF6E-AAA7-B845-90AE-C40AF9E741CA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D4D43-FCD5-B84D-8955-FE8399D10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36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8606-4EC5-B648-92B0-964BC6576812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F9C48-8177-6749-8186-4A91D3789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6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97C2-0A47-EC4E-A81C-F69109A66F02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C5933-BC8F-E84A-9851-195753822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DC83-AF41-514F-BA10-DA67E3486DA1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01805-1350-0A4B-8306-C2814F9F9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3E1D-CC2A-9D44-83C8-3D2EC2DB59C0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A09C-0AA8-C045-8301-1A968E45F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2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6550-76D5-BE4F-8F6F-98AA75738C7E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3D5C5-DE1E-374D-972A-B91766C6C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3A47-7A3E-B74C-851D-791119AF536A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2684-C33B-984A-B06C-B82FA6290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72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492875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9165D07-FDBE-7C4F-8BA6-0CD56B13C380}" type="datetime1">
              <a:rPr lang="en-US" altLang="en-US"/>
              <a:pPr>
                <a:defRPr/>
              </a:pPr>
              <a:t>9/15/2016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D007479-255A-C842-9C84-2C5118CE78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dicine.com/radio/topic216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915400" cy="2057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Garamond" charset="0"/>
                <a:ea typeface="Garamond" charset="0"/>
                <a:cs typeface="Garamond" charset="0"/>
              </a:rPr>
              <a:t>Traumatic Brain Injury</a:t>
            </a:r>
            <a:endParaRPr lang="en-US" altLang="en-US" sz="4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77950" y="3505200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Sepehr Sani, </a:t>
            </a:r>
            <a:r>
              <a:rPr lang="en-US" altLang="en-US" sz="18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MD</a:t>
            </a:r>
          </a:p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Department of Neurosurgery</a:t>
            </a:r>
            <a:endParaRPr lang="en-US" altLang="en-US" sz="1800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Rush </a:t>
            </a:r>
            <a:r>
              <a:rPr lang="en-US" altLang="en-US" sz="1800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University Medical Center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tx1"/>
              </a:solidFill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September 16, </a:t>
            </a:r>
            <a:r>
              <a:rPr lang="en-US" altLang="en-US" sz="1800" dirty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SDH / EDH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SDH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Subdural hematoma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Tear in bridging vein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guarded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EDH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Epidural hematoma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Tear of MMA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mortality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survive prognosis “ok”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67" t="4668" r="4907" b="3994"/>
          <a:stretch/>
        </p:blipFill>
        <p:spPr>
          <a:xfrm>
            <a:off x="5443081" y="1311865"/>
            <a:ext cx="2557919" cy="2747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81" y="4043339"/>
            <a:ext cx="2557919" cy="23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Diffuse Axonal Injury (DAI)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 primary lesion secondary to traumatic rotational acceleration/deceleration injury</a:t>
            </a:r>
          </a:p>
          <a:p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 common cause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of persistent vegetative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state and morbidity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in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TBI patients</a:t>
            </a:r>
          </a:p>
          <a:p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Diagnosed clinically when when LOC &gt; 6 hours in absence of intracranial mass lesion or ischemia on CT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6415801"/>
            <a:ext cx="289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Wasserman J. and Koenigsberg R.A. (2007</a:t>
            </a:r>
            <a:r>
              <a:rPr lang="en-US" sz="1000" dirty="0" smtClean="0">
                <a:latin typeface="Garamond" charset="0"/>
                <a:ea typeface="Garamond" charset="0"/>
                <a:cs typeface="Garamond" charset="0"/>
              </a:rPr>
              <a:t>).</a:t>
            </a:r>
            <a:r>
              <a:rPr lang="en-US" sz="1000" dirty="0" smtClean="0">
                <a:latin typeface="Garamond" charset="0"/>
                <a:ea typeface="Garamond" charset="0"/>
                <a:cs typeface="Garamond" charset="0"/>
                <a:hlinkClick r:id="rId3"/>
              </a:rPr>
              <a:t> </a:t>
            </a: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358" y="17526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DAI Severity Scale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6415801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Bay E, McLean SA: </a:t>
            </a:r>
            <a:r>
              <a:rPr lang="en-US" sz="1000" dirty="0" smtClean="0">
                <a:latin typeface="Garamond" charset="0"/>
                <a:ea typeface="Garamond" charset="0"/>
                <a:cs typeface="Garamond" charset="0"/>
              </a:rPr>
              <a:t>J </a:t>
            </a:r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Neurosci Nurs 2007 Feb;39:43–51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561"/>
          <a:stretch/>
        </p:blipFill>
        <p:spPr>
          <a:xfrm>
            <a:off x="1267933" y="2057400"/>
            <a:ext cx="6504467" cy="29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Concussion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25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A form of mild TBI </a:t>
            </a: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or CHI</a:t>
            </a:r>
          </a:p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There is </a:t>
            </a: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alteration </a:t>
            </a: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of consciousness </a:t>
            </a: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even if momentary immediately following the trauma</a:t>
            </a:r>
          </a:p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Often with post-traumatic amnesia (PTA)</a:t>
            </a:r>
          </a:p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Initial diagnosis made in ED</a:t>
            </a:r>
          </a:p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Over &amp; Under diagnosed</a:t>
            </a:r>
          </a:p>
          <a:p>
            <a:r>
              <a:rPr lang="en-US" sz="2800" u="sng" dirty="0" smtClean="0">
                <a:latin typeface="Garamond" charset="0"/>
                <a:ea typeface="Garamond" charset="0"/>
                <a:cs typeface="Garamond" charset="0"/>
              </a:rPr>
              <a:t>NO </a:t>
            </a:r>
            <a:r>
              <a:rPr lang="en-US" sz="2800" u="sng" dirty="0" smtClean="0">
                <a:latin typeface="Garamond" charset="0"/>
                <a:ea typeface="Garamond" charset="0"/>
                <a:cs typeface="Garamond" charset="0"/>
              </a:rPr>
              <a:t>structural </a:t>
            </a:r>
            <a:r>
              <a:rPr lang="en-US" sz="2800" u="sng" dirty="0" smtClean="0">
                <a:latin typeface="Garamond" charset="0"/>
                <a:ea typeface="Garamond" charset="0"/>
                <a:cs typeface="Garamond" charset="0"/>
              </a:rPr>
              <a:t>damage</a:t>
            </a:r>
          </a:p>
          <a:p>
            <a:pPr marL="0" indent="0">
              <a:buNone/>
            </a:pPr>
            <a:endParaRPr lang="en-US" u="sng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41580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Greenberg MS: Handbook of Neurosurgery. 7 edition Tampa, Fla, Thieme, 2010.</a:t>
            </a:r>
          </a:p>
        </p:txBody>
      </p:sp>
    </p:spTree>
    <p:extLst>
      <p:ext uri="{BB962C8B-B14F-4D97-AF65-F5344CB8AC3E}">
        <p14:creationId xmlns:p14="http://schemas.microsoft.com/office/powerpoint/2010/main" val="10032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Concussion Signs/Symptoms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6" t="23571" r="14224" b="29288"/>
          <a:stretch/>
        </p:blipFill>
        <p:spPr bwMode="auto">
          <a:xfrm>
            <a:off x="131135" y="1890823"/>
            <a:ext cx="4667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lum brigh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t="16667" r="13333" b="18000"/>
          <a:stretch/>
        </p:blipFill>
        <p:spPr>
          <a:xfrm>
            <a:off x="4721109" y="1890823"/>
            <a:ext cx="4408714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1109" y="6356350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aramond" charset="0"/>
                <a:ea typeface="Garamond" charset="0"/>
                <a:cs typeface="Garamond" charset="0"/>
              </a:rPr>
              <a:t>MD, H. R. W. </a:t>
            </a:r>
            <a:r>
              <a:rPr lang="en-US" sz="1100" i="1" dirty="0">
                <a:latin typeface="Garamond" charset="0"/>
                <a:ea typeface="Garamond" charset="0"/>
                <a:cs typeface="Garamond" charset="0"/>
              </a:rPr>
              <a:t>Youmans Neurological Surgery,6e</a:t>
            </a:r>
            <a:r>
              <a:rPr lang="en-US" sz="1100" dirty="0">
                <a:latin typeface="Garamond" charset="0"/>
                <a:ea typeface="Garamond" charset="0"/>
                <a:cs typeface="Garamond" charset="0"/>
              </a:rPr>
              <a:t>. (Saunders, 2011)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4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Concussion Evaluation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959266"/>
              </p:ext>
            </p:extLst>
          </p:nvPr>
        </p:nvGraphicFramePr>
        <p:xfrm>
          <a:off x="446964" y="1600200"/>
          <a:ext cx="3921978" cy="5075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829298" imgH="7543753" progId="Acrobat.Document.11">
                  <p:embed/>
                </p:oleObj>
              </mc:Choice>
              <mc:Fallback>
                <p:oleObj name="Acrobat Document" r:id="rId3" imgW="5829298" imgH="7543753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/>
                      </a:blip>
                      <a:stretch>
                        <a:fillRect/>
                      </a:stretch>
                    </p:blipFill>
                    <p:spPr>
                      <a:xfrm>
                        <a:off x="446964" y="1600200"/>
                        <a:ext cx="3921978" cy="5075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04039"/>
              </p:ext>
            </p:extLst>
          </p:nvPr>
        </p:nvGraphicFramePr>
        <p:xfrm>
          <a:off x="4848127" y="1600200"/>
          <a:ext cx="3815927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5" imgW="5829298" imgH="7543753" progId="Acrobat.Document.11">
                  <p:embed/>
                </p:oleObj>
              </mc:Choice>
              <mc:Fallback>
                <p:oleObj name="Acrobat Document" r:id="rId5" imgW="5829298" imgH="7543753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8127" y="1600200"/>
                        <a:ext cx="3815927" cy="493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9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Diagnosis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is subjective and based on: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injury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 and duration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Amnesia and duration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85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71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Concussion Grading Scales</a:t>
            </a:r>
            <a:endParaRPr lang="en-US" dirty="0">
              <a:latin typeface="Times New Roman" panose="02020603050405020304" pitchFamily="18" charset="0"/>
              <a:ea typeface="Garamond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45457" r="3700" b="34339"/>
          <a:stretch/>
        </p:blipFill>
        <p:spPr>
          <a:xfrm>
            <a:off x="38100" y="2286794"/>
            <a:ext cx="9067800" cy="160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2577" y="64008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Cantu </a:t>
            </a:r>
            <a:r>
              <a:rPr lang="en-US" sz="1000" dirty="0" smtClean="0">
                <a:latin typeface="Garamond" charset="0"/>
                <a:ea typeface="Garamond" charset="0"/>
                <a:cs typeface="Garamond" charset="0"/>
              </a:rPr>
              <a:t>RC. </a:t>
            </a:r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J Athl Train 2001;36:244–248.</a:t>
            </a:r>
          </a:p>
        </p:txBody>
      </p:sp>
      <p:sp>
        <p:nvSpPr>
          <p:cNvPr id="7" name="Up Arrow 6"/>
          <p:cNvSpPr/>
          <p:nvPr/>
        </p:nvSpPr>
        <p:spPr>
          <a:xfrm>
            <a:off x="7696200" y="4028193"/>
            <a:ext cx="457200" cy="76200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14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Acute Concussion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819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Grade I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CT </a:t>
            </a:r>
            <a:r>
              <a:rPr lang="en-US" sz="18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scan usually not indicated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May be managed with observation at home if meet the following criteria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Initial GCS &gt; 14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Presently neurologically intact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A responsible adult is able to observe patient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Patient has reasonable access to return to ED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No suspicion of “complicating” circumstances (e.g. domestic or child abuse</a:t>
            </a:r>
            <a:r>
              <a:rPr lang="en-US" sz="14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Resolves in 24-48 hours</a:t>
            </a:r>
            <a:endParaRPr lang="en-US" sz="1400" dirty="0">
              <a:latin typeface="Times New Roman" panose="02020603050405020304" pitchFamily="18" charset="0"/>
              <a:ea typeface="Garamond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Grade II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Non-contrast </a:t>
            </a:r>
            <a:r>
              <a:rPr lang="en-US" sz="18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head CT indicated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If head CT negative, patient may be observed at home if meets criteria </a:t>
            </a:r>
            <a:r>
              <a:rPr lang="en-US" sz="18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for Grade I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Usually resolves within 24-48 hours</a:t>
            </a:r>
            <a:endParaRPr lang="en-US" sz="1800" dirty="0">
              <a:latin typeface="Times New Roman" panose="02020603050405020304" pitchFamily="18" charset="0"/>
              <a:ea typeface="Garamond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Grade III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STAT </a:t>
            </a:r>
            <a:r>
              <a:rPr lang="en-US" sz="1800" dirty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non-contrast head CT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If head CT negative, patient observed for extended duration in ED or admitted for 24hr observation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Re-evaluation by physician in 24 to 48 hours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If no progression of symptoms, complete resolution is seen within 7 days in majority of cases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83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 Prognosis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majority of patients recover fully within 7 days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multiple symptoms persist greater than 7 days, the patient is diagnosed with post-concussion syndrome (PCS)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studies site 5-30% of concussion patients developing PCS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Interestingly, the likelihood and severity of PCS is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irrelevant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initial concussion severity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NB: Difference between single and multiple concussions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Disclosures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62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Concussion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Prognosis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Best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predictor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of outcomes after TBI is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length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of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PTA </a:t>
            </a:r>
          </a:p>
          <a:p>
            <a:pPr lvl="1"/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longer the duration of PTA, the worse outcomes generally are. 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lvl="1"/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Clinically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, resolution of PTA occurs when patients are able to incorporate daily events into working memory. 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lvl="1"/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Patients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with PTA of less than 24 hours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generally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have a quick and full recovery with few exceptions, and patients with PTA of more than 4 weeks generally have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permanent deficits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. 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lvl="1"/>
            <a:r>
              <a:rPr lang="en-US" dirty="0">
                <a:latin typeface="Garamond" charset="0"/>
                <a:ea typeface="Garamond" charset="0"/>
                <a:cs typeface="Garamond" charset="0"/>
              </a:rPr>
              <a:t>S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evere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disability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is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unlikely with PTA of less than 2 months, and good recovery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is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unlikely when PTA is more than 3 months.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6404782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aramond" charset="0"/>
                <a:ea typeface="Garamond" charset="0"/>
                <a:cs typeface="Garamond" charset="0"/>
              </a:rPr>
              <a:t>MD, H. R. W. </a:t>
            </a:r>
            <a:r>
              <a:rPr lang="en-US" sz="1100" i="1" dirty="0">
                <a:latin typeface="Garamond" charset="0"/>
                <a:ea typeface="Garamond" charset="0"/>
                <a:cs typeface="Garamond" charset="0"/>
              </a:rPr>
              <a:t>Youmans Neurological Surgery,6e</a:t>
            </a:r>
            <a:r>
              <a:rPr lang="en-US" sz="1100" dirty="0">
                <a:latin typeface="Garamond" charset="0"/>
                <a:ea typeface="Garamond" charset="0"/>
                <a:cs typeface="Garamond" charset="0"/>
              </a:rPr>
              <a:t>. (Saunders, 2011)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367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Concussion Syndrome (PCS)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Persistence of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more symptoms of concussion after 7 days from original injury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Vertigo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&gt; 40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Pre-existing psychiatric diagnosis (depression, anxiety)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Psychosocial, secondary 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5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Concussion Syndrome (PCS)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Cognitive symptoms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Impaired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concentration, short term memory and/or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judgement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Garamond" charset="0"/>
                <a:ea typeface="Garamond" charset="0"/>
                <a:cs typeface="Garamond" charset="0"/>
              </a:rPr>
              <a:t>Can be objectively tested </a:t>
            </a:r>
            <a:endParaRPr lang="en-US" u="sng" dirty="0" smtClean="0">
              <a:latin typeface="Garamond" charset="0"/>
              <a:ea typeface="Garamond" charset="0"/>
              <a:cs typeface="Garamond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Somatic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symptoms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Dizziness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, blurred vision, balance difficulties,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tinnitus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Garamond" charset="0"/>
                <a:ea typeface="Garamond" charset="0"/>
                <a:cs typeface="Garamond" charset="0"/>
              </a:rPr>
              <a:t>Can be objectively tested</a:t>
            </a:r>
            <a:r>
              <a:rPr lang="en-US" u="sng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endParaRPr lang="en-US" u="sng" dirty="0" smtClean="0">
              <a:latin typeface="Garamond" charset="0"/>
              <a:ea typeface="Garamond" charset="0"/>
              <a:cs typeface="Garamond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Psychosocial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symptoms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Emotional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lability, depression, personality changes, loss of libido, early fatigue </a:t>
            </a:r>
            <a:endParaRPr lang="en-US" dirty="0" smtClean="0">
              <a:latin typeface="Garamond" charset="0"/>
              <a:ea typeface="Garamond" charset="0"/>
              <a:cs typeface="Garamond" charset="0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u="sng" dirty="0" smtClean="0">
                <a:latin typeface="Garamond" charset="0"/>
                <a:ea typeface="Garamond" charset="0"/>
                <a:cs typeface="Garamond" charset="0"/>
              </a:rPr>
              <a:t>Subjective, cannot be tested</a:t>
            </a:r>
            <a:endParaRPr lang="en-US" u="sng" dirty="0" smtClean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641580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Greenberg MS: Handbook of Neurosurgery. 7 edition Tampa, Fla, Thieme, 2010.</a:t>
            </a:r>
          </a:p>
        </p:txBody>
      </p:sp>
    </p:spTree>
    <p:extLst>
      <p:ext uri="{BB962C8B-B14F-4D97-AF65-F5344CB8AC3E}">
        <p14:creationId xmlns:p14="http://schemas.microsoft.com/office/powerpoint/2010/main" val="18085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PCS Treatment and Prognosis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symptom related as there is no catch all treatment for PCS.  However:</a:t>
            </a:r>
          </a:p>
          <a:p>
            <a:pPr lvl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neuropsychological assessment with testing is essential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MRI imaging to evaluate for organic cause</a:t>
            </a:r>
          </a:p>
          <a:p>
            <a:pPr lvl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specialist referral (e.g. vestibular, cognitive, and physical rehabilitation for each symptom) is key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remains excellent – for “single” traumatic event (excludes sports with repeat injury)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recovery within 3 months, sometimes as long as one year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symptoms persist or change, consideration should be given to alternative diagnosis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2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93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Long term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Sequelae of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Repeated Concussions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10" y="213521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Chronic traumatic encephalopathy (</a:t>
            </a:r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CTE)</a:t>
            </a:r>
          </a:p>
          <a:p>
            <a:pPr lvl="1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Progressive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degenerative disease found in those who have sustained multiple repeated blows to the head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Early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stage symptoms include deterioration in attention as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well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as disorientation, dizziness, and headaches. </a:t>
            </a:r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Further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disabilities appear with progressive deterioration, including memory loss, social instability, erratic behavior, and poor judgment. </a:t>
            </a:r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Late stages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include progressive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dementia, slowing of movement, impeded speech, tremors, suicidality</a:t>
            </a: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6415801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Greenberg MS: Handbook of Neurosurgery. 7 edition Tampa, Fla, Thieme, 2010.</a:t>
            </a:r>
          </a:p>
        </p:txBody>
      </p:sp>
    </p:spTree>
    <p:extLst>
      <p:ext uri="{BB962C8B-B14F-4D97-AF65-F5344CB8AC3E}">
        <p14:creationId xmlns:p14="http://schemas.microsoft.com/office/powerpoint/2010/main" val="14818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84" y="2743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77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References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Bay E, McLean SA: Mild traumatic brain injury: an update for advanced practice nurses. J Neurosci Nurs 2007 Feb;39:43–51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.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Cantu RC: Posttraumatic Retrograde and Anterograde Amnesia: Pathophysiology and Implications in Grading and Safe Return to Play. J Athl Train 2001;36:244–248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.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Corsellis JA,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Bruton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CJ, Freeman-Browne D: The aftermath of boxing.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Psychol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Med 1973 Aug;3:270–303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.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Greenberg MS: Handbook of Neurosurgery. 7 edition Tampa, Fla, Thieme, 2010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.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Marshall LF, Marshall SB,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Klauber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MR, Van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Berkum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Clark M, Eisenberg H, Jane JA, et al.: The diagnosis of head injury requires a classification based on computed axial tomography. J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Neurotrauma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1992 Mar;9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Suppl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1:S287–292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.</a:t>
            </a: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MD, H. R. W. </a:t>
            </a:r>
            <a:r>
              <a:rPr lang="en-US" i="1" dirty="0">
                <a:latin typeface="Garamond" charset="0"/>
                <a:ea typeface="Garamond" charset="0"/>
                <a:cs typeface="Garamond" charset="0"/>
              </a:rPr>
              <a:t>Youmans Neurological Surgery, 4-Volume Set: Expert Consult - Online and Print, 6e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. (Saunders, 2011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).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Park SJ,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Hur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JW, Kwon KY, Rhee JJ, Lee JW, Lee HK: Time to Recover Consciousness in Patients with Diffuse Axonal Injury : Assessment with Reference to Magnetic Resonance Grading. J Korean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Neurosurg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Soc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2009 Sep;46:205–209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.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Diffuse Axonal Injury Imaging: Overview, Radiography, Computed 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Tomography Available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from: http://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emedicine.medscape.com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/article/339912-overview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Objectives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Define the various classifications of head injuries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Discuss the differences between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Garamond" charset="0"/>
                <a:ea typeface="Garamond" charset="0"/>
                <a:cs typeface="Garamond" charset="0"/>
              </a:rPr>
              <a:t>Traumatic Brain injury (TBI)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Garamond" charset="0"/>
                <a:ea typeface="Garamond" charset="0"/>
                <a:cs typeface="Garamond" charset="0"/>
              </a:rPr>
              <a:t>Closed Head Injury (CHI)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Garamond" charset="0"/>
                <a:ea typeface="Garamond" charset="0"/>
                <a:cs typeface="Garamond" charset="0"/>
              </a:rPr>
              <a:t>Concussion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latin typeface="Garamond" charset="0"/>
                <a:ea typeface="Garamond" charset="0"/>
                <a:cs typeface="Garamond" charset="0"/>
              </a:rPr>
              <a:t>Post Concussion Syndrome</a:t>
            </a:r>
            <a:endParaRPr lang="en-US" sz="1800" dirty="0" smtClean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Describe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diagnosis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and management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recommendations for various head injuries</a:t>
            </a:r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Discuss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prognosis of the head injured patient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26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550" y="1087320"/>
            <a:ext cx="5676900" cy="783273"/>
          </a:xfrm>
          <a:ln w="25400">
            <a:solidFill>
              <a:schemeClr val="tx1"/>
            </a:solidFill>
          </a:ln>
        </p:spPr>
        <p:txBody>
          <a:bodyPr/>
          <a:lstStyle/>
          <a:p>
            <a:pPr marL="457200" lvl="1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Traumatic Brain Injury (TBI)</a:t>
            </a:r>
          </a:p>
          <a:p>
            <a:pPr marL="457200" lvl="1" indent="0" algn="ctr">
              <a:buNone/>
            </a:pPr>
            <a:r>
              <a:rPr lang="en-US" sz="1400" dirty="0" smtClean="0">
                <a:latin typeface="Times New Roman" panose="02020603050405020304" pitchFamily="18" charset="0"/>
                <a:ea typeface="Garamond" charset="0"/>
                <a:cs typeface="Times New Roman" panose="02020603050405020304" pitchFamily="18" charset="0"/>
              </a:rPr>
              <a:t>Requires traumatic contact with the skull </a:t>
            </a:r>
            <a:endParaRPr lang="en-US" sz="1400" dirty="0" smtClean="0">
              <a:latin typeface="Times New Roman" panose="02020603050405020304" pitchFamily="18" charset="0"/>
              <a:ea typeface="Garamond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466627"/>
            <a:ext cx="2819400" cy="80021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Penetrating Injury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Violation of skin, skull, and dura with damage to the brain matter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8550" y="2466627"/>
            <a:ext cx="327660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Head Injury (CHI)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Non-Penetrating Injuries</a:t>
            </a:r>
          </a:p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trauma that does NOT result in violation of skull or dura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3390900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Concussion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an alteration in consciousness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LACK of any anatomical damage 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“MRI negative”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962399"/>
            <a:ext cx="3048000" cy="17543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Contusion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Intracerebral hemorrhage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edema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Hematomas (SDH, EDH)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“MRI/CT positive”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819900" y="3962399"/>
            <a:ext cx="2171700" cy="8617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Diffuse Axonal Injury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“MRI unique”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stCxn id="7" idx="0"/>
          </p:cNvCxnSpPr>
          <p:nvPr/>
        </p:nvCxnSpPr>
        <p:spPr>
          <a:xfrm flipV="1">
            <a:off x="5276850" y="2318906"/>
            <a:ext cx="0" cy="1477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638300" y="2318905"/>
            <a:ext cx="3638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</p:cNvCxnSpPr>
          <p:nvPr/>
        </p:nvCxnSpPr>
        <p:spPr>
          <a:xfrm flipV="1">
            <a:off x="1638300" y="2318906"/>
            <a:ext cx="0" cy="1477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86300" y="1870593"/>
            <a:ext cx="0" cy="4483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>
            <a:off x="5276850" y="3389957"/>
            <a:ext cx="0" cy="2676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40230" y="3657600"/>
            <a:ext cx="60655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0"/>
          </p:cNvCxnSpPr>
          <p:nvPr/>
        </p:nvCxnSpPr>
        <p:spPr>
          <a:xfrm flipV="1">
            <a:off x="5181600" y="3657600"/>
            <a:ext cx="0" cy="304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0" idx="0"/>
          </p:cNvCxnSpPr>
          <p:nvPr/>
        </p:nvCxnSpPr>
        <p:spPr>
          <a:xfrm>
            <a:off x="7905750" y="3657600"/>
            <a:ext cx="0" cy="304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0"/>
          </p:cNvCxnSpPr>
          <p:nvPr/>
        </p:nvCxnSpPr>
        <p:spPr>
          <a:xfrm flipV="1">
            <a:off x="1847850" y="36576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Traumatic Brain Injury (TBI)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B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rain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damage resulting from external forces, as a consequence of direct impact, rapid acceleration or deceleration, a penetrating object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or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blast waves from an explosion. The nature, intensity, direction and duration of these forces determine the pattern and extent of damage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. </a:t>
            </a:r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Accounts for 35% of all brain damage deaths</a:t>
            </a: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400412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aramond" charset="0"/>
                <a:ea typeface="Garamond" charset="0"/>
                <a:cs typeface="Garamond" charset="0"/>
              </a:rPr>
              <a:t>MD, H. R. W. </a:t>
            </a:r>
            <a:r>
              <a:rPr lang="en-US" sz="1200" i="1" dirty="0">
                <a:latin typeface="Garamond" charset="0"/>
                <a:ea typeface="Garamond" charset="0"/>
                <a:cs typeface="Garamond" charset="0"/>
              </a:rPr>
              <a:t>Youmans Neurological Surgery,6e</a:t>
            </a:r>
            <a:r>
              <a:rPr lang="en-US" sz="1200" dirty="0">
                <a:latin typeface="Garamond" charset="0"/>
                <a:ea typeface="Garamond" charset="0"/>
                <a:cs typeface="Garamond" charset="0"/>
              </a:rPr>
              <a:t>. (Saunders, 2011)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91886"/>
            <a:ext cx="3592578" cy="3870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64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Clinical Severity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TBI can be classified based on clinical presentation</a:t>
            </a:r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8834" r="5833" b="23333"/>
          <a:stretch/>
        </p:blipFill>
        <p:spPr>
          <a:xfrm>
            <a:off x="482222" y="2867504"/>
            <a:ext cx="4379414" cy="2466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1" y="5334480"/>
            <a:ext cx="4874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GCS = Glasgow coma scale, PTA = post traumatic amnesia, LOC = loss of consciousness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6475254"/>
            <a:ext cx="624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aramond" charset="0"/>
                <a:ea typeface="Garamond" charset="0"/>
                <a:cs typeface="Garamond" charset="0"/>
              </a:rPr>
              <a:t>Department of Defense and Department of Veterans Affairs (2008). "Traumatic Brain Injury Task Force</a:t>
            </a:r>
            <a:r>
              <a:rPr lang="en-US" sz="1000" dirty="0" smtClean="0">
                <a:latin typeface="Garamond" charset="0"/>
                <a:ea typeface="Garamond" charset="0"/>
                <a:cs typeface="Garamond" charset="0"/>
              </a:rPr>
              <a:t>".</a:t>
            </a: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7177"/>
          <a:stretch/>
        </p:blipFill>
        <p:spPr>
          <a:xfrm>
            <a:off x="5198420" y="2461434"/>
            <a:ext cx="3126573" cy="33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Penetrating Injuries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914" y="1600200"/>
            <a:ext cx="3000375" cy="3000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11" y="1600200"/>
            <a:ext cx="3079062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356" r="15161"/>
          <a:stretch/>
        </p:blipFill>
        <p:spPr>
          <a:xfrm>
            <a:off x="3272462" y="1600200"/>
            <a:ext cx="294894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Closed Head Injury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343400" cy="4221163"/>
          </a:xfrm>
        </p:spPr>
        <p:txBody>
          <a:bodyPr/>
          <a:lstStyle/>
          <a:p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 mechanistic classification of TBI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in which the skull and dura mater remain intact. </a:t>
            </a:r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Can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be high or low impact mechanism of injury leading to mild, moderate or severe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TBI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18288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– Contusion &amp; ICH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as a result of fall or altercation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Contusion - Bruising of the brain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– Bleeding in the brain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location frontal and temporal lobes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sequela: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Impulse control</a:t>
            </a: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specific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562CA-9557-4344-B3FB-26D6BAD340C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231" t="20776"/>
          <a:stretch/>
        </p:blipFill>
        <p:spPr>
          <a:xfrm>
            <a:off x="5181600" y="1656994"/>
            <a:ext cx="3846393" cy="42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A8C4A304DB140A5B15F140ACD4717" ma:contentTypeVersion="9" ma:contentTypeDescription="Create a new document." ma:contentTypeScope="" ma:versionID="c672e83958485bcbda27bba0e1e8ef85">
  <xsd:schema xmlns:xsd="http://www.w3.org/2001/XMLSchema" xmlns:xs="http://www.w3.org/2001/XMLSchema" xmlns:p="http://schemas.microsoft.com/office/2006/metadata/properties" xmlns:ns1="http://schemas.microsoft.com/sharepoint/v3" xmlns:ns2="9cf81acc-c000-4d2c-96c7-8240bf360827" targetNamespace="http://schemas.microsoft.com/office/2006/metadata/properties" ma:root="true" ma:fieldsID="6710692dbdffd6940ba2d89de8891bd6" ns1:_="" ns2:_="">
    <xsd:import namespace="http://schemas.microsoft.com/sharepoint/v3"/>
    <xsd:import namespace="9cf81acc-c000-4d2c-96c7-8240bf3608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1acc-c000-4d2c-96c7-8240bf360827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default="Template" ma:format="Dropdown" ma:internalName="Category">
      <xsd:simpleType>
        <xsd:union memberTypes="dms:Text">
          <xsd:simpleType>
            <xsd:restriction base="dms:Choice">
              <xsd:enumeration value="Template"/>
              <xsd:enumeration value="Log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2488CF0-D2FD-4096-AFDB-981B1168D1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f81acc-c000-4d2c-96c7-8240bf3608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CF494D-1108-4786-9ECC-A65267E61670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721CCBDF-9587-45EE-97B1-B0FB787BFC91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17889</TotalTime>
  <Words>1413</Words>
  <Application>Microsoft Office PowerPoint</Application>
  <PresentationFormat>On-screen Show (4:3)</PresentationFormat>
  <Paragraphs>210</Paragraphs>
  <Slides>26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Wingdings</vt:lpstr>
      <vt:lpstr>ヒラギノ角ゴ Pro W3</vt:lpstr>
      <vt:lpstr>Office Theme</vt:lpstr>
      <vt:lpstr>Adobe Acrobat Document</vt:lpstr>
      <vt:lpstr>Traumatic Brain Injury</vt:lpstr>
      <vt:lpstr>Disclosures</vt:lpstr>
      <vt:lpstr>Objectives</vt:lpstr>
      <vt:lpstr>PowerPoint Presentation</vt:lpstr>
      <vt:lpstr>Traumatic Brain Injury (TBI)</vt:lpstr>
      <vt:lpstr>Clinical Severity</vt:lpstr>
      <vt:lpstr>Penetrating Injuries</vt:lpstr>
      <vt:lpstr>Closed Head Injury</vt:lpstr>
      <vt:lpstr>CHI – Contusion &amp; ICH</vt:lpstr>
      <vt:lpstr>SDH / EDH</vt:lpstr>
      <vt:lpstr>Diffuse Axonal Injury (DAI)</vt:lpstr>
      <vt:lpstr>DAI Severity Scale</vt:lpstr>
      <vt:lpstr>Concussion</vt:lpstr>
      <vt:lpstr>Concussion Signs/Symptoms</vt:lpstr>
      <vt:lpstr>Acute Concussion Evaluation</vt:lpstr>
      <vt:lpstr>Concussion Diagnosis</vt:lpstr>
      <vt:lpstr>Concussion Grading Scales</vt:lpstr>
      <vt:lpstr>Treatment of Acute Concussion</vt:lpstr>
      <vt:lpstr>Concussion Prognosis</vt:lpstr>
      <vt:lpstr>Concussion Prognosis</vt:lpstr>
      <vt:lpstr>Post Concussion Syndrome (PCS)</vt:lpstr>
      <vt:lpstr>Post Concussion Syndrome (PCS)</vt:lpstr>
      <vt:lpstr>PCS Treatment and Prognosis</vt:lpstr>
      <vt:lpstr>Long term Sequelae of Repeated Concussions</vt:lpstr>
      <vt:lpstr>PowerPoint Presentation</vt:lpstr>
      <vt:lpstr>References</vt:lpstr>
    </vt:vector>
  </TitlesOfParts>
  <Company>Rush University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(Rush University Medical Center)</dc:title>
  <dc:creator>Kimberly Sareny</dc:creator>
  <cp:lastModifiedBy>Sepehr PC</cp:lastModifiedBy>
  <cp:revision>158</cp:revision>
  <cp:lastPrinted>2010-06-02T19:01:07Z</cp:lastPrinted>
  <dcterms:created xsi:type="dcterms:W3CDTF">2010-06-02T19:00:50Z</dcterms:created>
  <dcterms:modified xsi:type="dcterms:W3CDTF">2016-09-16T04:31:31Z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y">
    <vt:lpwstr>Template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