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59" r:id="rId4"/>
    <p:sldId id="260" r:id="rId5"/>
    <p:sldId id="261" r:id="rId6"/>
    <p:sldId id="262" r:id="rId7"/>
    <p:sldId id="263" r:id="rId8"/>
    <p:sldId id="264"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BBB1BF3-3345-414F-82B0-266235488594}" type="slidenum">
              <a:rPr lang="en-US" smtClean="0"/>
              <a:t>‹#›</a:t>
            </a:fld>
            <a:endParaRPr lang="en-US"/>
          </a:p>
        </p:txBody>
      </p:sp>
    </p:spTree>
    <p:extLst>
      <p:ext uri="{BB962C8B-B14F-4D97-AF65-F5344CB8AC3E}">
        <p14:creationId xmlns:p14="http://schemas.microsoft.com/office/powerpoint/2010/main" val="289596714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C62E73A-639B-4904-8369-E7D1B64E2E84}" type="slidenum">
              <a:rPr lang="en-US" smtClean="0"/>
              <a:t>‹#›</a:t>
            </a:fld>
            <a:endParaRPr lang="en-US"/>
          </a:p>
        </p:txBody>
      </p:sp>
    </p:spTree>
    <p:extLst>
      <p:ext uri="{BB962C8B-B14F-4D97-AF65-F5344CB8AC3E}">
        <p14:creationId xmlns:p14="http://schemas.microsoft.com/office/powerpoint/2010/main" val="219049169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800946" indent="-308056">
              <a:defRPr>
                <a:solidFill>
                  <a:schemeClr val="tx1"/>
                </a:solidFill>
                <a:latin typeface="Arial" panose="020B0604020202020204" pitchFamily="34" charset="0"/>
                <a:cs typeface="Arial" panose="020B0604020202020204" pitchFamily="34" charset="0"/>
              </a:defRPr>
            </a:lvl2pPr>
            <a:lvl3pPr marL="1232226" indent="-246444">
              <a:defRPr>
                <a:solidFill>
                  <a:schemeClr val="tx1"/>
                </a:solidFill>
                <a:latin typeface="Arial" panose="020B0604020202020204" pitchFamily="34" charset="0"/>
                <a:cs typeface="Arial" panose="020B0604020202020204" pitchFamily="34" charset="0"/>
              </a:defRPr>
            </a:lvl3pPr>
            <a:lvl4pPr marL="1725115" indent="-246444">
              <a:defRPr>
                <a:solidFill>
                  <a:schemeClr val="tx1"/>
                </a:solidFill>
                <a:latin typeface="Arial" panose="020B0604020202020204" pitchFamily="34" charset="0"/>
                <a:cs typeface="Arial" panose="020B0604020202020204" pitchFamily="34" charset="0"/>
              </a:defRPr>
            </a:lvl4pPr>
            <a:lvl5pPr marL="2218006" indent="-246444">
              <a:defRPr>
                <a:solidFill>
                  <a:schemeClr val="tx1"/>
                </a:solidFill>
                <a:latin typeface="Arial" panose="020B0604020202020204" pitchFamily="34" charset="0"/>
                <a:cs typeface="Arial" panose="020B0604020202020204" pitchFamily="34" charset="0"/>
              </a:defRPr>
            </a:lvl5pPr>
            <a:lvl6pPr marL="2710896" indent="-24644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3786" indent="-24644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96677" indent="-24644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89567" indent="-24644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357693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49973-B52B-49D9-9A8D-C0FAE413923B}"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D6BB6-4A8D-488E-84D1-0BF59CB03F1F}" type="slidenum">
              <a:rPr lang="en-US" smtClean="0"/>
              <a:t>‹#›</a:t>
            </a:fld>
            <a:endParaRPr lang="en-US"/>
          </a:p>
        </p:txBody>
      </p:sp>
    </p:spTree>
    <p:extLst>
      <p:ext uri="{BB962C8B-B14F-4D97-AF65-F5344CB8AC3E}">
        <p14:creationId xmlns:p14="http://schemas.microsoft.com/office/powerpoint/2010/main" val="269078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49973-B52B-49D9-9A8D-C0FAE413923B}"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D6BB6-4A8D-488E-84D1-0BF59CB03F1F}" type="slidenum">
              <a:rPr lang="en-US" smtClean="0"/>
              <a:t>‹#›</a:t>
            </a:fld>
            <a:endParaRPr lang="en-US"/>
          </a:p>
        </p:txBody>
      </p:sp>
    </p:spTree>
    <p:extLst>
      <p:ext uri="{BB962C8B-B14F-4D97-AF65-F5344CB8AC3E}">
        <p14:creationId xmlns:p14="http://schemas.microsoft.com/office/powerpoint/2010/main" val="1441477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49973-B52B-49D9-9A8D-C0FAE413923B}"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D6BB6-4A8D-488E-84D1-0BF59CB03F1F}" type="slidenum">
              <a:rPr lang="en-US" smtClean="0"/>
              <a:t>‹#›</a:t>
            </a:fld>
            <a:endParaRPr lang="en-US"/>
          </a:p>
        </p:txBody>
      </p:sp>
    </p:spTree>
    <p:extLst>
      <p:ext uri="{BB962C8B-B14F-4D97-AF65-F5344CB8AC3E}">
        <p14:creationId xmlns:p14="http://schemas.microsoft.com/office/powerpoint/2010/main" val="3362057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49973-B52B-49D9-9A8D-C0FAE413923B}"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D6BB6-4A8D-488E-84D1-0BF59CB03F1F}" type="slidenum">
              <a:rPr lang="en-US" smtClean="0"/>
              <a:t>‹#›</a:t>
            </a:fld>
            <a:endParaRPr lang="en-US"/>
          </a:p>
        </p:txBody>
      </p:sp>
    </p:spTree>
    <p:extLst>
      <p:ext uri="{BB962C8B-B14F-4D97-AF65-F5344CB8AC3E}">
        <p14:creationId xmlns:p14="http://schemas.microsoft.com/office/powerpoint/2010/main" val="2090516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49973-B52B-49D9-9A8D-C0FAE413923B}"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D6BB6-4A8D-488E-84D1-0BF59CB03F1F}" type="slidenum">
              <a:rPr lang="en-US" smtClean="0"/>
              <a:t>‹#›</a:t>
            </a:fld>
            <a:endParaRPr lang="en-US"/>
          </a:p>
        </p:txBody>
      </p:sp>
    </p:spTree>
    <p:extLst>
      <p:ext uri="{BB962C8B-B14F-4D97-AF65-F5344CB8AC3E}">
        <p14:creationId xmlns:p14="http://schemas.microsoft.com/office/powerpoint/2010/main" val="332615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49973-B52B-49D9-9A8D-C0FAE413923B}" type="datetimeFigureOut">
              <a:rPr lang="en-US" smtClean="0"/>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D6BB6-4A8D-488E-84D1-0BF59CB03F1F}" type="slidenum">
              <a:rPr lang="en-US" smtClean="0"/>
              <a:t>‹#›</a:t>
            </a:fld>
            <a:endParaRPr lang="en-US"/>
          </a:p>
        </p:txBody>
      </p:sp>
    </p:spTree>
    <p:extLst>
      <p:ext uri="{BB962C8B-B14F-4D97-AF65-F5344CB8AC3E}">
        <p14:creationId xmlns:p14="http://schemas.microsoft.com/office/powerpoint/2010/main" val="36944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49973-B52B-49D9-9A8D-C0FAE413923B}" type="datetimeFigureOut">
              <a:rPr lang="en-US" smtClean="0"/>
              <a:t>6/1/2016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5D6BB6-4A8D-488E-84D1-0BF59CB03F1F}" type="slidenum">
              <a:rPr lang="en-US" smtClean="0"/>
              <a:t>‹#›</a:t>
            </a:fld>
            <a:endParaRPr lang="en-US"/>
          </a:p>
        </p:txBody>
      </p:sp>
    </p:spTree>
    <p:extLst>
      <p:ext uri="{BB962C8B-B14F-4D97-AF65-F5344CB8AC3E}">
        <p14:creationId xmlns:p14="http://schemas.microsoft.com/office/powerpoint/2010/main" val="3671655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49973-B52B-49D9-9A8D-C0FAE413923B}" type="datetimeFigureOut">
              <a:rPr lang="en-US" smtClean="0"/>
              <a:t>6/1/2016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5D6BB6-4A8D-488E-84D1-0BF59CB03F1F}" type="slidenum">
              <a:rPr lang="en-US" smtClean="0"/>
              <a:t>‹#›</a:t>
            </a:fld>
            <a:endParaRPr lang="en-US"/>
          </a:p>
        </p:txBody>
      </p:sp>
    </p:spTree>
    <p:extLst>
      <p:ext uri="{BB962C8B-B14F-4D97-AF65-F5344CB8AC3E}">
        <p14:creationId xmlns:p14="http://schemas.microsoft.com/office/powerpoint/2010/main" val="678468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49973-B52B-49D9-9A8D-C0FAE413923B}" type="datetimeFigureOut">
              <a:rPr lang="en-US" smtClean="0"/>
              <a:t>6/1/2016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5D6BB6-4A8D-488E-84D1-0BF59CB03F1F}" type="slidenum">
              <a:rPr lang="en-US" smtClean="0"/>
              <a:t>‹#›</a:t>
            </a:fld>
            <a:endParaRPr lang="en-US"/>
          </a:p>
        </p:txBody>
      </p:sp>
    </p:spTree>
    <p:extLst>
      <p:ext uri="{BB962C8B-B14F-4D97-AF65-F5344CB8AC3E}">
        <p14:creationId xmlns:p14="http://schemas.microsoft.com/office/powerpoint/2010/main" val="135241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49973-B52B-49D9-9A8D-C0FAE413923B}" type="datetimeFigureOut">
              <a:rPr lang="en-US" smtClean="0"/>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D6BB6-4A8D-488E-84D1-0BF59CB03F1F}" type="slidenum">
              <a:rPr lang="en-US" smtClean="0"/>
              <a:t>‹#›</a:t>
            </a:fld>
            <a:endParaRPr lang="en-US"/>
          </a:p>
        </p:txBody>
      </p:sp>
    </p:spTree>
    <p:extLst>
      <p:ext uri="{BB962C8B-B14F-4D97-AF65-F5344CB8AC3E}">
        <p14:creationId xmlns:p14="http://schemas.microsoft.com/office/powerpoint/2010/main" val="4003616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49973-B52B-49D9-9A8D-C0FAE413923B}" type="datetimeFigureOut">
              <a:rPr lang="en-US" smtClean="0"/>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D6BB6-4A8D-488E-84D1-0BF59CB03F1F}" type="slidenum">
              <a:rPr lang="en-US" smtClean="0"/>
              <a:t>‹#›</a:t>
            </a:fld>
            <a:endParaRPr lang="en-US"/>
          </a:p>
        </p:txBody>
      </p:sp>
    </p:spTree>
    <p:extLst>
      <p:ext uri="{BB962C8B-B14F-4D97-AF65-F5344CB8AC3E}">
        <p14:creationId xmlns:p14="http://schemas.microsoft.com/office/powerpoint/2010/main" val="1495343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49973-B52B-49D9-9A8D-C0FAE413923B}" type="datetimeFigureOut">
              <a:rPr lang="en-US" smtClean="0"/>
              <a:t>6/1/2016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6BB6-4A8D-488E-84D1-0BF59CB03F1F}" type="slidenum">
              <a:rPr lang="en-US" smtClean="0"/>
              <a:t>‹#›</a:t>
            </a:fld>
            <a:endParaRPr lang="en-US"/>
          </a:p>
        </p:txBody>
      </p:sp>
    </p:spTree>
    <p:extLst>
      <p:ext uri="{BB962C8B-B14F-4D97-AF65-F5344CB8AC3E}">
        <p14:creationId xmlns:p14="http://schemas.microsoft.com/office/powerpoint/2010/main" val="3441550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smtClean="0"/>
              <a:t>WCLA MCLE</a:t>
            </a:r>
            <a:br>
              <a:rPr lang="en-US" altLang="en-US" dirty="0" smtClean="0"/>
            </a:br>
            <a:r>
              <a:rPr lang="en-US" altLang="en-US" dirty="0" smtClean="0"/>
              <a:t>6-2-2016</a:t>
            </a:r>
          </a:p>
        </p:txBody>
      </p:sp>
      <p:sp>
        <p:nvSpPr>
          <p:cNvPr id="4099" name="Content Placeholder 4"/>
          <p:cNvSpPr>
            <a:spLocks noGrp="1"/>
          </p:cNvSpPr>
          <p:nvPr>
            <p:ph idx="1"/>
          </p:nvPr>
        </p:nvSpPr>
        <p:spPr/>
        <p:txBody>
          <a:bodyPr/>
          <a:lstStyle/>
          <a:p>
            <a:pPr eaLnBrk="1" hangingPunct="1"/>
            <a:r>
              <a:rPr lang="en-US" altLang="en-US" dirty="0" smtClean="0"/>
              <a:t>June 2016 Update: </a:t>
            </a:r>
            <a:r>
              <a:rPr lang="en-US" altLang="en-US" dirty="0" err="1" smtClean="0"/>
              <a:t>Dunteman</a:t>
            </a:r>
            <a:r>
              <a:rPr lang="en-US" altLang="en-US" dirty="0" smtClean="0"/>
              <a:t> &amp; Weaver</a:t>
            </a:r>
          </a:p>
          <a:p>
            <a:pPr eaLnBrk="1" hangingPunct="1"/>
            <a:r>
              <a:rPr lang="en-US" altLang="en-US" dirty="0" smtClean="0"/>
              <a:t>June 2, 2016</a:t>
            </a:r>
          </a:p>
          <a:p>
            <a:pPr eaLnBrk="1" hangingPunct="1"/>
            <a:r>
              <a:rPr lang="en-US" altLang="en-US" dirty="0" smtClean="0"/>
              <a:t>12:00 noon to 1 pm</a:t>
            </a:r>
          </a:p>
          <a:p>
            <a:pPr eaLnBrk="1" hangingPunct="1"/>
            <a:r>
              <a:rPr lang="en-US" altLang="en-US" dirty="0" smtClean="0"/>
              <a:t>James R. Thompson Center Auditorium, Chicago, IL</a:t>
            </a:r>
          </a:p>
          <a:p>
            <a:pPr eaLnBrk="1" hangingPunct="1"/>
            <a:r>
              <a:rPr lang="en-US" altLang="en-US" dirty="0" smtClean="0"/>
              <a:t>1 hour general MCLE credit</a:t>
            </a:r>
          </a:p>
          <a:p>
            <a:pPr eaLnBrk="1" hangingPunct="1"/>
            <a:endParaRPr lang="en-US" altLang="en-US" dirty="0" smtClean="0"/>
          </a:p>
        </p:txBody>
      </p:sp>
    </p:spTree>
    <p:extLst>
      <p:ext uri="{BB962C8B-B14F-4D97-AF65-F5344CB8AC3E}">
        <p14:creationId xmlns:p14="http://schemas.microsoft.com/office/powerpoint/2010/main" val="145093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Steven </a:t>
            </a:r>
            <a:r>
              <a:rPr lang="en-US" dirty="0" err="1" smtClean="0"/>
              <a:t>Dunteman</a:t>
            </a:r>
            <a:r>
              <a:rPr lang="en-US" dirty="0" smtClean="0"/>
              <a:t> v. Caterpillar</a:t>
            </a:r>
            <a:br>
              <a:rPr lang="en-US" dirty="0" smtClean="0"/>
            </a:br>
            <a:r>
              <a:rPr lang="en-US" dirty="0" smtClean="0"/>
              <a:t>11WC040320</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DA 6-21-11</a:t>
            </a:r>
          </a:p>
          <a:p>
            <a:r>
              <a:rPr lang="en-US" dirty="0" smtClean="0"/>
              <a:t>“Outside” driver with diabetes sustains repetitive injures to left foot (stipulated?)</a:t>
            </a:r>
          </a:p>
          <a:p>
            <a:r>
              <a:rPr lang="en-US" dirty="0" smtClean="0"/>
              <a:t>Develops blister, lances blister at home, surgeries follow</a:t>
            </a:r>
          </a:p>
          <a:p>
            <a:r>
              <a:rPr lang="en-US" dirty="0"/>
              <a:t>The Arbitrator further finds that Petitioner lancing his blister at home does not rise to the level </a:t>
            </a:r>
            <a:r>
              <a:rPr lang="en-US" dirty="0" smtClean="0"/>
              <a:t>of an </a:t>
            </a:r>
            <a:r>
              <a:rPr lang="en-US" dirty="0"/>
              <a:t>injurious or insanitary practice within the purview of Section l9(d) of the Act. The </a:t>
            </a:r>
            <a:r>
              <a:rPr lang="en-US" dirty="0" smtClean="0"/>
              <a:t>un-rebutted testimony </a:t>
            </a:r>
            <a:r>
              <a:rPr lang="en-US" dirty="0"/>
              <a:t>establishes that Petitioner popped his foot blister utilizing a "home remedy'' technique in </a:t>
            </a:r>
            <a:r>
              <a:rPr lang="en-US" dirty="0" smtClean="0"/>
              <a:t>a sanitary </a:t>
            </a:r>
            <a:r>
              <a:rPr lang="en-US" dirty="0"/>
              <a:t>fashion. It is not unreasonable for a person to "pop" what appears to be a ''water blister" with </a:t>
            </a:r>
            <a:r>
              <a:rPr lang="en-US" dirty="0" smtClean="0"/>
              <a:t>a sanitary </a:t>
            </a:r>
            <a:r>
              <a:rPr lang="en-US" dirty="0"/>
              <a:t>needle. While Petitioner did suffer from diabetes, the un-rebutted testimony also establishes </a:t>
            </a:r>
            <a:r>
              <a:rPr lang="en-US" dirty="0" err="1" smtClean="0"/>
              <a:t>thathe</a:t>
            </a:r>
            <a:r>
              <a:rPr lang="en-US" dirty="0" smtClean="0"/>
              <a:t> </a:t>
            </a:r>
            <a:r>
              <a:rPr lang="en-US" dirty="0"/>
              <a:t>was never instructed from his treating physician, or any other doctor, to not engage in such a </a:t>
            </a:r>
            <a:r>
              <a:rPr lang="en-US" dirty="0" smtClean="0"/>
              <a:t>medical home </a:t>
            </a:r>
            <a:r>
              <a:rPr lang="en-US" dirty="0"/>
              <a:t>remedy</a:t>
            </a:r>
            <a:r>
              <a:rPr lang="en-US" dirty="0" smtClean="0"/>
              <a:t>.</a:t>
            </a:r>
          </a:p>
          <a:p>
            <a:r>
              <a:rPr lang="en-US" dirty="0" smtClean="0"/>
              <a:t>Arbitrator awards medical, TTD, and 100% third toe &amp; 20% left foot </a:t>
            </a:r>
          </a:p>
          <a:p>
            <a:endParaRPr lang="en-US" dirty="0" smtClean="0"/>
          </a:p>
          <a:p>
            <a:endParaRPr lang="en-US" dirty="0"/>
          </a:p>
        </p:txBody>
      </p:sp>
    </p:spTree>
    <p:extLst>
      <p:ext uri="{BB962C8B-B14F-4D97-AF65-F5344CB8AC3E}">
        <p14:creationId xmlns:p14="http://schemas.microsoft.com/office/powerpoint/2010/main" val="93862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Steven </a:t>
            </a:r>
            <a:r>
              <a:rPr lang="en-US" dirty="0" err="1" smtClean="0"/>
              <a:t>Dunteman</a:t>
            </a:r>
            <a:r>
              <a:rPr lang="en-US" dirty="0" smtClean="0"/>
              <a:t> v. Caterpillar</a:t>
            </a:r>
            <a:br>
              <a:rPr lang="en-US" dirty="0" smtClean="0"/>
            </a:br>
            <a:r>
              <a:rPr lang="en-US" dirty="0" smtClean="0"/>
              <a:t>14IWCC1019</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IWCC reverses 2-1 decision</a:t>
            </a:r>
          </a:p>
          <a:p>
            <a:r>
              <a:rPr lang="en-US" dirty="0" smtClean="0"/>
              <a:t>Though our view of the record may or may not be different than the Arbitrator's, it should not be presumed that we have failed to consider any evidence taken below. Our review of this material is statutorily mandated and we assert that this bas been completed.</a:t>
            </a:r>
          </a:p>
          <a:p>
            <a:r>
              <a:rPr lang="en-US" dirty="0" smtClean="0"/>
              <a:t>As previously mentioned, the parties stipulated that Petitioner's work activities caused the development of the blister. However, IWCC notes that the infection did not come from the existence of the blister, but from Petitioner's lancing of the blister, which constitutes an intervening accident that breaks the causal chain between the development of the blister and Petitioner's current condition of ill-being. The blister, in and of itself, did not lead to the infection. Petitioner's actions lead to the infection, and the infection is what led to the amputation of Petitioner's left third toe.</a:t>
            </a:r>
          </a:p>
          <a:p>
            <a:r>
              <a:rPr lang="en-US" dirty="0" smtClean="0"/>
              <a:t>19(d) deals </a:t>
            </a:r>
            <a:r>
              <a:rPr lang="en-US" dirty="0"/>
              <a:t>with a claimant negatively affecting </a:t>
            </a:r>
            <a:r>
              <a:rPr lang="en-US" dirty="0" smtClean="0"/>
              <a:t>his recovery</a:t>
            </a:r>
            <a:r>
              <a:rPr lang="en-US" dirty="0"/>
              <a:t>. It does not deal with a claimant's actions as the cause of </a:t>
            </a:r>
            <a:r>
              <a:rPr lang="en-US" dirty="0" smtClean="0"/>
              <a:t>his </a:t>
            </a:r>
            <a:r>
              <a:rPr lang="en-US" dirty="0"/>
              <a:t>injuries or </a:t>
            </a:r>
            <a:r>
              <a:rPr lang="en-US" dirty="0" smtClean="0"/>
              <a:t>a claimant's </a:t>
            </a:r>
            <a:r>
              <a:rPr lang="en-US" dirty="0"/>
              <a:t>behavior severing the causal connection between a work accident and the </a:t>
            </a:r>
            <a:r>
              <a:rPr lang="en-US" dirty="0" smtClean="0"/>
              <a:t>claimant's condition of ill-being</a:t>
            </a:r>
            <a:r>
              <a:rPr lang="en-US" dirty="0"/>
              <a:t>. Therefore, Section 19(d) of the Act does not apply to the case at bar.</a:t>
            </a:r>
            <a:endParaRPr lang="en-US" dirty="0" smtClean="0"/>
          </a:p>
          <a:p>
            <a:endParaRPr lang="en-US" dirty="0" smtClean="0"/>
          </a:p>
          <a:p>
            <a:endParaRPr lang="en-US" dirty="0"/>
          </a:p>
        </p:txBody>
      </p:sp>
    </p:spTree>
    <p:extLst>
      <p:ext uri="{BB962C8B-B14F-4D97-AF65-F5344CB8AC3E}">
        <p14:creationId xmlns:p14="http://schemas.microsoft.com/office/powerpoint/2010/main" val="2855559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Steven </a:t>
            </a:r>
            <a:r>
              <a:rPr lang="en-US" dirty="0" err="1" smtClean="0"/>
              <a:t>Dunteman</a:t>
            </a:r>
            <a:r>
              <a:rPr lang="en-US" dirty="0" smtClean="0"/>
              <a:t> v. Caterpillar</a:t>
            </a:r>
            <a:br>
              <a:rPr lang="en-US" dirty="0" smtClean="0"/>
            </a:br>
            <a:r>
              <a:rPr lang="en-US" dirty="0" smtClean="0"/>
              <a:t>14IWCC1019 (Dissent)</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majority relies on </a:t>
            </a:r>
            <a:r>
              <a:rPr lang="en-US" i="1" dirty="0" smtClean="0"/>
              <a:t>Vogel, </a:t>
            </a:r>
            <a:r>
              <a:rPr lang="en-US" dirty="0" smtClean="0"/>
              <a:t>354 </a:t>
            </a:r>
            <a:r>
              <a:rPr lang="en-US" dirty="0" err="1" smtClean="0"/>
              <a:t>Ill.App</a:t>
            </a:r>
            <a:r>
              <a:rPr lang="en-US" dirty="0" smtClean="0"/>
              <a:t> </a:t>
            </a:r>
            <a:r>
              <a:rPr lang="en-US" dirty="0"/>
              <a:t>3d </a:t>
            </a:r>
            <a:r>
              <a:rPr lang="en-US" dirty="0" smtClean="0"/>
              <a:t>780 </a:t>
            </a:r>
            <a:r>
              <a:rPr lang="en-US" dirty="0"/>
              <a:t>(2005), in determining that the lancing of the blister by Petitioner constituted </a:t>
            </a:r>
            <a:r>
              <a:rPr lang="en-US" dirty="0" smtClean="0"/>
              <a:t>an intervening </a:t>
            </a:r>
            <a:r>
              <a:rPr lang="en-US" dirty="0"/>
              <a:t>accident that broke the causal chain between the work-related blister and </a:t>
            </a:r>
            <a:r>
              <a:rPr lang="en-US" dirty="0" smtClean="0"/>
              <a:t>Petitioner's current </a:t>
            </a:r>
            <a:r>
              <a:rPr lang="en-US" dirty="0"/>
              <a:t>condition of ill-being</a:t>
            </a:r>
            <a:r>
              <a:rPr lang="en-US" dirty="0" smtClean="0"/>
              <a:t>.</a:t>
            </a:r>
          </a:p>
          <a:p>
            <a:r>
              <a:rPr lang="en-US" dirty="0" smtClean="0"/>
              <a:t>Respectfully</a:t>
            </a:r>
            <a:r>
              <a:rPr lang="en-US" dirty="0"/>
              <a:t>, I disagree with the reasoning of the majority. It is clear that the blister </a:t>
            </a:r>
            <a:r>
              <a:rPr lang="en-US" dirty="0" smtClean="0"/>
              <a:t>was work-related- </a:t>
            </a:r>
            <a:r>
              <a:rPr lang="en-US" dirty="0"/>
              <a:t>that fact has been stipulated by both parties. I would find that Petitioner's </a:t>
            </a:r>
            <a:r>
              <a:rPr lang="en-US" dirty="0" smtClean="0"/>
              <a:t>action of </a:t>
            </a:r>
            <a:r>
              <a:rPr lang="en-US" dirty="0"/>
              <a:t>lancing the blister in a sterile manner does not constitute an intervening accident or </a:t>
            </a:r>
            <a:r>
              <a:rPr lang="en-US" dirty="0" smtClean="0"/>
              <a:t>injurious practice</a:t>
            </a:r>
            <a:r>
              <a:rPr lang="en-US" dirty="0"/>
              <a:t>. Petitioner's actions were not an intervening accident, but a natural consequence of </a:t>
            </a:r>
            <a:r>
              <a:rPr lang="en-US" dirty="0" smtClean="0"/>
              <a:t>the work-related </a:t>
            </a:r>
            <a:r>
              <a:rPr lang="en-US" dirty="0"/>
              <a:t>injury</a:t>
            </a:r>
            <a:r>
              <a:rPr lang="en-US" dirty="0" smtClean="0"/>
              <a:t>.</a:t>
            </a:r>
          </a:p>
          <a:p>
            <a:r>
              <a:rPr lang="en-US" dirty="0"/>
              <a:t>In order for an intervening non-work related cause to relieve an employer of liability, </a:t>
            </a:r>
            <a:r>
              <a:rPr lang="en-US" dirty="0" smtClean="0"/>
              <a:t>the intervening </a:t>
            </a:r>
            <a:r>
              <a:rPr lang="en-US" dirty="0"/>
              <a:t>incident must completely break the causal chain between the injury and the </a:t>
            </a:r>
            <a:r>
              <a:rPr lang="en-US" dirty="0" smtClean="0"/>
              <a:t>ensuing condition</a:t>
            </a:r>
            <a:r>
              <a:rPr lang="en-US" dirty="0"/>
              <a:t>. Accidental injury need not be the sole causative factor, nor even </a:t>
            </a:r>
            <a:r>
              <a:rPr lang="en-US"/>
              <a:t>the </a:t>
            </a:r>
            <a:r>
              <a:rPr lang="en-US" smtClean="0"/>
              <a:t>primary causative </a:t>
            </a:r>
            <a:r>
              <a:rPr lang="en-US" dirty="0"/>
              <a:t>factor, as long as it was "a" causative factor</a:t>
            </a:r>
            <a:endParaRPr lang="en-US" dirty="0" smtClean="0"/>
          </a:p>
          <a:p>
            <a:endParaRPr lang="en-US" dirty="0" smtClean="0"/>
          </a:p>
          <a:p>
            <a:endParaRPr lang="en-US" dirty="0"/>
          </a:p>
        </p:txBody>
      </p:sp>
    </p:spTree>
    <p:extLst>
      <p:ext uri="{BB962C8B-B14F-4D97-AF65-F5344CB8AC3E}">
        <p14:creationId xmlns:p14="http://schemas.microsoft.com/office/powerpoint/2010/main" val="3270500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Dunteman</a:t>
            </a:r>
            <a:r>
              <a:rPr lang="en-US" dirty="0" smtClean="0"/>
              <a:t> v. IWCC</a:t>
            </a:r>
            <a:br>
              <a:rPr lang="en-US" dirty="0" smtClean="0"/>
            </a:br>
            <a:r>
              <a:rPr lang="en-US" dirty="0" smtClean="0"/>
              <a:t>2016 IL App (4</a:t>
            </a:r>
            <a:r>
              <a:rPr lang="en-US" baseline="30000" dirty="0" smtClean="0"/>
              <a:t>th</a:t>
            </a:r>
            <a:r>
              <a:rPr lang="en-US" dirty="0" smtClean="0"/>
              <a:t>) 150543WC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Circuit Court confirmed IWCC denial</a:t>
            </a:r>
          </a:p>
          <a:p>
            <a:r>
              <a:rPr lang="en-US" dirty="0" smtClean="0"/>
              <a:t>Appellate Court REVERSES</a:t>
            </a:r>
          </a:p>
          <a:p>
            <a:r>
              <a:rPr lang="en-US" dirty="0" smtClean="0"/>
              <a:t>Standard of review: manifest weight v. de novo?</a:t>
            </a:r>
          </a:p>
          <a:p>
            <a:r>
              <a:rPr lang="en-US" dirty="0" smtClean="0"/>
              <a:t> </a:t>
            </a:r>
            <a:r>
              <a:rPr lang="en-US" dirty="0"/>
              <a:t>Every natural consequence that flows from an injury that arose out of and in </a:t>
            </a:r>
            <a:r>
              <a:rPr lang="en-US" dirty="0" smtClean="0"/>
              <a:t>the course </a:t>
            </a:r>
            <a:r>
              <a:rPr lang="en-US" dirty="0"/>
              <a:t>of one's employment is compensable under the Act absent the occurrence of </a:t>
            </a:r>
            <a:r>
              <a:rPr lang="en-US" dirty="0" smtClean="0"/>
              <a:t>an independent </a:t>
            </a:r>
            <a:r>
              <a:rPr lang="en-US" dirty="0"/>
              <a:t>intervening accident that breaks the chain of causation between the </a:t>
            </a:r>
            <a:r>
              <a:rPr lang="en-US" dirty="0" smtClean="0"/>
              <a:t>work related injury </a:t>
            </a:r>
            <a:r>
              <a:rPr lang="en-US" dirty="0"/>
              <a:t>and an ensuing disability or injury." </a:t>
            </a:r>
            <a:r>
              <a:rPr lang="en-US" i="1" dirty="0"/>
              <a:t>National Freight Industries </a:t>
            </a:r>
            <a:r>
              <a:rPr lang="en-US" dirty="0" smtClean="0"/>
              <a:t>2013 </a:t>
            </a:r>
            <a:r>
              <a:rPr lang="en-US" dirty="0"/>
              <a:t>IL App (5th) </a:t>
            </a:r>
            <a:r>
              <a:rPr lang="en-US" dirty="0" smtClean="0"/>
              <a:t>120043WC</a:t>
            </a:r>
          </a:p>
          <a:p>
            <a:r>
              <a:rPr lang="en-US" dirty="0"/>
              <a:t>As long as there is a "but-for" relationship between the work-related injury </a:t>
            </a:r>
            <a:r>
              <a:rPr lang="en-US" dirty="0" smtClean="0"/>
              <a:t>and subsequent </a:t>
            </a:r>
            <a:r>
              <a:rPr lang="en-US" dirty="0"/>
              <a:t>condition of ill-being, the employer remains liable. </a:t>
            </a:r>
            <a:r>
              <a:rPr lang="en-US" i="1" dirty="0"/>
              <a:t>Global </a:t>
            </a:r>
            <a:r>
              <a:rPr lang="en-US" i="1" dirty="0" smtClean="0"/>
              <a:t>Products.</a:t>
            </a:r>
            <a:endParaRPr lang="en-US" dirty="0"/>
          </a:p>
        </p:txBody>
      </p:sp>
    </p:spTree>
    <p:extLst>
      <p:ext uri="{BB962C8B-B14F-4D97-AF65-F5344CB8AC3E}">
        <p14:creationId xmlns:p14="http://schemas.microsoft.com/office/powerpoint/2010/main" val="2981317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Dunteman</a:t>
            </a:r>
            <a:r>
              <a:rPr lang="en-US" dirty="0" smtClean="0"/>
              <a:t> v. IWCC</a:t>
            </a:r>
            <a:br>
              <a:rPr lang="en-US" dirty="0" smtClean="0"/>
            </a:br>
            <a:r>
              <a:rPr lang="en-US" dirty="0" smtClean="0"/>
              <a:t>2016 IL App (4</a:t>
            </a:r>
            <a:r>
              <a:rPr lang="en-US" baseline="30000" dirty="0" smtClean="0"/>
              <a:t>th</a:t>
            </a:r>
            <a:r>
              <a:rPr lang="en-US" dirty="0" smtClean="0"/>
              <a:t>) 150543WC</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review of the record in this case demonstrates that there is clearly a "</a:t>
            </a:r>
            <a:r>
              <a:rPr lang="en-US" dirty="0" smtClean="0"/>
              <a:t>but-for“ relationship </a:t>
            </a:r>
            <a:r>
              <a:rPr lang="en-US" dirty="0"/>
              <a:t>between the claimant's work-related blister and subsequent infection. </a:t>
            </a:r>
            <a:r>
              <a:rPr lang="en-US" dirty="0" smtClean="0"/>
              <a:t>Quite simply</a:t>
            </a:r>
            <a:r>
              <a:rPr lang="en-US" dirty="0"/>
              <a:t>, even if the claimant's lancing of the work-related blister with a sterilized </a:t>
            </a:r>
            <a:r>
              <a:rPr lang="en-US" dirty="0" smtClean="0"/>
              <a:t>needle was </a:t>
            </a:r>
            <a:r>
              <a:rPr lang="en-US" dirty="0"/>
              <a:t>the immediate cause of his infection, as the Commission found, the infection </a:t>
            </a:r>
            <a:r>
              <a:rPr lang="en-US" dirty="0" smtClean="0"/>
              <a:t>would not </a:t>
            </a:r>
            <a:r>
              <a:rPr lang="en-US" dirty="0"/>
              <a:t>have occurred "but for" the existence of the work-related blister. That is because "</a:t>
            </a:r>
            <a:r>
              <a:rPr lang="en-US" dirty="0" smtClean="0"/>
              <a:t>but for</a:t>
            </a:r>
            <a:r>
              <a:rPr lang="en-US" dirty="0"/>
              <a:t>" the existence of the work-related blister, there would have been no blister to lance.</a:t>
            </a:r>
          </a:p>
          <a:p>
            <a:r>
              <a:rPr lang="en-US" dirty="0" smtClean="0"/>
              <a:t>Employment </a:t>
            </a:r>
            <a:r>
              <a:rPr lang="en-US"/>
              <a:t>remains </a:t>
            </a:r>
            <a:r>
              <a:rPr lang="en-US" smtClean="0"/>
              <a:t>a cause </a:t>
            </a:r>
            <a:r>
              <a:rPr lang="en-US" dirty="0"/>
              <a:t>of his current condition of ill-being</a:t>
            </a:r>
            <a:r>
              <a:rPr lang="en-US" dirty="0" smtClean="0"/>
              <a:t>.</a:t>
            </a:r>
          </a:p>
          <a:p>
            <a:r>
              <a:rPr lang="en-US" dirty="0" smtClean="0"/>
              <a:t>The Commission's </a:t>
            </a:r>
            <a:r>
              <a:rPr lang="en-US" dirty="0"/>
              <a:t>finding that the claimant's self-treatment was an independent </a:t>
            </a:r>
            <a:r>
              <a:rPr lang="en-US" dirty="0" smtClean="0"/>
              <a:t>intervening accident </a:t>
            </a:r>
            <a:r>
              <a:rPr lang="en-US" dirty="0"/>
              <a:t>that broke the chain of causation between his work-related blister </a:t>
            </a:r>
            <a:r>
              <a:rPr lang="en-US" dirty="0" smtClean="0"/>
              <a:t>and subsequent </a:t>
            </a:r>
            <a:r>
              <a:rPr lang="en-US" dirty="0"/>
              <a:t>infection was, therefore, against the manifest weight of the evidence.</a:t>
            </a:r>
          </a:p>
        </p:txBody>
      </p:sp>
    </p:spTree>
    <p:extLst>
      <p:ext uri="{BB962C8B-B14F-4D97-AF65-F5344CB8AC3E}">
        <p14:creationId xmlns:p14="http://schemas.microsoft.com/office/powerpoint/2010/main" val="4223884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Weaver v. IWCC</a:t>
            </a:r>
            <a:br>
              <a:rPr lang="en-US" dirty="0" smtClean="0"/>
            </a:br>
            <a:r>
              <a:rPr lang="en-US" dirty="0" smtClean="0"/>
              <a:t>2016 IL App (4</a:t>
            </a:r>
            <a:r>
              <a:rPr lang="en-US" baseline="30000" dirty="0" smtClean="0"/>
              <a:t>th</a:t>
            </a:r>
            <a:r>
              <a:rPr lang="en-US" dirty="0" smtClean="0"/>
              <a:t>) 150152WC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1-22-09 Arbitration Decision (50% MAW)</a:t>
            </a:r>
          </a:p>
          <a:p>
            <a:r>
              <a:rPr lang="en-US" dirty="0" smtClean="0"/>
              <a:t>2-23-10 IWCC Decision affirmed, dissent says “inadequate”</a:t>
            </a:r>
          </a:p>
          <a:p>
            <a:r>
              <a:rPr lang="en-US" dirty="0" smtClean="0"/>
              <a:t>1-13-11 Circuit Court reversed and remanded</a:t>
            </a:r>
          </a:p>
          <a:p>
            <a:r>
              <a:rPr lang="en-US" dirty="0" smtClean="0"/>
              <a:t>6-30-11 IWCC Decision on remand awarded PTD</a:t>
            </a:r>
          </a:p>
          <a:p>
            <a:r>
              <a:rPr lang="en-US" dirty="0" smtClean="0"/>
              <a:t>6-11-12 Circuit Court confirmed PTD</a:t>
            </a:r>
          </a:p>
          <a:p>
            <a:r>
              <a:rPr lang="en-US" dirty="0" smtClean="0"/>
              <a:t>9-25-13 Appellate Court reversed &amp; vacated all other decisions, reinstated IWCC award of 50% MAW</a:t>
            </a:r>
          </a:p>
          <a:p>
            <a:r>
              <a:rPr lang="en-US" dirty="0" smtClean="0"/>
              <a:t>11-6-13 Petitioner files 19(h) Petition</a:t>
            </a:r>
          </a:p>
          <a:p>
            <a:r>
              <a:rPr lang="en-US" dirty="0" smtClean="0"/>
              <a:t>4-23-14 IWCC grants Respondent’s Motion to Dismiss 19(h) (more than 30 months after 2-23-10) </a:t>
            </a:r>
            <a:endParaRPr lang="en-US" dirty="0"/>
          </a:p>
        </p:txBody>
      </p:sp>
    </p:spTree>
    <p:extLst>
      <p:ext uri="{BB962C8B-B14F-4D97-AF65-F5344CB8AC3E}">
        <p14:creationId xmlns:p14="http://schemas.microsoft.com/office/powerpoint/2010/main" val="261814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Weaver v. IWCC</a:t>
            </a:r>
            <a:br>
              <a:rPr lang="en-US" dirty="0" smtClean="0"/>
            </a:br>
            <a:r>
              <a:rPr lang="en-US" dirty="0" smtClean="0"/>
              <a:t>2016 IL App (4</a:t>
            </a:r>
            <a:r>
              <a:rPr lang="en-US" baseline="30000" dirty="0" smtClean="0"/>
              <a:t>th</a:t>
            </a:r>
            <a:r>
              <a:rPr lang="en-US" dirty="0" smtClean="0"/>
              <a:t>) 150152WC</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issue presented in this appeal is a question of law, which we review </a:t>
            </a:r>
            <a:r>
              <a:rPr lang="en-US" i="1" dirty="0"/>
              <a:t>de novo</a:t>
            </a:r>
            <a:r>
              <a:rPr lang="en-US" dirty="0"/>
              <a:t>.</a:t>
            </a:r>
            <a:endParaRPr lang="en-US" dirty="0" smtClean="0"/>
          </a:p>
          <a:p>
            <a:r>
              <a:rPr lang="en-US" sz="3200" dirty="0" smtClean="0"/>
              <a:t>The </a:t>
            </a:r>
            <a:r>
              <a:rPr lang="en-US" sz="3200" dirty="0"/>
              <a:t>30-month period set out in section 19(h) "is a jurisdictional requirement </a:t>
            </a:r>
            <a:r>
              <a:rPr lang="en-US" sz="3200" dirty="0" smtClean="0"/>
              <a:t>that may </a:t>
            </a:r>
            <a:r>
              <a:rPr lang="en-US" sz="3200" dirty="0"/>
              <a:t>be raised at any time</a:t>
            </a:r>
            <a:r>
              <a:rPr lang="en-US" sz="3200" dirty="0" smtClean="0"/>
              <a:t>.“</a:t>
            </a:r>
          </a:p>
          <a:p>
            <a:r>
              <a:rPr lang="en-US" sz="3200" dirty="0" smtClean="0"/>
              <a:t>Judicial </a:t>
            </a:r>
            <a:r>
              <a:rPr lang="en-US" sz="3200" dirty="0"/>
              <a:t>review of the Commission's decision does </a:t>
            </a:r>
            <a:r>
              <a:rPr lang="en-US" sz="3200" dirty="0" smtClean="0"/>
              <a:t>not toll </a:t>
            </a:r>
            <a:r>
              <a:rPr lang="en-US" sz="3200" dirty="0"/>
              <a:t>the 30-month period</a:t>
            </a:r>
            <a:r>
              <a:rPr lang="en-US" sz="3200" dirty="0" smtClean="0"/>
              <a:t>.</a:t>
            </a:r>
          </a:p>
          <a:p>
            <a:r>
              <a:rPr lang="en-US" sz="3200" dirty="0"/>
              <a:t>Applying the supreme court's holding in </a:t>
            </a:r>
            <a:r>
              <a:rPr lang="en-US" sz="3200" i="1" dirty="0"/>
              <a:t>Big Muddy </a:t>
            </a:r>
            <a:r>
              <a:rPr lang="en-US" sz="3200" i="1" dirty="0" smtClean="0"/>
              <a:t>Coal. </a:t>
            </a:r>
            <a:r>
              <a:rPr lang="en-US" sz="3200" dirty="0"/>
              <a:t>to the </a:t>
            </a:r>
            <a:r>
              <a:rPr lang="en-US" sz="3200" dirty="0" smtClean="0"/>
              <a:t>facts of </a:t>
            </a:r>
            <a:r>
              <a:rPr lang="en-US" sz="3200" dirty="0"/>
              <a:t>this case leads us to the conclusion that the 30-month period for filing a section </a:t>
            </a:r>
            <a:r>
              <a:rPr lang="en-US" sz="3200" dirty="0" smtClean="0"/>
              <a:t>19(h)petition </a:t>
            </a:r>
            <a:r>
              <a:rPr lang="en-US" sz="3200" dirty="0"/>
              <a:t>ran from the date of the Commission's original February 23, 2010, decision </a:t>
            </a:r>
            <a:r>
              <a:rPr lang="en-US" sz="3200" dirty="0" smtClean="0"/>
              <a:t>and was </a:t>
            </a:r>
            <a:r>
              <a:rPr lang="en-US" sz="3200" dirty="0"/>
              <a:t>not affected by the subsequent </a:t>
            </a:r>
            <a:r>
              <a:rPr lang="en-US" sz="3200" dirty="0" err="1"/>
              <a:t>vacatur</a:t>
            </a:r>
            <a:r>
              <a:rPr lang="en-US" sz="3200" dirty="0"/>
              <a:t> and reinstatement of that decision. As </a:t>
            </a:r>
            <a:r>
              <a:rPr lang="en-US" sz="3200" dirty="0" smtClean="0"/>
              <a:t>the court </a:t>
            </a:r>
            <a:r>
              <a:rPr lang="en-US" sz="3200" dirty="0"/>
              <a:t>noted in </a:t>
            </a:r>
            <a:r>
              <a:rPr lang="en-US" sz="3200" i="1" dirty="0"/>
              <a:t>Big Muddy </a:t>
            </a:r>
            <a:r>
              <a:rPr lang="en-US" sz="3200" i="1" dirty="0" smtClean="0"/>
              <a:t>Coal</a:t>
            </a:r>
            <a:r>
              <a:rPr lang="en-US" sz="3200" dirty="0" smtClean="0"/>
              <a:t>, </a:t>
            </a:r>
            <a:r>
              <a:rPr lang="en-US" sz="3200" dirty="0"/>
              <a:t>"the right </a:t>
            </a:r>
            <a:r>
              <a:rPr lang="en-US" sz="3200" dirty="0" smtClean="0"/>
              <a:t>to file </a:t>
            </a:r>
            <a:r>
              <a:rPr lang="en-US" sz="3200" dirty="0"/>
              <a:t>an application for review does not depend upon whether or not the award made </a:t>
            </a:r>
            <a:r>
              <a:rPr lang="en-US" sz="3200" dirty="0" smtClean="0"/>
              <a:t>is enforceable </a:t>
            </a:r>
            <a:r>
              <a:rPr lang="en-US" sz="3200" dirty="0"/>
              <a:t>at the time the application is filed, except in cases where there has been </a:t>
            </a:r>
            <a:r>
              <a:rPr lang="en-US" sz="3200" dirty="0" smtClean="0"/>
              <a:t>a final </a:t>
            </a:r>
            <a:r>
              <a:rPr lang="en-US" sz="3200" dirty="0"/>
              <a:t>determination of this court quashing the award</a:t>
            </a:r>
            <a:r>
              <a:rPr lang="en-US" sz="3200" dirty="0" smtClean="0"/>
              <a:t>.“</a:t>
            </a:r>
          </a:p>
          <a:p>
            <a:r>
              <a:rPr lang="en-US" sz="3200" dirty="0" smtClean="0"/>
              <a:t>Here</a:t>
            </a:r>
            <a:r>
              <a:rPr lang="en-US" sz="3200" dirty="0"/>
              <a:t>, there was no </a:t>
            </a:r>
            <a:r>
              <a:rPr lang="en-US" sz="3200" dirty="0" smtClean="0"/>
              <a:t>final determination </a:t>
            </a:r>
            <a:r>
              <a:rPr lang="en-US" sz="3200" dirty="0"/>
              <a:t>of the supreme court </a:t>
            </a:r>
            <a:r>
              <a:rPr lang="en-US" sz="3200" dirty="0" smtClean="0"/>
              <a:t>or </a:t>
            </a:r>
            <a:r>
              <a:rPr lang="en-US" sz="3200" dirty="0"/>
              <a:t>of this court) quashing the original award. In </a:t>
            </a:r>
            <a:r>
              <a:rPr lang="en-US" sz="3200" dirty="0" smtClean="0"/>
              <a:t>fact, this </a:t>
            </a:r>
            <a:r>
              <a:rPr lang="en-US" sz="3200" dirty="0"/>
              <a:t>court reinstated the original award, and it is that award that the claimant seeks </a:t>
            </a:r>
            <a:r>
              <a:rPr lang="en-US" sz="3200" dirty="0" smtClean="0"/>
              <a:t>to modify.</a:t>
            </a:r>
          </a:p>
          <a:p>
            <a:r>
              <a:rPr lang="en-US" sz="3200" dirty="0"/>
              <a:t>Accordingly, the claimant's section 19(h) petition was untimely because it was </a:t>
            </a:r>
            <a:r>
              <a:rPr lang="en-US" sz="3200" dirty="0" smtClean="0"/>
              <a:t>not filed </a:t>
            </a:r>
            <a:r>
              <a:rPr lang="en-US" sz="3200" dirty="0"/>
              <a:t>within 30 months of the original award. The Commission, therefore, </a:t>
            </a:r>
            <a:r>
              <a:rPr lang="en-US" sz="3200" dirty="0" smtClean="0"/>
              <a:t>properly dismissed </a:t>
            </a:r>
            <a:r>
              <a:rPr lang="en-US" sz="3200" dirty="0"/>
              <a:t>the claimant's section 19(h) petition for lack of jurisdiction.</a:t>
            </a:r>
          </a:p>
        </p:txBody>
      </p:sp>
    </p:spTree>
    <p:extLst>
      <p:ext uri="{BB962C8B-B14F-4D97-AF65-F5344CB8AC3E}">
        <p14:creationId xmlns:p14="http://schemas.microsoft.com/office/powerpoint/2010/main" val="1349318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1194</Words>
  <Application>Microsoft Office PowerPoint</Application>
  <PresentationFormat>Widescreen</PresentationFormat>
  <Paragraphs>48</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WCLA MCLE 6-2-2016</vt:lpstr>
      <vt:lpstr> Steven Dunteman v. Caterpillar 11WC040320</vt:lpstr>
      <vt:lpstr> Steven Dunteman v. Caterpillar 14IWCC1019</vt:lpstr>
      <vt:lpstr> Steven Dunteman v. Caterpillar 14IWCC1019 (Dissent)</vt:lpstr>
      <vt:lpstr>Dunteman v. IWCC 2016 IL App (4th) 150543WC</vt:lpstr>
      <vt:lpstr>Dunteman v. IWCC 2016 IL App (4th) 150543WC</vt:lpstr>
      <vt:lpstr>Weaver v. IWCC 2016 IL App (4th) 150152WC</vt:lpstr>
      <vt:lpstr>Weaver v. IWCC 2016 IL App (4th) 150152WC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5-4-2016</dc:title>
  <dc:creator>David B. Menchetti</dc:creator>
  <cp:lastModifiedBy>David B. Menchetti</cp:lastModifiedBy>
  <cp:revision>14</cp:revision>
  <cp:lastPrinted>2016-06-01T15:31:08Z</cp:lastPrinted>
  <dcterms:created xsi:type="dcterms:W3CDTF">2016-06-01T11:54:53Z</dcterms:created>
  <dcterms:modified xsi:type="dcterms:W3CDTF">2016-06-01T15:33:41Z</dcterms:modified>
</cp:coreProperties>
</file>