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58" r:id="rId3"/>
    <p:sldId id="259" r:id="rId4"/>
    <p:sldId id="261" r:id="rId5"/>
    <p:sldId id="262" r:id="rId6"/>
    <p:sldId id="267" r:id="rId7"/>
    <p:sldId id="268" r:id="rId8"/>
    <p:sldId id="263" r:id="rId9"/>
    <p:sldId id="264" r:id="rId10"/>
    <p:sldId id="265" r:id="rId11"/>
    <p:sldId id="266"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F624C5F-35E2-4E1B-924F-B459A8D5EABD}" type="slidenum">
              <a:rPr lang="en-US" smtClean="0"/>
              <a:t>‹#›</a:t>
            </a:fld>
            <a:endParaRPr lang="en-US"/>
          </a:p>
        </p:txBody>
      </p:sp>
    </p:spTree>
    <p:extLst>
      <p:ext uri="{BB962C8B-B14F-4D97-AF65-F5344CB8AC3E}">
        <p14:creationId xmlns:p14="http://schemas.microsoft.com/office/powerpoint/2010/main" val="261285530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66" tIns="46583" rIns="93166" bIns="46583" rtlCol="0"/>
          <a:lstStyle>
            <a:lvl1pPr algn="r">
              <a:defRPr sz="1200"/>
            </a:lvl1pPr>
          </a:lstStyle>
          <a:p>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66" tIns="46583" rIns="93166" bIns="46583"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6" tIns="46583" rIns="93166" bIns="4658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6434"/>
          </a:xfrm>
          <a:prstGeom prst="rect">
            <a:avLst/>
          </a:prstGeom>
        </p:spPr>
        <p:txBody>
          <a:bodyPr vert="horz" lIns="93166" tIns="46583" rIns="93166"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66" tIns="46583" rIns="93166" bIns="46583" rtlCol="0" anchor="b"/>
          <a:lstStyle>
            <a:lvl1pPr algn="r">
              <a:defRPr sz="1200"/>
            </a:lvl1pPr>
          </a:lstStyle>
          <a:p>
            <a:fld id="{61F8FDA3-EE89-4035-AD90-906EA8B9DA38}" type="slidenum">
              <a:rPr lang="en-US" smtClean="0"/>
              <a:t>‹#›</a:t>
            </a:fld>
            <a:endParaRPr lang="en-US"/>
          </a:p>
        </p:txBody>
      </p:sp>
    </p:spTree>
    <p:extLst>
      <p:ext uri="{BB962C8B-B14F-4D97-AF65-F5344CB8AC3E}">
        <p14:creationId xmlns:p14="http://schemas.microsoft.com/office/powerpoint/2010/main" val="253509650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6012" indent="-302312">
              <a:defRPr>
                <a:solidFill>
                  <a:schemeClr val="tx1"/>
                </a:solidFill>
                <a:latin typeface="Arial" panose="020B0604020202020204" pitchFamily="34" charset="0"/>
                <a:cs typeface="Arial" panose="020B0604020202020204" pitchFamily="34" charset="0"/>
              </a:defRPr>
            </a:lvl2pPr>
            <a:lvl3pPr marL="1209250" indent="-241849">
              <a:defRPr>
                <a:solidFill>
                  <a:schemeClr val="tx1"/>
                </a:solidFill>
                <a:latin typeface="Arial" panose="020B0604020202020204" pitchFamily="34" charset="0"/>
                <a:cs typeface="Arial" panose="020B0604020202020204" pitchFamily="34" charset="0"/>
              </a:defRPr>
            </a:lvl3pPr>
            <a:lvl4pPr marL="1692949" indent="-241849">
              <a:defRPr>
                <a:solidFill>
                  <a:schemeClr val="tx1"/>
                </a:solidFill>
                <a:latin typeface="Arial" panose="020B0604020202020204" pitchFamily="34" charset="0"/>
                <a:cs typeface="Arial" panose="020B0604020202020204" pitchFamily="34" charset="0"/>
              </a:defRPr>
            </a:lvl4pPr>
            <a:lvl5pPr marL="2176650" indent="-241849">
              <a:defRPr>
                <a:solidFill>
                  <a:schemeClr val="tx1"/>
                </a:solidFill>
                <a:latin typeface="Arial" panose="020B0604020202020204" pitchFamily="34" charset="0"/>
                <a:cs typeface="Arial" panose="020B0604020202020204" pitchFamily="34" charset="0"/>
              </a:defRPr>
            </a:lvl5pPr>
            <a:lvl6pPr marL="2660349" indent="-24184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44049" indent="-24184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7750" indent="-24184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11449" indent="-24184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1341510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974" indent="-291144">
              <a:spcBef>
                <a:spcPct val="30000"/>
              </a:spcBef>
              <a:defRPr sz="1200">
                <a:solidFill>
                  <a:schemeClr val="tx1"/>
                </a:solidFill>
                <a:latin typeface="Calibri" panose="020F0502020204030204" pitchFamily="34" charset="0"/>
              </a:defRPr>
            </a:lvl2pPr>
            <a:lvl3pPr marL="1164576" indent="-232915">
              <a:spcBef>
                <a:spcPct val="30000"/>
              </a:spcBef>
              <a:defRPr sz="1200">
                <a:solidFill>
                  <a:schemeClr val="tx1"/>
                </a:solidFill>
                <a:latin typeface="Calibri" panose="020F0502020204030204" pitchFamily="34" charset="0"/>
              </a:defRPr>
            </a:lvl3pPr>
            <a:lvl4pPr marL="1630405" indent="-232915">
              <a:spcBef>
                <a:spcPct val="30000"/>
              </a:spcBef>
              <a:defRPr sz="1200">
                <a:solidFill>
                  <a:schemeClr val="tx1"/>
                </a:solidFill>
                <a:latin typeface="Calibri" panose="020F0502020204030204" pitchFamily="34" charset="0"/>
              </a:defRPr>
            </a:lvl4pPr>
            <a:lvl5pPr marL="2096236" indent="-232915">
              <a:spcBef>
                <a:spcPct val="30000"/>
              </a:spcBef>
              <a:defRPr sz="1200">
                <a:solidFill>
                  <a:schemeClr val="tx1"/>
                </a:solidFill>
                <a:latin typeface="Calibri" panose="020F0502020204030204" pitchFamily="34" charset="0"/>
              </a:defRPr>
            </a:lvl5pPr>
            <a:lvl6pPr marL="2562066" indent="-232915" eaLnBrk="0" fontAlgn="base" hangingPunct="0">
              <a:spcBef>
                <a:spcPct val="30000"/>
              </a:spcBef>
              <a:spcAft>
                <a:spcPct val="0"/>
              </a:spcAft>
              <a:defRPr sz="1200">
                <a:solidFill>
                  <a:schemeClr val="tx1"/>
                </a:solidFill>
                <a:latin typeface="Calibri" panose="020F0502020204030204" pitchFamily="34" charset="0"/>
              </a:defRPr>
            </a:lvl6pPr>
            <a:lvl7pPr marL="3027896" indent="-232915" eaLnBrk="0" fontAlgn="base" hangingPunct="0">
              <a:spcBef>
                <a:spcPct val="30000"/>
              </a:spcBef>
              <a:spcAft>
                <a:spcPct val="0"/>
              </a:spcAft>
              <a:defRPr sz="1200">
                <a:solidFill>
                  <a:schemeClr val="tx1"/>
                </a:solidFill>
                <a:latin typeface="Calibri" panose="020F0502020204030204" pitchFamily="34" charset="0"/>
              </a:defRPr>
            </a:lvl7pPr>
            <a:lvl8pPr marL="3493727" indent="-232915" eaLnBrk="0" fontAlgn="base" hangingPunct="0">
              <a:spcBef>
                <a:spcPct val="30000"/>
              </a:spcBef>
              <a:spcAft>
                <a:spcPct val="0"/>
              </a:spcAft>
              <a:defRPr sz="1200">
                <a:solidFill>
                  <a:schemeClr val="tx1"/>
                </a:solidFill>
                <a:latin typeface="Calibri" panose="020F0502020204030204" pitchFamily="34" charset="0"/>
              </a:defRPr>
            </a:lvl8pPr>
            <a:lvl9pPr marL="3959556" indent="-23291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104E09-6DF3-4936-A433-3886EDB91B30}" type="slidenum">
              <a:rPr lang="en-US" altLang="en-US"/>
              <a:pPr>
                <a:spcBef>
                  <a:spcPct val="0"/>
                </a:spcBef>
              </a:pPr>
              <a:t>4</a:t>
            </a:fld>
            <a:endParaRPr lang="en-US" altLang="en-US"/>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331472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974" indent="-291144">
              <a:spcBef>
                <a:spcPct val="30000"/>
              </a:spcBef>
              <a:defRPr sz="1200">
                <a:solidFill>
                  <a:schemeClr val="tx1"/>
                </a:solidFill>
                <a:latin typeface="Calibri" panose="020F0502020204030204" pitchFamily="34" charset="0"/>
              </a:defRPr>
            </a:lvl2pPr>
            <a:lvl3pPr marL="1164576" indent="-232915">
              <a:spcBef>
                <a:spcPct val="30000"/>
              </a:spcBef>
              <a:defRPr sz="1200">
                <a:solidFill>
                  <a:schemeClr val="tx1"/>
                </a:solidFill>
                <a:latin typeface="Calibri" panose="020F0502020204030204" pitchFamily="34" charset="0"/>
              </a:defRPr>
            </a:lvl3pPr>
            <a:lvl4pPr marL="1630405" indent="-232915">
              <a:spcBef>
                <a:spcPct val="30000"/>
              </a:spcBef>
              <a:defRPr sz="1200">
                <a:solidFill>
                  <a:schemeClr val="tx1"/>
                </a:solidFill>
                <a:latin typeface="Calibri" panose="020F0502020204030204" pitchFamily="34" charset="0"/>
              </a:defRPr>
            </a:lvl4pPr>
            <a:lvl5pPr marL="2096236" indent="-232915">
              <a:spcBef>
                <a:spcPct val="30000"/>
              </a:spcBef>
              <a:defRPr sz="1200">
                <a:solidFill>
                  <a:schemeClr val="tx1"/>
                </a:solidFill>
                <a:latin typeface="Calibri" panose="020F0502020204030204" pitchFamily="34" charset="0"/>
              </a:defRPr>
            </a:lvl5pPr>
            <a:lvl6pPr marL="2562066" indent="-232915" eaLnBrk="0" fontAlgn="base" hangingPunct="0">
              <a:spcBef>
                <a:spcPct val="30000"/>
              </a:spcBef>
              <a:spcAft>
                <a:spcPct val="0"/>
              </a:spcAft>
              <a:defRPr sz="1200">
                <a:solidFill>
                  <a:schemeClr val="tx1"/>
                </a:solidFill>
                <a:latin typeface="Calibri" panose="020F0502020204030204" pitchFamily="34" charset="0"/>
              </a:defRPr>
            </a:lvl6pPr>
            <a:lvl7pPr marL="3027896" indent="-232915" eaLnBrk="0" fontAlgn="base" hangingPunct="0">
              <a:spcBef>
                <a:spcPct val="30000"/>
              </a:spcBef>
              <a:spcAft>
                <a:spcPct val="0"/>
              </a:spcAft>
              <a:defRPr sz="1200">
                <a:solidFill>
                  <a:schemeClr val="tx1"/>
                </a:solidFill>
                <a:latin typeface="Calibri" panose="020F0502020204030204" pitchFamily="34" charset="0"/>
              </a:defRPr>
            </a:lvl7pPr>
            <a:lvl8pPr marL="3493727" indent="-232915" eaLnBrk="0" fontAlgn="base" hangingPunct="0">
              <a:spcBef>
                <a:spcPct val="30000"/>
              </a:spcBef>
              <a:spcAft>
                <a:spcPct val="0"/>
              </a:spcAft>
              <a:defRPr sz="1200">
                <a:solidFill>
                  <a:schemeClr val="tx1"/>
                </a:solidFill>
                <a:latin typeface="Calibri" panose="020F0502020204030204" pitchFamily="34" charset="0"/>
              </a:defRPr>
            </a:lvl8pPr>
            <a:lvl9pPr marL="3959556" indent="-23291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104E09-6DF3-4936-A433-3886EDB91B30}" type="slidenum">
              <a:rPr lang="en-US" altLang="en-US"/>
              <a:pPr>
                <a:spcBef>
                  <a:spcPct val="0"/>
                </a:spcBef>
              </a:pPr>
              <a:t>5</a:t>
            </a:fld>
            <a:endParaRPr lang="en-US" altLang="en-US"/>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3050242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14ED1E-62C3-4CCB-95CE-E8AC7D1D5AF3}"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DA73F-8323-44E1-BB8E-18A10132EAED}" type="slidenum">
              <a:rPr lang="en-US" smtClean="0"/>
              <a:t>‹#›</a:t>
            </a:fld>
            <a:endParaRPr lang="en-US"/>
          </a:p>
        </p:txBody>
      </p:sp>
    </p:spTree>
    <p:extLst>
      <p:ext uri="{BB962C8B-B14F-4D97-AF65-F5344CB8AC3E}">
        <p14:creationId xmlns:p14="http://schemas.microsoft.com/office/powerpoint/2010/main" val="3766313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4ED1E-62C3-4CCB-95CE-E8AC7D1D5AF3}"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DA73F-8323-44E1-BB8E-18A10132EAED}" type="slidenum">
              <a:rPr lang="en-US" smtClean="0"/>
              <a:t>‹#›</a:t>
            </a:fld>
            <a:endParaRPr lang="en-US"/>
          </a:p>
        </p:txBody>
      </p:sp>
    </p:spTree>
    <p:extLst>
      <p:ext uri="{BB962C8B-B14F-4D97-AF65-F5344CB8AC3E}">
        <p14:creationId xmlns:p14="http://schemas.microsoft.com/office/powerpoint/2010/main" val="365422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4ED1E-62C3-4CCB-95CE-E8AC7D1D5AF3}"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DA73F-8323-44E1-BB8E-18A10132EAED}" type="slidenum">
              <a:rPr lang="en-US" smtClean="0"/>
              <a:t>‹#›</a:t>
            </a:fld>
            <a:endParaRPr lang="en-US"/>
          </a:p>
        </p:txBody>
      </p:sp>
    </p:spTree>
    <p:extLst>
      <p:ext uri="{BB962C8B-B14F-4D97-AF65-F5344CB8AC3E}">
        <p14:creationId xmlns:p14="http://schemas.microsoft.com/office/powerpoint/2010/main" val="2159292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4ED1E-62C3-4CCB-95CE-E8AC7D1D5AF3}"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DA73F-8323-44E1-BB8E-18A10132EAED}" type="slidenum">
              <a:rPr lang="en-US" smtClean="0"/>
              <a:t>‹#›</a:t>
            </a:fld>
            <a:endParaRPr lang="en-US"/>
          </a:p>
        </p:txBody>
      </p:sp>
    </p:spTree>
    <p:extLst>
      <p:ext uri="{BB962C8B-B14F-4D97-AF65-F5344CB8AC3E}">
        <p14:creationId xmlns:p14="http://schemas.microsoft.com/office/powerpoint/2010/main" val="110073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14ED1E-62C3-4CCB-95CE-E8AC7D1D5AF3}"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DA73F-8323-44E1-BB8E-18A10132EAED}" type="slidenum">
              <a:rPr lang="en-US" smtClean="0"/>
              <a:t>‹#›</a:t>
            </a:fld>
            <a:endParaRPr lang="en-US"/>
          </a:p>
        </p:txBody>
      </p:sp>
    </p:spTree>
    <p:extLst>
      <p:ext uri="{BB962C8B-B14F-4D97-AF65-F5344CB8AC3E}">
        <p14:creationId xmlns:p14="http://schemas.microsoft.com/office/powerpoint/2010/main" val="2741949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14ED1E-62C3-4CCB-95CE-E8AC7D1D5AF3}"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DA73F-8323-44E1-BB8E-18A10132EAED}" type="slidenum">
              <a:rPr lang="en-US" smtClean="0"/>
              <a:t>‹#›</a:t>
            </a:fld>
            <a:endParaRPr lang="en-US"/>
          </a:p>
        </p:txBody>
      </p:sp>
    </p:spTree>
    <p:extLst>
      <p:ext uri="{BB962C8B-B14F-4D97-AF65-F5344CB8AC3E}">
        <p14:creationId xmlns:p14="http://schemas.microsoft.com/office/powerpoint/2010/main" val="24775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14ED1E-62C3-4CCB-95CE-E8AC7D1D5AF3}" type="datetimeFigureOut">
              <a:rPr lang="en-US" smtClean="0"/>
              <a:t>5/4/2016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2DA73F-8323-44E1-BB8E-18A10132EAED}" type="slidenum">
              <a:rPr lang="en-US" smtClean="0"/>
              <a:t>‹#›</a:t>
            </a:fld>
            <a:endParaRPr lang="en-US"/>
          </a:p>
        </p:txBody>
      </p:sp>
    </p:spTree>
    <p:extLst>
      <p:ext uri="{BB962C8B-B14F-4D97-AF65-F5344CB8AC3E}">
        <p14:creationId xmlns:p14="http://schemas.microsoft.com/office/powerpoint/2010/main" val="1747347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14ED1E-62C3-4CCB-95CE-E8AC7D1D5AF3}" type="datetimeFigureOut">
              <a:rPr lang="en-US" smtClean="0"/>
              <a:t>5/4/2016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2DA73F-8323-44E1-BB8E-18A10132EAED}" type="slidenum">
              <a:rPr lang="en-US" smtClean="0"/>
              <a:t>‹#›</a:t>
            </a:fld>
            <a:endParaRPr lang="en-US"/>
          </a:p>
        </p:txBody>
      </p:sp>
    </p:spTree>
    <p:extLst>
      <p:ext uri="{BB962C8B-B14F-4D97-AF65-F5344CB8AC3E}">
        <p14:creationId xmlns:p14="http://schemas.microsoft.com/office/powerpoint/2010/main" val="99094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4ED1E-62C3-4CCB-95CE-E8AC7D1D5AF3}" type="datetimeFigureOut">
              <a:rPr lang="en-US" smtClean="0"/>
              <a:t>5/4/2016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2DA73F-8323-44E1-BB8E-18A10132EAED}" type="slidenum">
              <a:rPr lang="en-US" smtClean="0"/>
              <a:t>‹#›</a:t>
            </a:fld>
            <a:endParaRPr lang="en-US"/>
          </a:p>
        </p:txBody>
      </p:sp>
    </p:spTree>
    <p:extLst>
      <p:ext uri="{BB962C8B-B14F-4D97-AF65-F5344CB8AC3E}">
        <p14:creationId xmlns:p14="http://schemas.microsoft.com/office/powerpoint/2010/main" val="43776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14ED1E-62C3-4CCB-95CE-E8AC7D1D5AF3}"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DA73F-8323-44E1-BB8E-18A10132EAED}" type="slidenum">
              <a:rPr lang="en-US" smtClean="0"/>
              <a:t>‹#›</a:t>
            </a:fld>
            <a:endParaRPr lang="en-US"/>
          </a:p>
        </p:txBody>
      </p:sp>
    </p:spTree>
    <p:extLst>
      <p:ext uri="{BB962C8B-B14F-4D97-AF65-F5344CB8AC3E}">
        <p14:creationId xmlns:p14="http://schemas.microsoft.com/office/powerpoint/2010/main" val="161867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14ED1E-62C3-4CCB-95CE-E8AC7D1D5AF3}"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DA73F-8323-44E1-BB8E-18A10132EAED}" type="slidenum">
              <a:rPr lang="en-US" smtClean="0"/>
              <a:t>‹#›</a:t>
            </a:fld>
            <a:endParaRPr lang="en-US"/>
          </a:p>
        </p:txBody>
      </p:sp>
    </p:spTree>
    <p:extLst>
      <p:ext uri="{BB962C8B-B14F-4D97-AF65-F5344CB8AC3E}">
        <p14:creationId xmlns:p14="http://schemas.microsoft.com/office/powerpoint/2010/main" val="58593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4ED1E-62C3-4CCB-95CE-E8AC7D1D5AF3}" type="datetimeFigureOut">
              <a:rPr lang="en-US" smtClean="0"/>
              <a:t>5/4/2016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DA73F-8323-44E1-BB8E-18A10132EAED}" type="slidenum">
              <a:rPr lang="en-US" smtClean="0"/>
              <a:t>‹#›</a:t>
            </a:fld>
            <a:endParaRPr lang="en-US"/>
          </a:p>
        </p:txBody>
      </p:sp>
    </p:spTree>
    <p:extLst>
      <p:ext uri="{BB962C8B-B14F-4D97-AF65-F5344CB8AC3E}">
        <p14:creationId xmlns:p14="http://schemas.microsoft.com/office/powerpoint/2010/main" val="162113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smtClean="0"/>
              <a:t>WCLA MCLE</a:t>
            </a:r>
            <a:br>
              <a:rPr lang="en-US" altLang="en-US" dirty="0" smtClean="0"/>
            </a:br>
            <a:r>
              <a:rPr lang="en-US" altLang="en-US" dirty="0" smtClean="0"/>
              <a:t>5-4-2016</a:t>
            </a:r>
          </a:p>
        </p:txBody>
      </p:sp>
      <p:sp>
        <p:nvSpPr>
          <p:cNvPr id="4099" name="Content Placeholder 4"/>
          <p:cNvSpPr>
            <a:spLocks noGrp="1"/>
          </p:cNvSpPr>
          <p:nvPr>
            <p:ph idx="1"/>
          </p:nvPr>
        </p:nvSpPr>
        <p:spPr/>
        <p:txBody>
          <a:bodyPr/>
          <a:lstStyle/>
          <a:p>
            <a:pPr eaLnBrk="1" hangingPunct="1"/>
            <a:r>
              <a:rPr lang="en-US" altLang="en-US" dirty="0" smtClean="0"/>
              <a:t>May Update: Arms, Shoulders, Elbows &amp; Credits</a:t>
            </a:r>
          </a:p>
          <a:p>
            <a:pPr eaLnBrk="1" hangingPunct="1"/>
            <a:r>
              <a:rPr lang="en-US" altLang="en-US" smtClean="0"/>
              <a:t>May 4, </a:t>
            </a:r>
            <a:r>
              <a:rPr lang="en-US" altLang="en-US" dirty="0" smtClean="0"/>
              <a:t>2016</a:t>
            </a:r>
          </a:p>
          <a:p>
            <a:pPr eaLnBrk="1" hangingPunct="1"/>
            <a:r>
              <a:rPr lang="en-US" altLang="en-US" dirty="0" smtClean="0"/>
              <a:t>12:00 noon to 1 pm</a:t>
            </a:r>
          </a:p>
          <a:p>
            <a:pPr eaLnBrk="1" hangingPunct="1"/>
            <a:r>
              <a:rPr lang="en-US" altLang="en-US" dirty="0" smtClean="0"/>
              <a:t>James R. Thompson Center Auditorium, Chicago, IL</a:t>
            </a:r>
          </a:p>
          <a:p>
            <a:pPr eaLnBrk="1" hangingPunct="1"/>
            <a:r>
              <a:rPr lang="en-US" altLang="en-US" dirty="0" smtClean="0"/>
              <a:t>1 hour general MCLE credit</a:t>
            </a:r>
          </a:p>
          <a:p>
            <a:pPr eaLnBrk="1" hangingPunct="1"/>
            <a:endParaRPr lang="en-US" altLang="en-US" dirty="0" smtClean="0"/>
          </a:p>
        </p:txBody>
      </p:sp>
    </p:spTree>
    <p:extLst>
      <p:ext uri="{BB962C8B-B14F-4D97-AF65-F5344CB8AC3E}">
        <p14:creationId xmlns:p14="http://schemas.microsoft.com/office/powerpoint/2010/main" val="2044033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Edmundo Cortez v. S&amp;C Electric</a:t>
            </a:r>
            <a:br>
              <a:rPr lang="en-US" dirty="0" smtClean="0"/>
            </a:br>
            <a:r>
              <a:rPr lang="en-US" dirty="0" smtClean="0"/>
              <a:t>11WC010211; 13IWCC0650</a:t>
            </a:r>
            <a:endParaRPr lang="en-US" dirty="0"/>
          </a:p>
        </p:txBody>
      </p:sp>
      <p:sp>
        <p:nvSpPr>
          <p:cNvPr id="3" name="Content Placeholder 2"/>
          <p:cNvSpPr>
            <a:spLocks noGrp="1"/>
          </p:cNvSpPr>
          <p:nvPr>
            <p:ph idx="1"/>
          </p:nvPr>
        </p:nvSpPr>
        <p:spPr/>
        <p:txBody>
          <a:bodyPr>
            <a:normAutofit lnSpcReduction="10000"/>
          </a:bodyPr>
          <a:lstStyle/>
          <a:p>
            <a:r>
              <a:rPr lang="en-US" dirty="0" smtClean="0"/>
              <a:t>IWCC affirmed &amp; adopted Arbitration decision regarding AWW</a:t>
            </a:r>
          </a:p>
          <a:p>
            <a:r>
              <a:rPr lang="en-US" dirty="0"/>
              <a:t>In </a:t>
            </a:r>
            <a:r>
              <a:rPr lang="en-US" dirty="0" smtClean="0"/>
              <a:t>calculating </a:t>
            </a:r>
            <a:r>
              <a:rPr lang="en-US" dirty="0"/>
              <a:t>the average weekly wage, the Arbitrator finds that Petitioner failed to prove </a:t>
            </a:r>
            <a:r>
              <a:rPr lang="en-US" dirty="0" smtClean="0"/>
              <a:t>that overtime </a:t>
            </a:r>
            <a:r>
              <a:rPr lang="en-US" dirty="0"/>
              <a:t>should be included in the calculation. In short, all witnesses testified to a scheduled 8 </a:t>
            </a:r>
            <a:r>
              <a:rPr lang="en-US" dirty="0" smtClean="0"/>
              <a:t>hour </a:t>
            </a:r>
            <a:r>
              <a:rPr lang="en-US" dirty="0"/>
              <a:t>work day for a 40 hour work week. In addition, the records submitted by both </a:t>
            </a:r>
            <a:r>
              <a:rPr lang="en-US" dirty="0" smtClean="0"/>
              <a:t>parties indicate </a:t>
            </a:r>
            <a:r>
              <a:rPr lang="en-US" dirty="0"/>
              <a:t>that Petitioner worked more than 40 hours per week almost all of the 25 weeks </a:t>
            </a:r>
            <a:r>
              <a:rPr lang="en-US" dirty="0" smtClean="0"/>
              <a:t>worked. However</a:t>
            </a:r>
            <a:r>
              <a:rPr lang="en-US" dirty="0"/>
              <a:t>, the record is devoid of ample evidence to conclude that any time worked over </a:t>
            </a:r>
            <a:r>
              <a:rPr lang="en-US" dirty="0" smtClean="0"/>
              <a:t>8hoursis </a:t>
            </a:r>
            <a:r>
              <a:rPr lang="en-US" dirty="0"/>
              <a:t>mandatory. Rather, based on the testimony of Respondent's witnesses as well as Mr. </a:t>
            </a:r>
            <a:r>
              <a:rPr lang="en-US" dirty="0" err="1" smtClean="0"/>
              <a:t>Kongo</a:t>
            </a:r>
            <a:r>
              <a:rPr lang="en-US" dirty="0" smtClean="0"/>
              <a:t>, overtime </a:t>
            </a:r>
            <a:r>
              <a:rPr lang="en-US" dirty="0"/>
              <a:t>is only mandatory if no one volunteers and that workers always volunteer to work </a:t>
            </a:r>
            <a:r>
              <a:rPr lang="en-US" dirty="0" smtClean="0"/>
              <a:t>the overtime</a:t>
            </a:r>
            <a:r>
              <a:rPr lang="en-US" dirty="0"/>
              <a:t>.</a:t>
            </a:r>
          </a:p>
        </p:txBody>
      </p:sp>
    </p:spTree>
    <p:extLst>
      <p:ext uri="{BB962C8B-B14F-4D97-AF65-F5344CB8AC3E}">
        <p14:creationId xmlns:p14="http://schemas.microsoft.com/office/powerpoint/2010/main" val="1175107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S&amp;C Electric v. </a:t>
            </a:r>
            <a:r>
              <a:rPr lang="en-US" smtClean="0"/>
              <a:t>IWCC</a:t>
            </a:r>
            <a:br>
              <a:rPr lang="en-US" smtClean="0"/>
            </a:br>
            <a:r>
              <a:rPr lang="en-US" smtClean="0"/>
              <a:t>2015 IL App (1</a:t>
            </a:r>
            <a:r>
              <a:rPr lang="en-US" baseline="30000" smtClean="0"/>
              <a:t>st</a:t>
            </a:r>
            <a:r>
              <a:rPr lang="en-US" smtClean="0"/>
              <a:t>) 141057WC</a:t>
            </a:r>
            <a:endParaRPr lang="en-US"/>
          </a:p>
        </p:txBody>
      </p:sp>
      <p:sp>
        <p:nvSpPr>
          <p:cNvPr id="3" name="Content Placeholder 2"/>
          <p:cNvSpPr>
            <a:spLocks noGrp="1"/>
          </p:cNvSpPr>
          <p:nvPr>
            <p:ph idx="1"/>
          </p:nvPr>
        </p:nvSpPr>
        <p:spPr/>
        <p:txBody>
          <a:bodyPr>
            <a:normAutofit fontScale="70000" lnSpcReduction="20000"/>
          </a:bodyPr>
          <a:lstStyle/>
          <a:p>
            <a:r>
              <a:rPr lang="en-US" dirty="0"/>
              <a:t>Last, the employer argues the Commission improperly included overtime hours in </a:t>
            </a:r>
            <a:r>
              <a:rPr lang="en-US" dirty="0" smtClean="0"/>
              <a:t>its calculation </a:t>
            </a:r>
            <a:r>
              <a:rPr lang="en-US" dirty="0"/>
              <a:t>of claimant’s average weekly wage. Claimant asserts his overtime hours </a:t>
            </a:r>
            <a:r>
              <a:rPr lang="en-US" dirty="0" smtClean="0"/>
              <a:t>were properly </a:t>
            </a:r>
            <a:r>
              <a:rPr lang="en-US" dirty="0"/>
              <a:t>included in the calculation of his wage</a:t>
            </a:r>
            <a:r>
              <a:rPr lang="en-US" dirty="0" smtClean="0"/>
              <a:t>.</a:t>
            </a:r>
          </a:p>
          <a:p>
            <a:r>
              <a:rPr lang="en-US" dirty="0"/>
              <a:t>Although overtime wages are </a:t>
            </a:r>
            <a:r>
              <a:rPr lang="en-US" dirty="0" smtClean="0"/>
              <a:t>generally excluded </a:t>
            </a:r>
            <a:r>
              <a:rPr lang="en-US" dirty="0"/>
              <a:t>from the calculation of an employee’s compensation, an exception exists where </a:t>
            </a:r>
            <a:r>
              <a:rPr lang="en-US" dirty="0" smtClean="0"/>
              <a:t>the overtime </a:t>
            </a:r>
            <a:r>
              <a:rPr lang="en-US" dirty="0"/>
              <a:t>hours are consistent </a:t>
            </a:r>
            <a:r>
              <a:rPr lang="en-US" b="1" i="1" u="sng" dirty="0"/>
              <a:t>and</a:t>
            </a:r>
            <a:r>
              <a:rPr lang="en-US" dirty="0"/>
              <a:t> required by the </a:t>
            </a:r>
            <a:r>
              <a:rPr lang="en-US" dirty="0" smtClean="0"/>
              <a:t>employer, citing </a:t>
            </a:r>
            <a:r>
              <a:rPr lang="en-US" u="sng" dirty="0" smtClean="0"/>
              <a:t>Airborne Express</a:t>
            </a:r>
            <a:r>
              <a:rPr lang="en-US" dirty="0" smtClean="0"/>
              <a:t>.</a:t>
            </a:r>
          </a:p>
          <a:p>
            <a:r>
              <a:rPr lang="en-US" dirty="0" smtClean="0"/>
              <a:t>Editorial comment, for the record, “</a:t>
            </a:r>
            <a:r>
              <a:rPr lang="en-US" dirty="0"/>
              <a:t>Overtime includes those hours in excess of an employee's regular weekly hours of employment that he or she is not required to work as a condition of his or her employment </a:t>
            </a:r>
            <a:r>
              <a:rPr lang="en-US" b="1" u="sng" dirty="0"/>
              <a:t>or</a:t>
            </a:r>
            <a:r>
              <a:rPr lang="en-US" dirty="0"/>
              <a:t> which are not part of a set number of hours consistently worked each week</a:t>
            </a:r>
            <a:r>
              <a:rPr lang="en-US" dirty="0" smtClean="0"/>
              <a:t>.” </a:t>
            </a:r>
          </a:p>
          <a:p>
            <a:r>
              <a:rPr lang="en-US" dirty="0"/>
              <a:t>Despite the contentions of both the employer and claimant, neither the arbitrator nor </a:t>
            </a:r>
            <a:r>
              <a:rPr lang="en-US" dirty="0" smtClean="0"/>
              <a:t>the Commission </a:t>
            </a:r>
            <a:r>
              <a:rPr lang="en-US" dirty="0"/>
              <a:t>included overtime hours in the calculation of claimant’s average weekly wage. </a:t>
            </a:r>
            <a:r>
              <a:rPr lang="en-US" dirty="0" smtClean="0"/>
              <a:t>In fact</a:t>
            </a:r>
            <a:r>
              <a:rPr lang="en-US" dirty="0"/>
              <a:t>, the arbitrator’s decision, which was adopted and affirmed by the Commission, states</a:t>
            </a:r>
            <a:r>
              <a:rPr lang="en-US" dirty="0" smtClean="0"/>
              <a:t>,“[</a:t>
            </a:r>
            <a:r>
              <a:rPr lang="en-US" dirty="0"/>
              <a:t>i]n calculating the average weekly wage, the [a]</a:t>
            </a:r>
            <a:r>
              <a:rPr lang="en-US" dirty="0" err="1"/>
              <a:t>rbitrator</a:t>
            </a:r>
            <a:r>
              <a:rPr lang="en-US" dirty="0"/>
              <a:t> finds that [claimant] </a:t>
            </a:r>
            <a:r>
              <a:rPr lang="en-US" i="1" dirty="0"/>
              <a:t>failed to </a:t>
            </a:r>
            <a:r>
              <a:rPr lang="en-US" i="1" dirty="0" smtClean="0"/>
              <a:t>prove that </a:t>
            </a:r>
            <a:r>
              <a:rPr lang="en-US" i="1" dirty="0"/>
              <a:t>overtime should be included in the calculation</a:t>
            </a:r>
            <a:r>
              <a:rPr lang="en-US" dirty="0"/>
              <a:t>.” </a:t>
            </a:r>
            <a:r>
              <a:rPr lang="en-US" dirty="0" smtClean="0"/>
              <a:t>The </a:t>
            </a:r>
            <a:r>
              <a:rPr lang="en-US" dirty="0"/>
              <a:t>arbitrator noted</a:t>
            </a:r>
            <a:r>
              <a:rPr lang="en-US" dirty="0" smtClean="0"/>
              <a:t>, “</a:t>
            </a:r>
            <a:r>
              <a:rPr lang="en-US" dirty="0"/>
              <a:t>the record is devoid of ample evidence to conclude that any time worked over 8 hours </a:t>
            </a:r>
            <a:r>
              <a:rPr lang="en-US" dirty="0" smtClean="0"/>
              <a:t>is mandatory</a:t>
            </a:r>
            <a:r>
              <a:rPr lang="en-US" dirty="0"/>
              <a:t>.” Accordingly, the arbitrator subtracted claimant’s overtime </a:t>
            </a:r>
            <a:r>
              <a:rPr lang="en-US" dirty="0" smtClean="0"/>
              <a:t>earnings. </a:t>
            </a:r>
            <a:endParaRPr lang="en-US" dirty="0"/>
          </a:p>
        </p:txBody>
      </p:sp>
    </p:spTree>
    <p:extLst>
      <p:ext uri="{BB962C8B-B14F-4D97-AF65-F5344CB8AC3E}">
        <p14:creationId xmlns:p14="http://schemas.microsoft.com/office/powerpoint/2010/main" val="829394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Stanford Dorsey v. City of Chicago</a:t>
            </a:r>
            <a:br>
              <a:rPr lang="en-US" dirty="0" smtClean="0"/>
            </a:br>
            <a:r>
              <a:rPr lang="en-US" dirty="0" smtClean="0"/>
              <a:t>13WC003624; 14IWCC0004</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IWCC modifies </a:t>
            </a:r>
            <a:r>
              <a:rPr lang="en-US" dirty="0"/>
              <a:t>Arbitration </a:t>
            </a:r>
            <a:r>
              <a:rPr lang="en-US" dirty="0" smtClean="0"/>
              <a:t>Award: 17</a:t>
            </a:r>
            <a:r>
              <a:rPr lang="en-US" dirty="0"/>
              <a:t>% </a:t>
            </a:r>
            <a:r>
              <a:rPr lang="en-US" dirty="0" smtClean="0"/>
              <a:t>MAW (= 85 weeks = 33.6</a:t>
            </a:r>
            <a:r>
              <a:rPr lang="en-US" dirty="0"/>
              <a:t>% </a:t>
            </a:r>
            <a:r>
              <a:rPr lang="en-US" dirty="0" smtClean="0"/>
              <a:t>arm). IWCC awards 37.5% arm (= 94.875 weeks) instead. IWCC modifies Arbitration Award of “no credit”.</a:t>
            </a:r>
          </a:p>
          <a:p>
            <a:r>
              <a:rPr lang="en-US" dirty="0" smtClean="0"/>
              <a:t>The </a:t>
            </a:r>
            <a:r>
              <a:rPr lang="en-US" dirty="0"/>
              <a:t>Commission acknowledges that the Appellate Court in </a:t>
            </a:r>
            <a:r>
              <a:rPr lang="en-US" u="sng" dirty="0"/>
              <a:t>Will County </a:t>
            </a:r>
            <a:r>
              <a:rPr lang="en-US" dirty="0"/>
              <a:t>determined </a:t>
            </a:r>
            <a:r>
              <a:rPr lang="en-US" dirty="0" smtClean="0"/>
              <a:t>that shoulder </a:t>
            </a:r>
            <a:r>
              <a:rPr lang="en-US" dirty="0"/>
              <a:t>injuries are no longer to be considered scheduled injuries under §8(e), but are now </a:t>
            </a:r>
            <a:r>
              <a:rPr lang="en-US" dirty="0" smtClean="0"/>
              <a:t>to receive person as </a:t>
            </a:r>
            <a:r>
              <a:rPr lang="en-US" dirty="0"/>
              <a:t>a whole awards under §8(d)2. In this case, however, Petitioner's injury did </a:t>
            </a:r>
            <a:r>
              <a:rPr lang="en-US" dirty="0" smtClean="0"/>
              <a:t>not involve </a:t>
            </a:r>
            <a:r>
              <a:rPr lang="en-US" dirty="0"/>
              <a:t>his shoulder, but his biceps, and the tear occurred at the left elbow, not at the upper arm</a:t>
            </a:r>
            <a:r>
              <a:rPr lang="en-US" dirty="0" smtClean="0"/>
              <a:t>.</a:t>
            </a:r>
            <a:r>
              <a:rPr lang="en-US" dirty="0"/>
              <a:t> Petitioner's </a:t>
            </a:r>
            <a:r>
              <a:rPr lang="en-US" dirty="0" smtClean="0"/>
              <a:t>biceps injury at </a:t>
            </a:r>
            <a:r>
              <a:rPr lang="en-US" dirty="0"/>
              <a:t>the elbow fell within the </a:t>
            </a:r>
            <a:r>
              <a:rPr lang="en-US" dirty="0" smtClean="0"/>
              <a:t>injuries </a:t>
            </a:r>
            <a:r>
              <a:rPr lang="en-US" dirty="0"/>
              <a:t>listed in §8(e</a:t>
            </a:r>
            <a:r>
              <a:rPr lang="en-US" dirty="0" smtClean="0"/>
              <a:t>). </a:t>
            </a:r>
          </a:p>
          <a:p>
            <a:r>
              <a:rPr lang="en-US" dirty="0" smtClean="0"/>
              <a:t>After reviewing all the evidence and the relevant case law, the Commission finds that Petitioner's 1998 settlement occurred prior to the Appellate Court's decision in </a:t>
            </a:r>
            <a:r>
              <a:rPr lang="en-US" u="sng" dirty="0" smtClean="0"/>
              <a:t>Will County </a:t>
            </a:r>
            <a:r>
              <a:rPr lang="en-US" dirty="0" smtClean="0"/>
              <a:t>and that the permanent partial disability settlement for Petitioner's shoulder injury fell properly under §8(e) at the time of the settlement. Based on the Commission's determination above, Petitioner's biceps injury in this case also fell properly under §8(e) of the Act. Therefore, credit was available for Respondent's prior settlement for 30% of the left arm, leaving Respondent liable for 7.5% loss of use of the left arm for this injury.</a:t>
            </a:r>
          </a:p>
          <a:p>
            <a:r>
              <a:rPr lang="en-US" dirty="0" smtClean="0"/>
              <a:t>Respondent </a:t>
            </a:r>
            <a:r>
              <a:rPr lang="en-US" dirty="0"/>
              <a:t>pay </a:t>
            </a:r>
            <a:r>
              <a:rPr lang="en-US" dirty="0" smtClean="0"/>
              <a:t>to Petitioner </a:t>
            </a:r>
            <a:r>
              <a:rPr lang="en-US" dirty="0"/>
              <a:t>the sum of $664.72 per week for a period of 15.375 weeks, as provided in Section </a:t>
            </a:r>
            <a:r>
              <a:rPr lang="en-US" dirty="0" smtClean="0"/>
              <a:t>8(e)of the </a:t>
            </a:r>
            <a:r>
              <a:rPr lang="en-US" dirty="0"/>
              <a:t>Act, for the reason that the injuries sustained caused the loss </a:t>
            </a:r>
            <a:r>
              <a:rPr lang="en-US" dirty="0" smtClean="0"/>
              <a:t>of use </a:t>
            </a:r>
            <a:r>
              <a:rPr lang="en-US" dirty="0"/>
              <a:t>of 37.5% loss </a:t>
            </a:r>
            <a:r>
              <a:rPr lang="en-US" dirty="0" smtClean="0"/>
              <a:t>of use of Petitioner's </a:t>
            </a:r>
            <a:r>
              <a:rPr lang="en-US" dirty="0"/>
              <a:t>left arm, and Respondent is entitled under §8(e)17 to a credit for a 1998 </a:t>
            </a:r>
            <a:r>
              <a:rPr lang="en-US" dirty="0" smtClean="0"/>
              <a:t>settlement for </a:t>
            </a:r>
            <a:r>
              <a:rPr lang="en-US" dirty="0"/>
              <a:t>30% loss </a:t>
            </a:r>
            <a:r>
              <a:rPr lang="en-US" dirty="0" smtClean="0"/>
              <a:t>of use </a:t>
            </a:r>
            <a:r>
              <a:rPr lang="en-US" dirty="0"/>
              <a:t>of Petitioner's left arm</a:t>
            </a:r>
            <a:r>
              <a:rPr lang="en-US" dirty="0" smtClean="0"/>
              <a:t>.</a:t>
            </a:r>
          </a:p>
          <a:p>
            <a:r>
              <a:rPr lang="en-US" dirty="0" smtClean="0"/>
              <a:t>Note:  Was credit based on </a:t>
            </a:r>
            <a:r>
              <a:rPr lang="en-US" b="1" dirty="0" smtClean="0"/>
              <a:t>%</a:t>
            </a:r>
            <a:r>
              <a:rPr lang="en-US" dirty="0" smtClean="0"/>
              <a:t>? Was credit based on HAND? 37.5% - 30% = 7.5% X 205 weeks = 15.375 weeks</a:t>
            </a:r>
            <a:endParaRPr lang="en-US" dirty="0"/>
          </a:p>
        </p:txBody>
      </p:sp>
    </p:spTree>
    <p:extLst>
      <p:ext uri="{BB962C8B-B14F-4D97-AF65-F5344CB8AC3E}">
        <p14:creationId xmlns:p14="http://schemas.microsoft.com/office/powerpoint/2010/main" val="918208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Dorsey v. IWCC</a:t>
            </a:r>
            <a:br>
              <a:rPr lang="en-US" dirty="0" smtClean="0"/>
            </a:br>
            <a:r>
              <a:rPr lang="en-US" dirty="0" smtClean="0"/>
              <a:t>2016 IL App (1</a:t>
            </a:r>
            <a:r>
              <a:rPr lang="en-US" baseline="30000" dirty="0" smtClean="0"/>
              <a:t>st</a:t>
            </a:r>
            <a:r>
              <a:rPr lang="en-US" dirty="0" smtClean="0"/>
              <a:t>) 143044WC</a:t>
            </a:r>
            <a:endParaRPr lang="en-US" dirty="0"/>
          </a:p>
        </p:txBody>
      </p:sp>
      <p:sp>
        <p:nvSpPr>
          <p:cNvPr id="3" name="Content Placeholder 2"/>
          <p:cNvSpPr>
            <a:spLocks noGrp="1"/>
          </p:cNvSpPr>
          <p:nvPr>
            <p:ph idx="1"/>
          </p:nvPr>
        </p:nvSpPr>
        <p:spPr/>
        <p:txBody>
          <a:bodyPr>
            <a:normAutofit fontScale="77500" lnSpcReduction="20000"/>
          </a:bodyPr>
          <a:lstStyle/>
          <a:p>
            <a:r>
              <a:rPr lang="en-US" dirty="0"/>
              <a:t>At issue in the instant matter is whether the </a:t>
            </a:r>
            <a:r>
              <a:rPr lang="en-US" dirty="0" smtClean="0"/>
              <a:t>Commission’s award </a:t>
            </a:r>
            <a:r>
              <a:rPr lang="en-US" dirty="0"/>
              <a:t>of benefits under </a:t>
            </a:r>
            <a:r>
              <a:rPr lang="en-US" dirty="0" smtClean="0"/>
              <a:t>Section </a:t>
            </a:r>
            <a:r>
              <a:rPr lang="en-US" dirty="0"/>
              <a:t>8(e) </a:t>
            </a:r>
            <a:r>
              <a:rPr lang="en-US" dirty="0" smtClean="0"/>
              <a:t>(arm) </a:t>
            </a:r>
            <a:r>
              <a:rPr lang="en-US" dirty="0"/>
              <a:t>rather </a:t>
            </a:r>
            <a:r>
              <a:rPr lang="en-US" dirty="0" smtClean="0"/>
              <a:t>than Section </a:t>
            </a:r>
            <a:r>
              <a:rPr lang="en-US" dirty="0"/>
              <a:t>8(d)(2) </a:t>
            </a:r>
            <a:r>
              <a:rPr lang="en-US" dirty="0" smtClean="0"/>
              <a:t>was against </a:t>
            </a:r>
            <a:r>
              <a:rPr lang="en-US" dirty="0"/>
              <a:t>the manifest </a:t>
            </a:r>
            <a:r>
              <a:rPr lang="en-US" dirty="0" smtClean="0"/>
              <a:t>weight of </a:t>
            </a:r>
            <a:r>
              <a:rPr lang="en-US" dirty="0"/>
              <a:t>the evidence</a:t>
            </a:r>
            <a:r>
              <a:rPr lang="en-US" dirty="0" smtClean="0"/>
              <a:t>.</a:t>
            </a:r>
          </a:p>
          <a:p>
            <a:r>
              <a:rPr lang="en-US" dirty="0" smtClean="0"/>
              <a:t>Medical </a:t>
            </a:r>
            <a:r>
              <a:rPr lang="en-US" dirty="0"/>
              <a:t>records describing </a:t>
            </a:r>
            <a:r>
              <a:rPr lang="en-US" dirty="0" smtClean="0"/>
              <a:t>the claimant’s </a:t>
            </a:r>
            <a:r>
              <a:rPr lang="en-US" dirty="0"/>
              <a:t>treatment and surgical procedures contain multiple references to the treatment in </a:t>
            </a:r>
            <a:r>
              <a:rPr lang="en-US" dirty="0" smtClean="0"/>
              <a:t>the elbow </a:t>
            </a:r>
            <a:r>
              <a:rPr lang="en-US" dirty="0"/>
              <a:t>area without any reference to treatment or surgery to the shoulder</a:t>
            </a:r>
            <a:r>
              <a:rPr lang="en-US" dirty="0" smtClean="0"/>
              <a:t>.</a:t>
            </a:r>
          </a:p>
          <a:p>
            <a:r>
              <a:rPr lang="en-US" dirty="0" smtClean="0"/>
              <a:t>Single </a:t>
            </a:r>
            <a:r>
              <a:rPr lang="en-US" dirty="0"/>
              <a:t>reference to the “proximal” area of the arm, which can refer to the </a:t>
            </a:r>
            <a:r>
              <a:rPr lang="en-US" dirty="0" smtClean="0"/>
              <a:t>shoulder specifically</a:t>
            </a:r>
            <a:r>
              <a:rPr lang="en-US" dirty="0"/>
              <a:t>, or can merely refer to the “nearest” to the point of attachment of a specific </a:t>
            </a:r>
            <a:r>
              <a:rPr lang="en-US" dirty="0" smtClean="0"/>
              <a:t>body part</a:t>
            </a:r>
            <a:r>
              <a:rPr lang="en-US" dirty="0"/>
              <a:t>. Taber’s Cyclopedic Medical </a:t>
            </a:r>
            <a:r>
              <a:rPr lang="en-US" dirty="0" smtClean="0"/>
              <a:t>Dictionary. (Stedman’s?)</a:t>
            </a:r>
          </a:p>
          <a:p>
            <a:r>
              <a:rPr lang="en-US" dirty="0" smtClean="0"/>
              <a:t>Petitioner settled </a:t>
            </a:r>
            <a:r>
              <a:rPr lang="en-US" dirty="0"/>
              <a:t>a claim for injury to his left arm in 1995. </a:t>
            </a:r>
            <a:r>
              <a:rPr lang="en-US" dirty="0" smtClean="0"/>
              <a:t>WC Act </a:t>
            </a:r>
            <a:r>
              <a:rPr lang="en-US" dirty="0"/>
              <a:t>provides </a:t>
            </a:r>
            <a:r>
              <a:rPr lang="en-US" dirty="0" smtClean="0"/>
              <a:t>that any </a:t>
            </a:r>
            <a:r>
              <a:rPr lang="en-US" dirty="0"/>
              <a:t>future employer shall be given credit for prior compensation for an injury to that same </a:t>
            </a:r>
            <a:r>
              <a:rPr lang="en-US" dirty="0" smtClean="0"/>
              <a:t>body part</a:t>
            </a:r>
            <a:r>
              <a:rPr lang="en-US" dirty="0"/>
              <a:t>. </a:t>
            </a:r>
            <a:r>
              <a:rPr lang="en-US" dirty="0" smtClean="0"/>
              <a:t>The </a:t>
            </a:r>
            <a:r>
              <a:rPr lang="en-US" dirty="0"/>
              <a:t>fact that the claimant might </a:t>
            </a:r>
            <a:r>
              <a:rPr lang="en-US" dirty="0" smtClean="0"/>
              <a:t>be compensated </a:t>
            </a:r>
            <a:r>
              <a:rPr lang="en-US" dirty="0"/>
              <a:t>differently today for an injury that occurred in 1995 does not change the fact </a:t>
            </a:r>
            <a:r>
              <a:rPr lang="en-US" dirty="0" smtClean="0"/>
              <a:t>that he </a:t>
            </a:r>
            <a:r>
              <a:rPr lang="en-US" dirty="0"/>
              <a:t>was compensated </a:t>
            </a:r>
            <a:r>
              <a:rPr lang="en-US"/>
              <a:t>under </a:t>
            </a:r>
            <a:r>
              <a:rPr lang="en-US" smtClean="0"/>
              <a:t>Section </a:t>
            </a:r>
            <a:r>
              <a:rPr lang="en-US" dirty="0"/>
              <a:t>8(e) of the Act in 1998. The record established that </a:t>
            </a:r>
            <a:r>
              <a:rPr lang="en-US" dirty="0" smtClean="0"/>
              <a:t>the claimant </a:t>
            </a:r>
            <a:r>
              <a:rPr lang="en-US" dirty="0"/>
              <a:t>was compensated for a prior injury to his left arm and the Commission </a:t>
            </a:r>
            <a:r>
              <a:rPr lang="en-US" dirty="0" smtClean="0"/>
              <a:t>properly concluded </a:t>
            </a:r>
            <a:r>
              <a:rPr lang="en-US" dirty="0"/>
              <a:t>that the employer was entitled to credit for that prior compensation.</a:t>
            </a:r>
          </a:p>
        </p:txBody>
      </p:sp>
    </p:spTree>
    <p:extLst>
      <p:ext uri="{BB962C8B-B14F-4D97-AF65-F5344CB8AC3E}">
        <p14:creationId xmlns:p14="http://schemas.microsoft.com/office/powerpoint/2010/main" val="1616100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altLang="en-US" dirty="0" smtClean="0"/>
              <a:t>Credit: Weeks, % or $$</a:t>
            </a:r>
          </a:p>
        </p:txBody>
      </p:sp>
      <p:sp>
        <p:nvSpPr>
          <p:cNvPr id="6147" name="Content Placeholder 2"/>
          <p:cNvSpPr>
            <a:spLocks noGrp="1"/>
          </p:cNvSpPr>
          <p:nvPr>
            <p:ph idx="1"/>
          </p:nvPr>
        </p:nvSpPr>
        <p:spPr>
          <a:xfrm>
            <a:off x="1789981" y="1393167"/>
            <a:ext cx="9821173" cy="5206041"/>
          </a:xfrm>
        </p:spPr>
        <p:txBody>
          <a:bodyPr>
            <a:normAutofit/>
          </a:bodyPr>
          <a:lstStyle/>
          <a:p>
            <a:r>
              <a:rPr lang="en-US" altLang="en-US" sz="1800" dirty="0" err="1" smtClean="0"/>
              <a:t>Dyian</a:t>
            </a:r>
            <a:r>
              <a:rPr lang="en-US" altLang="en-US" sz="1800" dirty="0" smtClean="0"/>
              <a:t> McBride v. State of IL; 09IWCC0914; credit based on weeks, not %</a:t>
            </a:r>
          </a:p>
          <a:p>
            <a:r>
              <a:rPr lang="en-US" sz="1800" dirty="0" smtClean="0"/>
              <a:t>“When </a:t>
            </a:r>
            <a:r>
              <a:rPr lang="en-US" sz="1800" dirty="0"/>
              <a:t>considering the issue of calculating the amount of credit Respondent is entitled </a:t>
            </a:r>
            <a:r>
              <a:rPr lang="en-US" sz="1800" dirty="0" smtClean="0"/>
              <a:t>to for </a:t>
            </a:r>
            <a:r>
              <a:rPr lang="en-US" sz="1800" dirty="0"/>
              <a:t>prior settlements received by Petitioner, the Commission reviewed $8(e)17 of the Act </a:t>
            </a:r>
            <a:r>
              <a:rPr lang="en-US" sz="1800" dirty="0" smtClean="0"/>
              <a:t>which states </a:t>
            </a:r>
            <a:r>
              <a:rPr lang="en-US" sz="1800" dirty="0"/>
              <a:t>that</a:t>
            </a:r>
            <a:r>
              <a:rPr lang="en-US" sz="1800" dirty="0" smtClean="0"/>
              <a:t>: “in </a:t>
            </a:r>
            <a:r>
              <a:rPr lang="en-US" sz="1800" dirty="0"/>
              <a:t>computing the compensation to be paid to </a:t>
            </a:r>
            <a:r>
              <a:rPr lang="en-US" sz="1800" dirty="0" smtClean="0"/>
              <a:t>any employee </a:t>
            </a:r>
            <a:r>
              <a:rPr lang="en-US" sz="1800" dirty="0"/>
              <a:t>who, before the accident for which he </a:t>
            </a:r>
            <a:r>
              <a:rPr lang="en-US" sz="1800" dirty="0" smtClean="0"/>
              <a:t>claims compensation</a:t>
            </a:r>
            <a:r>
              <a:rPr lang="en-US" sz="1800" dirty="0"/>
              <a:t>, had before that time sustained an </a:t>
            </a:r>
            <a:r>
              <a:rPr lang="en-US" sz="1800" dirty="0" smtClean="0"/>
              <a:t>injury resulting </a:t>
            </a:r>
            <a:r>
              <a:rPr lang="en-US" sz="1800" dirty="0"/>
              <a:t>in the loss by amputation or partial loss </a:t>
            </a:r>
            <a:r>
              <a:rPr lang="en-US" sz="1800" dirty="0" smtClean="0"/>
              <a:t>by amputation </a:t>
            </a:r>
            <a:r>
              <a:rPr lang="en-US" sz="1800" dirty="0"/>
              <a:t>of any member, including hand, arm, thumb </a:t>
            </a:r>
            <a:r>
              <a:rPr lang="en-US" sz="1800" dirty="0" smtClean="0"/>
              <a:t>or fingers</a:t>
            </a:r>
            <a:r>
              <a:rPr lang="en-US" sz="1800" dirty="0"/>
              <a:t>, leg foot or any toes, such loss or partial loss of </a:t>
            </a:r>
            <a:r>
              <a:rPr lang="en-US" sz="1800" dirty="0" smtClean="0"/>
              <a:t>any such member </a:t>
            </a:r>
            <a:r>
              <a:rPr lang="en-US" sz="1800" dirty="0"/>
              <a:t>shall be deducted from any award made </a:t>
            </a:r>
            <a:r>
              <a:rPr lang="en-US" sz="1800" dirty="0" smtClean="0"/>
              <a:t>for the </a:t>
            </a:r>
            <a:r>
              <a:rPr lang="en-US" sz="1800" dirty="0"/>
              <a:t>subsequent injury. For the permanent loss of use or </a:t>
            </a:r>
            <a:r>
              <a:rPr lang="en-US" sz="1800" dirty="0" smtClean="0"/>
              <a:t>the permanent </a:t>
            </a:r>
            <a:r>
              <a:rPr lang="en-US" sz="1800" dirty="0"/>
              <a:t>partial loss of use of any such member or </a:t>
            </a:r>
            <a:r>
              <a:rPr lang="en-US" sz="1800" dirty="0" smtClean="0"/>
              <a:t>the partial </a:t>
            </a:r>
            <a:r>
              <a:rPr lang="en-US" sz="1800" dirty="0"/>
              <a:t>loss of sight of an eye, for which compensation </a:t>
            </a:r>
            <a:r>
              <a:rPr lang="en-US" sz="1800" dirty="0" smtClean="0"/>
              <a:t>has been </a:t>
            </a:r>
            <a:r>
              <a:rPr lang="en-US" sz="1800" dirty="0"/>
              <a:t>paid, then such loss shall be taken into </a:t>
            </a:r>
            <a:r>
              <a:rPr lang="en-US" sz="1800" dirty="0" smtClean="0"/>
              <a:t>consideration and </a:t>
            </a:r>
            <a:r>
              <a:rPr lang="en-US" sz="1800" dirty="0"/>
              <a:t>deducted from any award for the subsequent injury</a:t>
            </a:r>
            <a:r>
              <a:rPr lang="en-US" sz="1800" dirty="0" smtClean="0"/>
              <a:t>.“</a:t>
            </a:r>
          </a:p>
          <a:p>
            <a:r>
              <a:rPr lang="en-US" sz="1800" dirty="0" smtClean="0"/>
              <a:t>“Respondent </a:t>
            </a:r>
            <a:r>
              <a:rPr lang="en-US" sz="1800" dirty="0"/>
              <a:t>argued that credit shall be calculated by subtracting the percentage of the present value of the injury minus the percentage of the credit Respondent has from prior injuries to the same body part. In support of its argument, Respondent cited </a:t>
            </a:r>
            <a:r>
              <a:rPr lang="en-US" sz="1800" u="sng" dirty="0"/>
              <a:t>General Motors Corp</a:t>
            </a:r>
            <a:r>
              <a:rPr lang="en-US" sz="1800" dirty="0"/>
              <a:t> </a:t>
            </a:r>
            <a:r>
              <a:rPr lang="en-US" sz="1800" dirty="0" smtClean="0"/>
              <a:t>62 </a:t>
            </a:r>
            <a:r>
              <a:rPr lang="en-US" sz="1800" dirty="0"/>
              <a:t>I11.2d 106, 113 (1975), in which the </a:t>
            </a:r>
            <a:r>
              <a:rPr lang="en-US" sz="1800" dirty="0" smtClean="0"/>
              <a:t>IL Sup. Ct. agreed …that </a:t>
            </a:r>
            <a:r>
              <a:rPr lang="en-US" sz="1800" dirty="0"/>
              <a:t>the employer was entitled to a credit for a previous settlement, but reversed the Circuit Court's decision finding that the credit was limited to the amount of money paid in the prior settlement. However, neither $8(e)l7 of the Act or </a:t>
            </a:r>
            <a:r>
              <a:rPr lang="en-US" sz="1800" u="sng" dirty="0"/>
              <a:t>General Motors </a:t>
            </a:r>
            <a:r>
              <a:rPr lang="en-US" sz="1800" dirty="0"/>
              <a:t>state that credit </a:t>
            </a:r>
            <a:r>
              <a:rPr lang="en-US" sz="1800" b="1" dirty="0"/>
              <a:t>shall </a:t>
            </a:r>
            <a:r>
              <a:rPr lang="en-US" sz="1800" dirty="0"/>
              <a:t>be calculated by subtracting the percentage of the present value of the injury minus the percentage of the credit Respondent has from prior injuries to the same body part. (Emphasis added.)”</a:t>
            </a:r>
          </a:p>
          <a:p>
            <a:endParaRPr lang="en-US" altLang="en-US" sz="1800" dirty="0" smtClean="0"/>
          </a:p>
        </p:txBody>
      </p:sp>
    </p:spTree>
    <p:extLst>
      <p:ext uri="{BB962C8B-B14F-4D97-AF65-F5344CB8AC3E}">
        <p14:creationId xmlns:p14="http://schemas.microsoft.com/office/powerpoint/2010/main" val="2435373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altLang="en-US" dirty="0" smtClean="0"/>
              <a:t>Credit: Weeks, % or $$</a:t>
            </a:r>
          </a:p>
        </p:txBody>
      </p:sp>
      <p:sp>
        <p:nvSpPr>
          <p:cNvPr id="6147" name="Content Placeholder 2"/>
          <p:cNvSpPr>
            <a:spLocks noGrp="1"/>
          </p:cNvSpPr>
          <p:nvPr>
            <p:ph idx="1"/>
          </p:nvPr>
        </p:nvSpPr>
        <p:spPr>
          <a:xfrm>
            <a:off x="1492370" y="1544128"/>
            <a:ext cx="9861430" cy="5149969"/>
          </a:xfrm>
        </p:spPr>
        <p:txBody>
          <a:bodyPr>
            <a:normAutofit/>
          </a:bodyPr>
          <a:lstStyle/>
          <a:p>
            <a:r>
              <a:rPr lang="en-US" sz="1800" dirty="0" smtClean="0"/>
              <a:t>“In </a:t>
            </a:r>
            <a:r>
              <a:rPr lang="en-US" sz="1800" dirty="0"/>
              <a:t>2002, the Appellate Court in </a:t>
            </a:r>
            <a:r>
              <a:rPr lang="en-US" sz="1800" u="sng" dirty="0" err="1" smtClean="0"/>
              <a:t>Keil</a:t>
            </a:r>
            <a:r>
              <a:rPr lang="en-US" sz="1800" dirty="0" smtClean="0"/>
              <a:t>, 331 </a:t>
            </a:r>
            <a:r>
              <a:rPr lang="en-US" sz="1800" dirty="0"/>
              <a:t>I11.App.3d </a:t>
            </a:r>
            <a:r>
              <a:rPr lang="en-US" sz="1800" dirty="0" smtClean="0"/>
              <a:t>478, </a:t>
            </a:r>
            <a:r>
              <a:rPr lang="en-US" sz="1800" dirty="0"/>
              <a:t>explained that §8(e)17 of the Act</a:t>
            </a:r>
            <a:r>
              <a:rPr lang="en-US" sz="1800" dirty="0" smtClean="0"/>
              <a:t>: "</a:t>
            </a:r>
            <a:r>
              <a:rPr lang="en-US" sz="1800" dirty="0"/>
              <a:t>does not restrict the Commission as to how it should </a:t>
            </a:r>
            <a:r>
              <a:rPr lang="en-US" sz="1800" dirty="0" smtClean="0"/>
              <a:t>determine the </a:t>
            </a:r>
            <a:r>
              <a:rPr lang="en-US" sz="1800" dirty="0"/>
              <a:t>proper amount of credit. Instead, it requires only that </a:t>
            </a:r>
            <a:r>
              <a:rPr lang="en-US" sz="1800" dirty="0" smtClean="0"/>
              <a:t>the Commission </a:t>
            </a:r>
            <a:r>
              <a:rPr lang="en-US" sz="1800" dirty="0"/>
              <a:t>take the prior loss into consideration and deduct </a:t>
            </a:r>
            <a:r>
              <a:rPr lang="en-US" sz="1800" dirty="0" smtClean="0"/>
              <a:t>it from any </a:t>
            </a:r>
            <a:r>
              <a:rPr lang="en-US" sz="1800" dirty="0"/>
              <a:t>subsequent award. This gives the Commission </a:t>
            </a:r>
            <a:r>
              <a:rPr lang="en-US" sz="1800" dirty="0" smtClean="0"/>
              <a:t>the necessary </a:t>
            </a:r>
            <a:r>
              <a:rPr lang="en-US" sz="1800" dirty="0"/>
              <a:t>flexibility to address each situation on a </a:t>
            </a:r>
            <a:r>
              <a:rPr lang="en-US" sz="1800" dirty="0" smtClean="0"/>
              <a:t>case-by-case basis </a:t>
            </a:r>
            <a:r>
              <a:rPr lang="en-US" sz="1800" dirty="0"/>
              <a:t>in order to achieve the remedial purpose of the statute </a:t>
            </a:r>
            <a:r>
              <a:rPr lang="en-US" sz="1800" dirty="0" smtClean="0"/>
              <a:t>while achieving </a:t>
            </a:r>
            <a:r>
              <a:rPr lang="en-US" sz="1800" dirty="0"/>
              <a:t>a result that is just and equitable."</a:t>
            </a:r>
            <a:endParaRPr lang="en-US" sz="1800" dirty="0" smtClean="0"/>
          </a:p>
          <a:p>
            <a:r>
              <a:rPr lang="en-US" sz="1800" dirty="0" smtClean="0"/>
              <a:t>“Since </a:t>
            </a:r>
            <a:r>
              <a:rPr lang="en-US" sz="1800" u="sng" dirty="0"/>
              <a:t>General </a:t>
            </a:r>
            <a:r>
              <a:rPr lang="en-US" sz="1800" u="sng" dirty="0" smtClean="0"/>
              <a:t>Motors</a:t>
            </a:r>
            <a:r>
              <a:rPr lang="en-US" sz="1800" dirty="0" smtClean="0"/>
              <a:t>, </a:t>
            </a:r>
            <a:r>
              <a:rPr lang="en-US" sz="1800" dirty="0"/>
              <a:t>the </a:t>
            </a:r>
            <a:r>
              <a:rPr lang="en-US" sz="1800" dirty="0" smtClean="0"/>
              <a:t>IL WCA was </a:t>
            </a:r>
            <a:r>
              <a:rPr lang="en-US" sz="1800" dirty="0"/>
              <a:t>amended and the maximum number of weeks payable for </a:t>
            </a:r>
            <a:r>
              <a:rPr lang="en-US" sz="1800" dirty="0" smtClean="0"/>
              <a:t>loss of </a:t>
            </a:r>
            <a:r>
              <a:rPr lang="en-US" sz="1800" dirty="0"/>
              <a:t>use of the hand has been increased from 190 weeks to 205 weeks. Under Petitioner's </a:t>
            </a:r>
            <a:r>
              <a:rPr lang="en-US" sz="1800" dirty="0" smtClean="0"/>
              <a:t>prior settlement</a:t>
            </a:r>
            <a:r>
              <a:rPr lang="en-US" sz="1800" dirty="0"/>
              <a:t>, Petitioner received 17% loss of use of the hand totaling 32.3 weeks. If </a:t>
            </a:r>
            <a:r>
              <a:rPr lang="en-US" sz="1800" dirty="0" smtClean="0"/>
              <a:t>IWCC were </a:t>
            </a:r>
            <a:r>
              <a:rPr lang="en-US" sz="1800" dirty="0"/>
              <a:t>to award credit of 17% loss of use of the hand under the current </a:t>
            </a:r>
            <a:r>
              <a:rPr lang="en-US" sz="1800" dirty="0" smtClean="0"/>
              <a:t>Act, Respondent </a:t>
            </a:r>
            <a:r>
              <a:rPr lang="en-US" sz="1800" dirty="0"/>
              <a:t>would receive a credit for 34.85 weeks even though Petitioner was never paid </a:t>
            </a:r>
            <a:r>
              <a:rPr lang="en-US" sz="1800" dirty="0" smtClean="0"/>
              <a:t>that amount</a:t>
            </a:r>
            <a:r>
              <a:rPr lang="en-US" sz="1800" dirty="0"/>
              <a:t>. It would be inequitable to provide Respondent with a credit for 2.55 weeks </a:t>
            </a:r>
            <a:r>
              <a:rPr lang="en-US" sz="1800" dirty="0" smtClean="0"/>
              <a:t>of compensation </a:t>
            </a:r>
            <a:r>
              <a:rPr lang="en-US" sz="1800" dirty="0"/>
              <a:t>that Petitioner never received. Therefore, the Commission finds that </a:t>
            </a:r>
            <a:r>
              <a:rPr lang="en-US" sz="1800" dirty="0" smtClean="0"/>
              <a:t>the appropriate </a:t>
            </a:r>
            <a:r>
              <a:rPr lang="en-US" sz="1800" dirty="0"/>
              <a:t>means of determining the prior amount of credit, consistent with the humane </a:t>
            </a:r>
            <a:r>
              <a:rPr lang="en-US" sz="1800" dirty="0" smtClean="0"/>
              <a:t>and remedial </a:t>
            </a:r>
            <a:r>
              <a:rPr lang="en-US" sz="1800" dirty="0"/>
              <a:t>purposes of the Act, is to award Respondent credit for the amount of weeks </a:t>
            </a:r>
            <a:r>
              <a:rPr lang="en-US" sz="1800" dirty="0" smtClean="0"/>
              <a:t>actually paid </a:t>
            </a:r>
            <a:r>
              <a:rPr lang="en-US" sz="1800" dirty="0"/>
              <a:t>Petitioner and not the percentage of loss provided for in the prior settlement</a:t>
            </a:r>
            <a:r>
              <a:rPr lang="en-US" sz="1800" dirty="0" smtClean="0"/>
              <a:t>.”</a:t>
            </a:r>
          </a:p>
          <a:p>
            <a:r>
              <a:rPr lang="en-US" altLang="en-US" sz="1800" smtClean="0"/>
              <a:t>McBride followed by IWCC: </a:t>
            </a:r>
            <a:r>
              <a:rPr lang="en-US" altLang="en-US" sz="1800" u="sng" dirty="0" smtClean="0"/>
              <a:t>Choy v. City of Chicago</a:t>
            </a:r>
            <a:r>
              <a:rPr lang="en-US" altLang="en-US" sz="1800" dirty="0" smtClean="0"/>
              <a:t>, 11IWCC1063; </a:t>
            </a:r>
            <a:r>
              <a:rPr lang="en-US" altLang="en-US" sz="1800" u="sng" dirty="0" smtClean="0"/>
              <a:t>Holder v. Harrisonville Telephone</a:t>
            </a:r>
            <a:r>
              <a:rPr lang="en-US" altLang="en-US" sz="1800" dirty="0" smtClean="0"/>
              <a:t>, 13IWCC0346; </a:t>
            </a:r>
            <a:r>
              <a:rPr lang="en-US" altLang="en-US" sz="1800" u="sng" dirty="0" smtClean="0"/>
              <a:t>Harrison v. Caterpillar</a:t>
            </a:r>
            <a:r>
              <a:rPr lang="en-US" altLang="en-US" sz="1800" dirty="0" smtClean="0"/>
              <a:t>, 13IWCC0791. </a:t>
            </a:r>
            <a:endParaRPr lang="en-US" altLang="en-US" sz="1800" dirty="0"/>
          </a:p>
        </p:txBody>
      </p:sp>
    </p:spTree>
    <p:extLst>
      <p:ext uri="{BB962C8B-B14F-4D97-AF65-F5344CB8AC3E}">
        <p14:creationId xmlns:p14="http://schemas.microsoft.com/office/powerpoint/2010/main" val="3589890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Credit? (Other Issues/Another Time?) </a:t>
            </a:r>
            <a:endParaRPr lang="en-US" dirty="0"/>
          </a:p>
        </p:txBody>
      </p:sp>
      <p:sp>
        <p:nvSpPr>
          <p:cNvPr id="3" name="Content Placeholder 2"/>
          <p:cNvSpPr>
            <a:spLocks noGrp="1"/>
          </p:cNvSpPr>
          <p:nvPr>
            <p:ph idx="1"/>
          </p:nvPr>
        </p:nvSpPr>
        <p:spPr/>
        <p:txBody>
          <a:bodyPr>
            <a:normAutofit fontScale="62500" lnSpcReduction="20000"/>
          </a:bodyPr>
          <a:lstStyle/>
          <a:p>
            <a:r>
              <a:rPr lang="en-US" u="sng" dirty="0" err="1"/>
              <a:t>Messamore</a:t>
            </a:r>
            <a:r>
              <a:rPr lang="en-US" u="sng" dirty="0"/>
              <a:t> v. IIC</a:t>
            </a:r>
            <a:r>
              <a:rPr lang="en-US" dirty="0"/>
              <a:t>, 302 </a:t>
            </a:r>
            <a:r>
              <a:rPr lang="en-US" dirty="0" err="1"/>
              <a:t>Ill.App</a:t>
            </a:r>
            <a:r>
              <a:rPr lang="en-US" dirty="0"/>
              <a:t>. 3d </a:t>
            </a:r>
            <a:r>
              <a:rPr lang="en-US" dirty="0" smtClean="0"/>
              <a:t>351 (1999): We </a:t>
            </a:r>
            <a:r>
              <a:rPr lang="en-US" dirty="0"/>
              <a:t>allow Respondent credit against the permanent award for TTD overpayments. The employee should not receive a windfall at the employer's expense due to an accidental overpayment of TTD benefits. In drafting the Act, the legislature was careful to protect injured workers and to encourage employers to make prompt payments before the amount of </a:t>
            </a:r>
            <a:r>
              <a:rPr lang="en-US" dirty="0" smtClean="0"/>
              <a:t>liability is </a:t>
            </a:r>
            <a:r>
              <a:rPr lang="en-US" dirty="0"/>
              <a:t>certain. Denying credits for errors such as the one in this case would encourage administrative delays as employers attempt to resolve every ambiguity before paying benefits.</a:t>
            </a:r>
          </a:p>
          <a:p>
            <a:r>
              <a:rPr lang="en-US" u="sng" dirty="0" err="1" smtClean="0"/>
              <a:t>Messamore</a:t>
            </a:r>
            <a:r>
              <a:rPr lang="en-US" dirty="0" smtClean="0"/>
              <a:t>: Petitioner </a:t>
            </a:r>
            <a:r>
              <a:rPr lang="en-US" dirty="0"/>
              <a:t>relies upon </a:t>
            </a:r>
            <a:r>
              <a:rPr lang="en-US" u="sng" dirty="0" smtClean="0"/>
              <a:t>Western Cartridge</a:t>
            </a:r>
            <a:r>
              <a:rPr lang="en-US" dirty="0" smtClean="0"/>
              <a:t>, 357 Ill. 29 (1934) </a:t>
            </a:r>
            <a:r>
              <a:rPr lang="en-US" dirty="0"/>
              <a:t>and </a:t>
            </a:r>
            <a:r>
              <a:rPr lang="en-US" u="sng" dirty="0" smtClean="0"/>
              <a:t>Briggs Manufacturing</a:t>
            </a:r>
            <a:r>
              <a:rPr lang="en-US" dirty="0" smtClean="0"/>
              <a:t>, 212 Ill. App. 3d 318 (1989), </a:t>
            </a:r>
            <a:r>
              <a:rPr lang="en-US" dirty="0"/>
              <a:t>which state that TTD benefits are not deductible from an allowance for permanent disability. However, neither case stands for a rigid rule that would prevent credits for overpayments. When determining the duration of each type of allowance, these decisions rely on the fact TTD benefits are not automatically credited against permanent disability payments.</a:t>
            </a:r>
          </a:p>
          <a:p>
            <a:r>
              <a:rPr lang="en-US" u="sng" dirty="0" err="1" smtClean="0"/>
              <a:t>Gallianetti</a:t>
            </a:r>
            <a:r>
              <a:rPr lang="en-US" u="sng" dirty="0" smtClean="0"/>
              <a:t> </a:t>
            </a:r>
            <a:r>
              <a:rPr lang="en-US" u="sng" dirty="0"/>
              <a:t>v. IIC</a:t>
            </a:r>
            <a:r>
              <a:rPr lang="en-US" dirty="0"/>
              <a:t>, 315 Ill.App.3d 721 (2000): “overpayment of TTD benefits </a:t>
            </a:r>
            <a:r>
              <a:rPr lang="en-US" i="1" u="sng" dirty="0"/>
              <a:t>could</a:t>
            </a:r>
            <a:r>
              <a:rPr lang="en-US" dirty="0"/>
              <a:t> be credited against the claimant's PPD award…respondent was </a:t>
            </a:r>
            <a:r>
              <a:rPr lang="en-US" i="1" u="sng" dirty="0"/>
              <a:t>entitled</a:t>
            </a:r>
            <a:r>
              <a:rPr lang="en-US" dirty="0"/>
              <a:t> to a credit against the PPD award for TTD overpayments.” </a:t>
            </a:r>
          </a:p>
          <a:p>
            <a:r>
              <a:rPr lang="en-US" u="sng" dirty="0" err="1" smtClean="0"/>
              <a:t>PeopleLease</a:t>
            </a:r>
            <a:r>
              <a:rPr lang="en-US" u="sng" dirty="0" smtClean="0"/>
              <a:t> v. </a:t>
            </a:r>
            <a:r>
              <a:rPr lang="en-US" u="sng" dirty="0"/>
              <a:t>IWCC</a:t>
            </a:r>
            <a:r>
              <a:rPr lang="en-US" dirty="0"/>
              <a:t>, 2015 Il App (1</a:t>
            </a:r>
            <a:r>
              <a:rPr lang="en-US" baseline="30000" dirty="0"/>
              <a:t>st</a:t>
            </a:r>
            <a:r>
              <a:rPr lang="en-US" dirty="0"/>
              <a:t>) </a:t>
            </a:r>
            <a:r>
              <a:rPr lang="en-US" dirty="0" smtClean="0"/>
              <a:t>141960WC-U(</a:t>
            </a:r>
            <a:r>
              <a:rPr lang="en-US" dirty="0" err="1" smtClean="0"/>
              <a:t>npublished</a:t>
            </a:r>
            <a:r>
              <a:rPr lang="en-US" dirty="0"/>
              <a:t>): “The claimant argues that the circuit court erred in awarding the employer a credit of $132,369.52 against the TTD and permanency awards. The determination of whether to allow credit is within the discretion of the court entering the workers' compensation award. </a:t>
            </a:r>
            <a:r>
              <a:rPr lang="en-US" u="sng" dirty="0" err="1" smtClean="0"/>
              <a:t>Payetta</a:t>
            </a:r>
            <a:r>
              <a:rPr lang="en-US" dirty="0" smtClean="0"/>
              <a:t>, 339 Ill. App. 3d 718 (2003); </a:t>
            </a:r>
            <a:r>
              <a:rPr lang="en-US" u="sng" dirty="0" err="1" smtClean="0"/>
              <a:t>Gallianetti</a:t>
            </a:r>
            <a:r>
              <a:rPr lang="en-US" dirty="0" smtClean="0"/>
              <a:t>. </a:t>
            </a:r>
            <a:r>
              <a:rPr lang="en-US" dirty="0"/>
              <a:t>An employer's overpayment of TTD benefits (</a:t>
            </a:r>
            <a:r>
              <a:rPr lang="en-US" i="1" dirty="0"/>
              <a:t>i.e.</a:t>
            </a:r>
            <a:r>
              <a:rPr lang="en-US" dirty="0"/>
              <a:t>, the payment of TTD benefits in excess of the amount to which the claimant is entitled) may be credited against a claimant's permanency award. </a:t>
            </a:r>
            <a:r>
              <a:rPr lang="en-US" u="sng" dirty="0" err="1" smtClean="0"/>
              <a:t>Gallianetti</a:t>
            </a:r>
            <a:r>
              <a:rPr lang="en-US" dirty="0" smtClean="0"/>
              <a:t>.</a:t>
            </a:r>
            <a:endParaRPr lang="en-US" dirty="0"/>
          </a:p>
        </p:txBody>
      </p:sp>
    </p:spTree>
    <p:extLst>
      <p:ext uri="{BB962C8B-B14F-4D97-AF65-F5344CB8AC3E}">
        <p14:creationId xmlns:p14="http://schemas.microsoft.com/office/powerpoint/2010/main" val="1430264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Credit? (Other Issues/Another Time?) </a:t>
            </a:r>
          </a:p>
        </p:txBody>
      </p:sp>
      <p:sp>
        <p:nvSpPr>
          <p:cNvPr id="3" name="Content Placeholder 2"/>
          <p:cNvSpPr>
            <a:spLocks noGrp="1"/>
          </p:cNvSpPr>
          <p:nvPr>
            <p:ph idx="1"/>
          </p:nvPr>
        </p:nvSpPr>
        <p:spPr/>
        <p:txBody>
          <a:bodyPr>
            <a:normAutofit fontScale="77500" lnSpcReduction="20000"/>
          </a:bodyPr>
          <a:lstStyle/>
          <a:p>
            <a:r>
              <a:rPr lang="en-US" dirty="0"/>
              <a:t>Julie Flavin v. Blue Island Police Department, 11 IWCC 1177</a:t>
            </a:r>
          </a:p>
          <a:p>
            <a:r>
              <a:rPr lang="en-US" dirty="0"/>
              <a:t>"8(j)2. Nothing contained in this Act shall be construed to give the employer or the insurance carrier the right to credit for any benefits or payments received by the employee other than compensation payments provided by this Act, and where the employee receives payments other than compensation payments, whether as full or partial salary, group insurance benefits, bonuses, annuities or any other payments, the employer or insurance carrier shall receive credit for each such payment only to the extent of the compensation that would have been payable during the period covered by such payment."</a:t>
            </a:r>
          </a:p>
          <a:p>
            <a:r>
              <a:rPr lang="en-US" dirty="0"/>
              <a:t>In </a:t>
            </a:r>
            <a:r>
              <a:rPr lang="en-US" u="sng" dirty="0" err="1" smtClean="0"/>
              <a:t>Messamore</a:t>
            </a:r>
            <a:r>
              <a:rPr lang="en-US" dirty="0" smtClean="0"/>
              <a:t>, the Court </a:t>
            </a:r>
            <a:r>
              <a:rPr lang="en-US" dirty="0"/>
              <a:t>noted that Section 8(j)(2) is not limited to benefits under group plans. As such, we examine whether Respondent is entitled to a credit under Section 8(j)(2) for duty disability pension payments in excess of temporary total disability benefits.</a:t>
            </a:r>
          </a:p>
          <a:p>
            <a:r>
              <a:rPr lang="en-US" dirty="0" smtClean="0"/>
              <a:t>Answer</a:t>
            </a:r>
            <a:r>
              <a:rPr lang="en-US" dirty="0"/>
              <a:t>: No</a:t>
            </a:r>
            <a:r>
              <a:rPr lang="en-US" dirty="0" smtClean="0"/>
              <a:t>.</a:t>
            </a:r>
            <a:r>
              <a:rPr lang="en-US" dirty="0"/>
              <a:t> We conclude that Respondent is not entitled to Section 8(j) credit for the amount she receives under duty disability benefits from the Police Pension Fund that exceeds her temporary total disability benefits under the Act.</a:t>
            </a:r>
            <a:endParaRPr lang="en-US" dirty="0"/>
          </a:p>
        </p:txBody>
      </p:sp>
    </p:spTree>
    <p:extLst>
      <p:ext uri="{BB962C8B-B14F-4D97-AF65-F5344CB8AC3E}">
        <p14:creationId xmlns:p14="http://schemas.microsoft.com/office/powerpoint/2010/main" val="1138809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Stephen Harvey v. City of Bridgeport</a:t>
            </a:r>
            <a:br>
              <a:rPr lang="en-US" dirty="0" smtClean="0"/>
            </a:br>
            <a:r>
              <a:rPr lang="en-US" dirty="0" smtClean="0"/>
              <a:t>11WC044657; 13IWCC0575</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IWCC reverses Arbitration decision denying benefits (2-1), no ER/EE, no accident</a:t>
            </a:r>
          </a:p>
          <a:p>
            <a:r>
              <a:rPr lang="en-US" dirty="0" smtClean="0"/>
              <a:t>Decedent was engaged in reading of municipal water meters for Respondent when she experienced a seizure that caused her to fall into a standing pool of rainwater and resulted in her drowning in said pool.</a:t>
            </a:r>
          </a:p>
          <a:p>
            <a:r>
              <a:rPr lang="en-US" dirty="0" smtClean="0"/>
              <a:t>The Commission finds Respondent provided Petitioner great freedom with respect to how she performed her job duties but, nevertheless, retained such control over Decedent as to make her an employee, not an independent contractor.</a:t>
            </a:r>
          </a:p>
          <a:p>
            <a:r>
              <a:rPr lang="en-US" dirty="0" smtClean="0"/>
              <a:t>Single most important factor being whether the purported employer has the right to control the actions of an employee, citing </a:t>
            </a:r>
            <a:r>
              <a:rPr lang="en-US" u="sng" dirty="0" smtClean="0"/>
              <a:t>Ware</a:t>
            </a:r>
            <a:r>
              <a:rPr lang="en-US" dirty="0" smtClean="0"/>
              <a:t> ; Also held with great significance by the Ware court is the nature of the work performed by the alleged employee in relation to the general business of the purported employer.</a:t>
            </a:r>
          </a:p>
          <a:p>
            <a:r>
              <a:rPr lang="en-US" dirty="0"/>
              <a:t>In performing her job duties, Decedent </a:t>
            </a:r>
            <a:r>
              <a:rPr lang="en-US" dirty="0" smtClean="0"/>
              <a:t>helped Respondent </a:t>
            </a:r>
            <a:r>
              <a:rPr lang="en-US" dirty="0"/>
              <a:t>to meet its duty of providing services to its residents</a:t>
            </a:r>
            <a:r>
              <a:rPr lang="en-US" dirty="0" smtClean="0"/>
              <a:t>.</a:t>
            </a:r>
          </a:p>
          <a:p>
            <a:r>
              <a:rPr lang="en-US" dirty="0"/>
              <a:t>The Commission, given the presented facts, </a:t>
            </a:r>
            <a:r>
              <a:rPr lang="en-US" dirty="0" smtClean="0"/>
              <a:t>finds Decedent's </a:t>
            </a:r>
            <a:r>
              <a:rPr lang="en-US" dirty="0"/>
              <a:t>accident arose out of and in the course of her having to work in conditions </a:t>
            </a:r>
            <a:r>
              <a:rPr lang="en-US" dirty="0" smtClean="0"/>
              <a:t>that included </a:t>
            </a:r>
            <a:r>
              <a:rPr lang="en-US" dirty="0"/>
              <a:t>an eight-inch pool of rainwater, a hazard it finds is not confronted by the general public.</a:t>
            </a:r>
            <a:endParaRPr lang="en-US" dirty="0" smtClean="0"/>
          </a:p>
          <a:p>
            <a:endParaRPr lang="en-US" dirty="0"/>
          </a:p>
        </p:txBody>
      </p:sp>
    </p:spTree>
    <p:extLst>
      <p:ext uri="{BB962C8B-B14F-4D97-AF65-F5344CB8AC3E}">
        <p14:creationId xmlns:p14="http://schemas.microsoft.com/office/powerpoint/2010/main" val="749011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City of Bridgeport v. IWCC</a:t>
            </a:r>
            <a:br>
              <a:rPr lang="en-US" dirty="0" smtClean="0"/>
            </a:br>
            <a:r>
              <a:rPr lang="en-US" dirty="0" smtClean="0"/>
              <a:t>2015 IL App (5</a:t>
            </a:r>
            <a:r>
              <a:rPr lang="en-US" baseline="30000" dirty="0" smtClean="0"/>
              <a:t>th</a:t>
            </a:r>
            <a:r>
              <a:rPr lang="en-US" dirty="0" smtClean="0"/>
              <a:t>) 140532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Commission held that the decedent was an employee despite the City’s intention of making her an independent contractor. It found the most persuasive factors were that the City controlled the decedent in that she had to perform her job duties each month during a one-week period during daylight hours, that her job duties and the City’s business interests intersected, and that she and City employees could be terminated in a similar manner. The Commission further found that not one single factor definitively favored the City’s position that the decedent was an independent contractor. It is within the province of the Commission to weigh the evidence and to decide among competing </a:t>
            </a:r>
            <a:r>
              <a:rPr lang="en-US" dirty="0" smtClean="0"/>
              <a:t>inferences, citing Roberson. </a:t>
            </a:r>
            <a:endParaRPr lang="en-US" dirty="0"/>
          </a:p>
          <a:p>
            <a:r>
              <a:rPr lang="en-US" dirty="0" smtClean="0"/>
              <a:t>Job required Decedent to </a:t>
            </a:r>
            <a:r>
              <a:rPr lang="en-US" dirty="0"/>
              <a:t>read the meter in this low-lying secluded area where water pooled whenever it rained. The water was deep enough to cause drowning, and the remoteness of the location meant that someone injured there would not likely receive prompt assistance. The Commission found that the decedent’s accident “</a:t>
            </a:r>
            <a:r>
              <a:rPr lang="en-US" dirty="0" smtClean="0"/>
              <a:t>arose out </a:t>
            </a:r>
            <a:r>
              <a:rPr lang="en-US" dirty="0"/>
              <a:t>of and in the course of her having to work in conditions that included an eight-inch pool of rainwater, a hazard it finds is not confronted by the general public.” This finding is not against the manifest weight of the evidence. </a:t>
            </a:r>
            <a:endParaRPr lang="en-US" dirty="0" smtClean="0"/>
          </a:p>
          <a:p>
            <a:r>
              <a:rPr lang="en-US" dirty="0" smtClean="0"/>
              <a:t>Special Concurrence (Presiding Justice): Criticizes the “nature of the business” test</a:t>
            </a:r>
            <a:endParaRPr lang="en-US" dirty="0"/>
          </a:p>
          <a:p>
            <a:endParaRPr lang="en-US" dirty="0"/>
          </a:p>
          <a:p>
            <a:endParaRPr lang="en-US" dirty="0"/>
          </a:p>
        </p:txBody>
      </p:sp>
    </p:spTree>
    <p:extLst>
      <p:ext uri="{BB962C8B-B14F-4D97-AF65-F5344CB8AC3E}">
        <p14:creationId xmlns:p14="http://schemas.microsoft.com/office/powerpoint/2010/main" val="102149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2625</Words>
  <Application>Microsoft Office PowerPoint</Application>
  <PresentationFormat>Widescreen</PresentationFormat>
  <Paragraphs>57</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WCLA MCLE 5-4-2016</vt:lpstr>
      <vt:lpstr>Stanford Dorsey v. City of Chicago 13WC003624; 14IWCC0004</vt:lpstr>
      <vt:lpstr>Dorsey v. IWCC 2016 IL App (1st) 143044WC</vt:lpstr>
      <vt:lpstr>Credit: Weeks, % or $$</vt:lpstr>
      <vt:lpstr>Credit: Weeks, % or $$</vt:lpstr>
      <vt:lpstr>Credit? (Other Issues/Another Time?) </vt:lpstr>
      <vt:lpstr>Credit? (Other Issues/Another Time?) </vt:lpstr>
      <vt:lpstr>Stephen Harvey v. City of Bridgeport 11WC044657; 13IWCC0575</vt:lpstr>
      <vt:lpstr>City of Bridgeport v. IWCC 2015 IL App (5th) 140532</vt:lpstr>
      <vt:lpstr>Edmundo Cortez v. S&amp;C Electric 11WC010211; 13IWCC0650</vt:lpstr>
      <vt:lpstr>S&amp;C Electric v. IWCC 2015 IL App (1st) 141057WC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5-4-2016</dc:title>
  <dc:creator>David B. Menchetti</dc:creator>
  <cp:lastModifiedBy>David B. Menchetti</cp:lastModifiedBy>
  <cp:revision>23</cp:revision>
  <cp:lastPrinted>2016-05-03T11:43:13Z</cp:lastPrinted>
  <dcterms:created xsi:type="dcterms:W3CDTF">2016-04-29T12:12:38Z</dcterms:created>
  <dcterms:modified xsi:type="dcterms:W3CDTF">2016-05-04T12:05:13Z</dcterms:modified>
</cp:coreProperties>
</file>