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1" r:id="rId2"/>
    <p:sldId id="257" r:id="rId3"/>
    <p:sldId id="258" r:id="rId4"/>
    <p:sldId id="259" r:id="rId5"/>
    <p:sldId id="260" r:id="rId6"/>
    <p:sldId id="262" r:id="rId7"/>
    <p:sldId id="263" r:id="rId8"/>
    <p:sldId id="264" r:id="rId9"/>
    <p:sldId id="265" r:id="rId10"/>
    <p:sldId id="266" r:id="rId11"/>
    <p:sldId id="268" r:id="rId12"/>
    <p:sldId id="269" r:id="rId13"/>
    <p:sldId id="270"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95909BF-5AF1-4D41-9EE4-C01593373575}" type="slidenum">
              <a:rPr lang="en-US" smtClean="0"/>
              <a:t>‹#›</a:t>
            </a:fld>
            <a:endParaRPr lang="en-US"/>
          </a:p>
        </p:txBody>
      </p:sp>
    </p:spTree>
    <p:extLst>
      <p:ext uri="{BB962C8B-B14F-4D97-AF65-F5344CB8AC3E}">
        <p14:creationId xmlns:p14="http://schemas.microsoft.com/office/powerpoint/2010/main" val="9651948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52E4D1-8A24-453F-9F66-BC06DC2B8FC0}" type="slidenum">
              <a:rPr lang="en-US" smtClean="0"/>
              <a:t>‹#›</a:t>
            </a:fld>
            <a:endParaRPr lang="en-US"/>
          </a:p>
        </p:txBody>
      </p:sp>
    </p:spTree>
    <p:extLst>
      <p:ext uri="{BB962C8B-B14F-4D97-AF65-F5344CB8AC3E}">
        <p14:creationId xmlns:p14="http://schemas.microsoft.com/office/powerpoint/2010/main" val="98182292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07434" indent="-310551">
              <a:defRPr>
                <a:solidFill>
                  <a:schemeClr val="tx1"/>
                </a:solidFill>
                <a:latin typeface="Arial" panose="020B0604020202020204" pitchFamily="34" charset="0"/>
                <a:cs typeface="Arial" panose="020B0604020202020204" pitchFamily="34" charset="0"/>
              </a:defRPr>
            </a:lvl2pPr>
            <a:lvl3pPr marL="1242207" indent="-248440">
              <a:defRPr>
                <a:solidFill>
                  <a:schemeClr val="tx1"/>
                </a:solidFill>
                <a:latin typeface="Arial" panose="020B0604020202020204" pitchFamily="34" charset="0"/>
                <a:cs typeface="Arial" panose="020B0604020202020204" pitchFamily="34" charset="0"/>
              </a:defRPr>
            </a:lvl3pPr>
            <a:lvl4pPr marL="1739089" indent="-248440">
              <a:defRPr>
                <a:solidFill>
                  <a:schemeClr val="tx1"/>
                </a:solidFill>
                <a:latin typeface="Arial" panose="020B0604020202020204" pitchFamily="34" charset="0"/>
                <a:cs typeface="Arial" panose="020B0604020202020204" pitchFamily="34" charset="0"/>
              </a:defRPr>
            </a:lvl4pPr>
            <a:lvl5pPr marL="2235972" indent="-248440">
              <a:defRPr>
                <a:solidFill>
                  <a:schemeClr val="tx1"/>
                </a:solidFill>
                <a:latin typeface="Arial" panose="020B0604020202020204" pitchFamily="34" charset="0"/>
                <a:cs typeface="Arial" panose="020B0604020202020204" pitchFamily="34" charset="0"/>
              </a:defRPr>
            </a:lvl5pPr>
            <a:lvl6pPr marL="2732854" indent="-24844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29737" indent="-24844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26621" indent="-24844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23502" indent="-24844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782091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82E5DE-F91C-4B14-8814-3909DF56AA15}"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12A2-7CEF-4BFC-82D7-6534C4BDB2CC}" type="slidenum">
              <a:rPr lang="en-US" smtClean="0"/>
              <a:t>‹#›</a:t>
            </a:fld>
            <a:endParaRPr lang="en-US"/>
          </a:p>
        </p:txBody>
      </p:sp>
    </p:spTree>
    <p:extLst>
      <p:ext uri="{BB962C8B-B14F-4D97-AF65-F5344CB8AC3E}">
        <p14:creationId xmlns:p14="http://schemas.microsoft.com/office/powerpoint/2010/main" val="144999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2E5DE-F91C-4B14-8814-3909DF56AA15}"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12A2-7CEF-4BFC-82D7-6534C4BDB2CC}" type="slidenum">
              <a:rPr lang="en-US" smtClean="0"/>
              <a:t>‹#›</a:t>
            </a:fld>
            <a:endParaRPr lang="en-US"/>
          </a:p>
        </p:txBody>
      </p:sp>
    </p:spTree>
    <p:extLst>
      <p:ext uri="{BB962C8B-B14F-4D97-AF65-F5344CB8AC3E}">
        <p14:creationId xmlns:p14="http://schemas.microsoft.com/office/powerpoint/2010/main" val="164997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2E5DE-F91C-4B14-8814-3909DF56AA15}"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12A2-7CEF-4BFC-82D7-6534C4BDB2CC}" type="slidenum">
              <a:rPr lang="en-US" smtClean="0"/>
              <a:t>‹#›</a:t>
            </a:fld>
            <a:endParaRPr lang="en-US"/>
          </a:p>
        </p:txBody>
      </p:sp>
    </p:spTree>
    <p:extLst>
      <p:ext uri="{BB962C8B-B14F-4D97-AF65-F5344CB8AC3E}">
        <p14:creationId xmlns:p14="http://schemas.microsoft.com/office/powerpoint/2010/main" val="120894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82E5DE-F91C-4B14-8814-3909DF56AA15}"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12A2-7CEF-4BFC-82D7-6534C4BDB2CC}" type="slidenum">
              <a:rPr lang="en-US" smtClean="0"/>
              <a:t>‹#›</a:t>
            </a:fld>
            <a:endParaRPr lang="en-US"/>
          </a:p>
        </p:txBody>
      </p:sp>
    </p:spTree>
    <p:extLst>
      <p:ext uri="{BB962C8B-B14F-4D97-AF65-F5344CB8AC3E}">
        <p14:creationId xmlns:p14="http://schemas.microsoft.com/office/powerpoint/2010/main" val="338911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2E5DE-F91C-4B14-8814-3909DF56AA15}"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A12A2-7CEF-4BFC-82D7-6534C4BDB2CC}" type="slidenum">
              <a:rPr lang="en-US" smtClean="0"/>
              <a:t>‹#›</a:t>
            </a:fld>
            <a:endParaRPr lang="en-US"/>
          </a:p>
        </p:txBody>
      </p:sp>
    </p:spTree>
    <p:extLst>
      <p:ext uri="{BB962C8B-B14F-4D97-AF65-F5344CB8AC3E}">
        <p14:creationId xmlns:p14="http://schemas.microsoft.com/office/powerpoint/2010/main" val="104092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82E5DE-F91C-4B14-8814-3909DF56AA15}" type="datetimeFigureOut">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A12A2-7CEF-4BFC-82D7-6534C4BDB2CC}" type="slidenum">
              <a:rPr lang="en-US" smtClean="0"/>
              <a:t>‹#›</a:t>
            </a:fld>
            <a:endParaRPr lang="en-US"/>
          </a:p>
        </p:txBody>
      </p:sp>
    </p:spTree>
    <p:extLst>
      <p:ext uri="{BB962C8B-B14F-4D97-AF65-F5344CB8AC3E}">
        <p14:creationId xmlns:p14="http://schemas.microsoft.com/office/powerpoint/2010/main" val="501595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82E5DE-F91C-4B14-8814-3909DF56AA15}" type="datetimeFigureOut">
              <a:rPr lang="en-US" smtClean="0"/>
              <a:t>7/11/2016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A12A2-7CEF-4BFC-82D7-6534C4BDB2CC}" type="slidenum">
              <a:rPr lang="en-US" smtClean="0"/>
              <a:t>‹#›</a:t>
            </a:fld>
            <a:endParaRPr lang="en-US"/>
          </a:p>
        </p:txBody>
      </p:sp>
    </p:spTree>
    <p:extLst>
      <p:ext uri="{BB962C8B-B14F-4D97-AF65-F5344CB8AC3E}">
        <p14:creationId xmlns:p14="http://schemas.microsoft.com/office/powerpoint/2010/main" val="342409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82E5DE-F91C-4B14-8814-3909DF56AA15}" type="datetimeFigureOut">
              <a:rPr lang="en-US" smtClean="0"/>
              <a:t>7/11/2016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A12A2-7CEF-4BFC-82D7-6534C4BDB2CC}" type="slidenum">
              <a:rPr lang="en-US" smtClean="0"/>
              <a:t>‹#›</a:t>
            </a:fld>
            <a:endParaRPr lang="en-US"/>
          </a:p>
        </p:txBody>
      </p:sp>
    </p:spTree>
    <p:extLst>
      <p:ext uri="{BB962C8B-B14F-4D97-AF65-F5344CB8AC3E}">
        <p14:creationId xmlns:p14="http://schemas.microsoft.com/office/powerpoint/2010/main" val="144308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2E5DE-F91C-4B14-8814-3909DF56AA15}" type="datetimeFigureOut">
              <a:rPr lang="en-US" smtClean="0"/>
              <a:t>7/11/2016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A12A2-7CEF-4BFC-82D7-6534C4BDB2CC}" type="slidenum">
              <a:rPr lang="en-US" smtClean="0"/>
              <a:t>‹#›</a:t>
            </a:fld>
            <a:endParaRPr lang="en-US"/>
          </a:p>
        </p:txBody>
      </p:sp>
    </p:spTree>
    <p:extLst>
      <p:ext uri="{BB962C8B-B14F-4D97-AF65-F5344CB8AC3E}">
        <p14:creationId xmlns:p14="http://schemas.microsoft.com/office/powerpoint/2010/main" val="339795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2E5DE-F91C-4B14-8814-3909DF56AA15}" type="datetimeFigureOut">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A12A2-7CEF-4BFC-82D7-6534C4BDB2CC}" type="slidenum">
              <a:rPr lang="en-US" smtClean="0"/>
              <a:t>‹#›</a:t>
            </a:fld>
            <a:endParaRPr lang="en-US"/>
          </a:p>
        </p:txBody>
      </p:sp>
    </p:spTree>
    <p:extLst>
      <p:ext uri="{BB962C8B-B14F-4D97-AF65-F5344CB8AC3E}">
        <p14:creationId xmlns:p14="http://schemas.microsoft.com/office/powerpoint/2010/main" val="335372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2E5DE-F91C-4B14-8814-3909DF56AA15}" type="datetimeFigureOut">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A12A2-7CEF-4BFC-82D7-6534C4BDB2CC}" type="slidenum">
              <a:rPr lang="en-US" smtClean="0"/>
              <a:t>‹#›</a:t>
            </a:fld>
            <a:endParaRPr lang="en-US"/>
          </a:p>
        </p:txBody>
      </p:sp>
    </p:spTree>
    <p:extLst>
      <p:ext uri="{BB962C8B-B14F-4D97-AF65-F5344CB8AC3E}">
        <p14:creationId xmlns:p14="http://schemas.microsoft.com/office/powerpoint/2010/main" val="133889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2E5DE-F91C-4B14-8814-3909DF56AA15}" type="datetimeFigureOut">
              <a:rPr lang="en-US" smtClean="0"/>
              <a:t>7/11/2016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A12A2-7CEF-4BFC-82D7-6534C4BDB2CC}" type="slidenum">
              <a:rPr lang="en-US" smtClean="0"/>
              <a:t>‹#›</a:t>
            </a:fld>
            <a:endParaRPr lang="en-US"/>
          </a:p>
        </p:txBody>
      </p:sp>
    </p:spTree>
    <p:extLst>
      <p:ext uri="{BB962C8B-B14F-4D97-AF65-F5344CB8AC3E}">
        <p14:creationId xmlns:p14="http://schemas.microsoft.com/office/powerpoint/2010/main" val="2386062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7-12-2016</a:t>
            </a:r>
          </a:p>
        </p:txBody>
      </p:sp>
      <p:sp>
        <p:nvSpPr>
          <p:cNvPr id="4099" name="Content Placeholder 4"/>
          <p:cNvSpPr>
            <a:spLocks noGrp="1"/>
          </p:cNvSpPr>
          <p:nvPr>
            <p:ph idx="1"/>
          </p:nvPr>
        </p:nvSpPr>
        <p:spPr/>
        <p:txBody>
          <a:bodyPr/>
          <a:lstStyle/>
          <a:p>
            <a:pPr eaLnBrk="1" hangingPunct="1"/>
            <a:r>
              <a:rPr lang="en-US" altLang="en-US" dirty="0" smtClean="0"/>
              <a:t>Case Law Update: Corn Belt &amp; AMA’s</a:t>
            </a:r>
          </a:p>
          <a:p>
            <a:pPr eaLnBrk="1" hangingPunct="1"/>
            <a:r>
              <a:rPr lang="en-US" altLang="en-US" dirty="0" smtClean="0"/>
              <a:t>July 12, 2016</a:t>
            </a:r>
            <a:endParaRPr lang="en-US" altLang="en-US" dirty="0" smtClean="0"/>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MCLE credit</a:t>
            </a:r>
          </a:p>
          <a:p>
            <a:pPr eaLnBrk="1" hangingPunct="1"/>
            <a:endParaRPr lang="en-US" altLang="en-US" dirty="0" smtClean="0"/>
          </a:p>
        </p:txBody>
      </p:sp>
    </p:spTree>
    <p:extLst>
      <p:ext uri="{BB962C8B-B14F-4D97-AF65-F5344CB8AC3E}">
        <p14:creationId xmlns:p14="http://schemas.microsoft.com/office/powerpoint/2010/main" val="3075357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Corn Belt v. IWCC</a:t>
            </a:r>
            <a:br>
              <a:rPr lang="en-US" dirty="0" smtClean="0"/>
            </a:br>
            <a:r>
              <a:rPr lang="en-US" dirty="0" smtClean="0"/>
              <a:t>2016 IL App (3d) 150311WC</a:t>
            </a:r>
            <a:br>
              <a:rPr lang="en-US" dirty="0" smtClean="0"/>
            </a:br>
            <a:r>
              <a:rPr lang="en-US" dirty="0" smtClean="0"/>
              <a:t>Special Concurrence In Part &amp; Dissent In Part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Concur in parts that reverse PPD award and affirm causation</a:t>
            </a:r>
          </a:p>
          <a:p>
            <a:r>
              <a:rPr lang="en-US" dirty="0" smtClean="0"/>
              <a:t> </a:t>
            </a:r>
            <a:r>
              <a:rPr lang="en-US" dirty="0"/>
              <a:t>My reading of section 8.1b of the Act leads me to conclude that, before the </a:t>
            </a:r>
            <a:r>
              <a:rPr lang="en-US" dirty="0" smtClean="0"/>
              <a:t>Commission can </a:t>
            </a:r>
            <a:r>
              <a:rPr lang="en-US" dirty="0"/>
              <a:t>award PPD benefits, it must consider a PPD impairment report prepared in </a:t>
            </a:r>
            <a:r>
              <a:rPr lang="en-US" dirty="0" smtClean="0"/>
              <a:t>accordance with </a:t>
            </a:r>
            <a:r>
              <a:rPr lang="en-US" dirty="0"/>
              <a:t>the requirements of section 8.1b(a). Stated otherwise, in the absence of </a:t>
            </a:r>
            <a:r>
              <a:rPr lang="en-US" dirty="0" smtClean="0"/>
              <a:t>its consideration of </a:t>
            </a:r>
            <a:r>
              <a:rPr lang="en-US" dirty="0"/>
              <a:t>a PPD impairment report prepared in accordance with the requirements of section 8.1b(a</a:t>
            </a:r>
            <a:r>
              <a:rPr lang="en-US" dirty="0" smtClean="0"/>
              <a:t>),the </a:t>
            </a:r>
            <a:r>
              <a:rPr lang="en-US" dirty="0"/>
              <a:t>Commission may not award PPD benefits. That is not to say that the level of impairment </a:t>
            </a:r>
            <a:r>
              <a:rPr lang="en-US" dirty="0" smtClean="0"/>
              <a:t>reported in </a:t>
            </a:r>
            <a:r>
              <a:rPr lang="en-US" dirty="0"/>
              <a:t>a PPD impairment report is determinative of the issue</a:t>
            </a:r>
            <a:r>
              <a:rPr lang="en-US" dirty="0" smtClean="0"/>
              <a:t>.</a:t>
            </a:r>
          </a:p>
          <a:p>
            <a:r>
              <a:rPr lang="en-US" dirty="0"/>
              <a:t>In this case, no PPD impairment report was presented to the Commission for </a:t>
            </a:r>
            <a:r>
              <a:rPr lang="en-US" dirty="0" smtClean="0"/>
              <a:t>its consideration</a:t>
            </a:r>
            <a:r>
              <a:rPr lang="en-US" dirty="0"/>
              <a:t>. Consequently, I too believe that the portion of the circuit court's order </a:t>
            </a:r>
            <a:r>
              <a:rPr lang="en-US" dirty="0" smtClean="0"/>
              <a:t>affirming the </a:t>
            </a:r>
            <a:r>
              <a:rPr lang="en-US" dirty="0"/>
              <a:t>Commission's PPD award must be reversed. However, unlike the majority, I would not </a:t>
            </a:r>
            <a:r>
              <a:rPr lang="en-US" dirty="0" smtClean="0"/>
              <a:t>remand the </a:t>
            </a:r>
            <a:r>
              <a:rPr lang="en-US" dirty="0"/>
              <a:t>matter back to the Commission; I would vacate the PPD award.</a:t>
            </a:r>
          </a:p>
        </p:txBody>
      </p:sp>
    </p:spTree>
    <p:extLst>
      <p:ext uri="{BB962C8B-B14F-4D97-AF65-F5344CB8AC3E}">
        <p14:creationId xmlns:p14="http://schemas.microsoft.com/office/powerpoint/2010/main" val="2681840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Corn Belt v. </a:t>
            </a:r>
            <a:r>
              <a:rPr lang="en-US" smtClean="0"/>
              <a:t>IWCC</a:t>
            </a:r>
            <a:br>
              <a:rPr lang="en-US" smtClean="0"/>
            </a:br>
            <a:r>
              <a:rPr lang="en-US" smtClean="0"/>
              <a:t>2016 IL App (3d) 150311WC</a:t>
            </a:r>
            <a:endParaRPr lang="en-US"/>
          </a:p>
        </p:txBody>
      </p:sp>
      <p:sp>
        <p:nvSpPr>
          <p:cNvPr id="3" name="Content Placeholder 2"/>
          <p:cNvSpPr>
            <a:spLocks noGrp="1"/>
          </p:cNvSpPr>
          <p:nvPr>
            <p:ph idx="1"/>
          </p:nvPr>
        </p:nvSpPr>
        <p:spPr/>
        <p:txBody>
          <a:bodyPr>
            <a:normAutofit lnSpcReduction="10000"/>
          </a:bodyPr>
          <a:lstStyle/>
          <a:p>
            <a:r>
              <a:rPr lang="en-US" dirty="0" smtClean="0"/>
              <a:t>Causal Connection</a:t>
            </a:r>
          </a:p>
          <a:p>
            <a:r>
              <a:rPr lang="en-US" dirty="0" smtClean="0"/>
              <a:t>Employer </a:t>
            </a:r>
            <a:r>
              <a:rPr lang="en-US" dirty="0"/>
              <a:t>argues the Commission erred in finding the existence of </a:t>
            </a:r>
            <a:r>
              <a:rPr lang="en-US" dirty="0" smtClean="0"/>
              <a:t>a casual </a:t>
            </a:r>
            <a:r>
              <a:rPr lang="en-US" dirty="0"/>
              <a:t>connection because claimant failed to present any medical opinion evidence and, as a </a:t>
            </a:r>
            <a:r>
              <a:rPr lang="en-US" dirty="0" smtClean="0"/>
              <a:t>matter of </a:t>
            </a:r>
            <a:r>
              <a:rPr lang="en-US" dirty="0"/>
              <a:t>law, a "chain of events" theory of causation "should not be available to a claimant who </a:t>
            </a:r>
            <a:r>
              <a:rPr lang="en-US" dirty="0" smtClean="0"/>
              <a:t>has an </a:t>
            </a:r>
            <a:r>
              <a:rPr lang="en-US" dirty="0"/>
              <a:t>unwitnessed accident and a preexisting condition involving the same area of the body </a:t>
            </a:r>
            <a:r>
              <a:rPr lang="en-US" dirty="0" smtClean="0"/>
              <a:t>for which </a:t>
            </a:r>
            <a:r>
              <a:rPr lang="en-US" dirty="0"/>
              <a:t>he now claims injury." We note the employer has failed to cite any authority to support </a:t>
            </a:r>
            <a:r>
              <a:rPr lang="en-US" dirty="0" err="1" smtClean="0"/>
              <a:t>itsposition</a:t>
            </a:r>
            <a:r>
              <a:rPr lang="en-US" dirty="0"/>
              <a:t>. Additionally, this court has previously addressed and rejected a substantially </a:t>
            </a:r>
            <a:r>
              <a:rPr lang="en-US" dirty="0" smtClean="0"/>
              <a:t>similar argument</a:t>
            </a:r>
            <a:r>
              <a:rPr lang="en-US" dirty="0"/>
              <a:t>. Specifically, in </a:t>
            </a:r>
            <a:r>
              <a:rPr lang="en-US" i="1" dirty="0"/>
              <a:t>Price v. Industrial </a:t>
            </a:r>
            <a:r>
              <a:rPr lang="en-US" i="1" dirty="0" err="1" smtClean="0"/>
              <a:t>Comm'n</a:t>
            </a:r>
            <a:r>
              <a:rPr lang="en-US" i="1" dirty="0" smtClean="0"/>
              <a:t>.</a:t>
            </a:r>
            <a:endParaRPr lang="en-US" dirty="0"/>
          </a:p>
        </p:txBody>
      </p:sp>
    </p:spTree>
    <p:extLst>
      <p:ext uri="{BB962C8B-B14F-4D97-AF65-F5344CB8AC3E}">
        <p14:creationId xmlns:p14="http://schemas.microsoft.com/office/powerpoint/2010/main" val="3416914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Central Grocers v. IWCC</a:t>
            </a:r>
            <a:br>
              <a:rPr lang="en-US" dirty="0" smtClean="0"/>
            </a:br>
            <a:r>
              <a:rPr lang="en-US" dirty="0" smtClean="0"/>
              <a:t>2016 IL App (3d) 150557WC-U (Rule 23)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Cites Corn Belt</a:t>
            </a:r>
          </a:p>
          <a:p>
            <a:r>
              <a:rPr lang="en-US" dirty="0" smtClean="0"/>
              <a:t>Plain </a:t>
            </a:r>
            <a:r>
              <a:rPr lang="en-US" dirty="0"/>
              <a:t>language of section 8.1b places no explicit </a:t>
            </a:r>
            <a:r>
              <a:rPr lang="en-US" dirty="0" smtClean="0"/>
              <a:t>requirement on </a:t>
            </a:r>
            <a:r>
              <a:rPr lang="en-US" dirty="0"/>
              <a:t>either party. Nor does it make the submission of a </a:t>
            </a:r>
            <a:r>
              <a:rPr lang="en-US" dirty="0" smtClean="0"/>
              <a:t>PPD impairment </a:t>
            </a:r>
            <a:r>
              <a:rPr lang="en-US" dirty="0"/>
              <a:t>report a prerequisite to an award of PPD benefits </a:t>
            </a:r>
            <a:r>
              <a:rPr lang="en-US" dirty="0" smtClean="0"/>
              <a:t>by the </a:t>
            </a:r>
            <a:r>
              <a:rPr lang="en-US" dirty="0"/>
              <a:t>Commission</a:t>
            </a:r>
            <a:r>
              <a:rPr lang="en-US" dirty="0" smtClean="0"/>
              <a:t>.</a:t>
            </a:r>
          </a:p>
          <a:p>
            <a:r>
              <a:rPr lang="en-US" dirty="0"/>
              <a:t>In short, this court has concluded that while a PPD impairment report need not </a:t>
            </a:r>
            <a:r>
              <a:rPr lang="en-US" dirty="0" smtClean="0"/>
              <a:t>be submitted </a:t>
            </a:r>
            <a:r>
              <a:rPr lang="en-US" dirty="0"/>
              <a:t>as a prerequisite to a PPD award, when a PPD impairment report is </a:t>
            </a:r>
            <a:r>
              <a:rPr lang="en-US" dirty="0" smtClean="0"/>
              <a:t>submitted by either </a:t>
            </a:r>
            <a:r>
              <a:rPr lang="en-US" dirty="0"/>
              <a:t>party, it must be considered by the Commission in addition to the other factors set forth </a:t>
            </a:r>
            <a:r>
              <a:rPr lang="en-US" dirty="0" smtClean="0"/>
              <a:t>in section </a:t>
            </a:r>
            <a:r>
              <a:rPr lang="en-US" dirty="0"/>
              <a:t>8.1b </a:t>
            </a:r>
            <a:endParaRPr lang="en-US" dirty="0" smtClean="0"/>
          </a:p>
          <a:p>
            <a:r>
              <a:rPr lang="en-US" dirty="0" smtClean="0"/>
              <a:t>Thus</a:t>
            </a:r>
            <a:r>
              <a:rPr lang="en-US" dirty="0"/>
              <a:t>, in this case, </a:t>
            </a:r>
            <a:r>
              <a:rPr lang="en-US" dirty="0" smtClean="0"/>
              <a:t>the absence </a:t>
            </a:r>
            <a:r>
              <a:rPr lang="en-US" dirty="0"/>
              <a:t>of a PPD impairment report did not preclude the Commission from awarding </a:t>
            </a:r>
            <a:r>
              <a:rPr lang="en-US" dirty="0" smtClean="0"/>
              <a:t>PPD benefits </a:t>
            </a:r>
            <a:r>
              <a:rPr lang="en-US" dirty="0"/>
              <a:t>where it had before it evidence related to the four other factors to consider.</a:t>
            </a:r>
          </a:p>
        </p:txBody>
      </p:sp>
    </p:spTree>
    <p:extLst>
      <p:ext uri="{BB962C8B-B14F-4D97-AF65-F5344CB8AC3E}">
        <p14:creationId xmlns:p14="http://schemas.microsoft.com/office/powerpoint/2010/main" val="2448194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Central Grocers v. IWCC</a:t>
            </a:r>
            <a:br>
              <a:rPr lang="en-US" dirty="0" smtClean="0"/>
            </a:br>
            <a:r>
              <a:rPr lang="en-US" dirty="0" smtClean="0"/>
              <a:t>2016 IL App (3d) 150557WC-U (Rule 23)</a:t>
            </a:r>
            <a:br>
              <a:rPr lang="en-US" dirty="0" smtClean="0"/>
            </a:br>
            <a:r>
              <a:rPr lang="en-US" dirty="0" smtClean="0"/>
              <a:t>Special Concurrence </a:t>
            </a:r>
            <a:endParaRPr lang="en-US" dirty="0"/>
          </a:p>
        </p:txBody>
      </p:sp>
      <p:sp>
        <p:nvSpPr>
          <p:cNvPr id="3" name="Content Placeholder 2"/>
          <p:cNvSpPr>
            <a:spLocks noGrp="1"/>
          </p:cNvSpPr>
          <p:nvPr>
            <p:ph idx="1"/>
          </p:nvPr>
        </p:nvSpPr>
        <p:spPr/>
        <p:txBody>
          <a:bodyPr>
            <a:normAutofit/>
          </a:bodyPr>
          <a:lstStyle/>
          <a:p>
            <a:r>
              <a:rPr lang="en-US" dirty="0"/>
              <a:t>The majority of this Division </a:t>
            </a:r>
            <a:r>
              <a:rPr lang="en-US" dirty="0" smtClean="0"/>
              <a:t>did not </a:t>
            </a:r>
            <a:r>
              <a:rPr lang="en-US" dirty="0"/>
              <a:t>agree with my reasoning, and as a consequence, the majority holding in </a:t>
            </a:r>
            <a:r>
              <a:rPr lang="en-US" i="1" dirty="0"/>
              <a:t>Corn Belt </a:t>
            </a:r>
            <a:r>
              <a:rPr lang="en-US" dirty="0" smtClean="0"/>
              <a:t>is </a:t>
            </a:r>
            <a:r>
              <a:rPr lang="en-US" dirty="0"/>
              <a:t>now the interpretation of section 8.1 b and will remain so until reversed by the </a:t>
            </a:r>
            <a:r>
              <a:rPr lang="en-US" dirty="0" smtClean="0"/>
              <a:t>Supreme Court</a:t>
            </a:r>
            <a:r>
              <a:rPr lang="en-US" dirty="0"/>
              <a:t>, overruled by a majority of this court in some later case, or the statute is amended by </a:t>
            </a:r>
            <a:r>
              <a:rPr lang="en-US" dirty="0" smtClean="0"/>
              <a:t>the legislature</a:t>
            </a:r>
            <a:r>
              <a:rPr lang="en-US" dirty="0"/>
              <a:t>. Having noted my disagreement with the majority's interpretation of section 8.1 b </a:t>
            </a:r>
            <a:r>
              <a:rPr lang="en-US" dirty="0" smtClean="0"/>
              <a:t>in the </a:t>
            </a:r>
            <a:r>
              <a:rPr lang="en-US" dirty="0"/>
              <a:t>separate opinion which I wrote in </a:t>
            </a:r>
            <a:r>
              <a:rPr lang="en-US" i="1" dirty="0"/>
              <a:t>Corn </a:t>
            </a:r>
            <a:r>
              <a:rPr lang="en-US" i="1" dirty="0" smtClean="0"/>
              <a:t>Belt, </a:t>
            </a:r>
            <a:r>
              <a:rPr lang="en-US" dirty="0"/>
              <a:t>I must now accept the holding </a:t>
            </a:r>
            <a:r>
              <a:rPr lang="en-US" smtClean="0"/>
              <a:t>ofthe</a:t>
            </a:r>
            <a:r>
              <a:rPr lang="en-US" dirty="0" smtClean="0"/>
              <a:t> </a:t>
            </a:r>
            <a:r>
              <a:rPr lang="en-US" dirty="0"/>
              <a:t>majority on the issue and apply the law as pronounced. I concur.</a:t>
            </a:r>
          </a:p>
        </p:txBody>
      </p:sp>
    </p:spTree>
    <p:extLst>
      <p:ext uri="{BB962C8B-B14F-4D97-AF65-F5344CB8AC3E}">
        <p14:creationId xmlns:p14="http://schemas.microsoft.com/office/powerpoint/2010/main" val="282924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Jamie Lind v. Corn Belt Energy</a:t>
            </a:r>
            <a:r>
              <a:rPr lang="en-US" sz="3200" dirty="0"/>
              <a:t/>
            </a:r>
            <a:br>
              <a:rPr lang="en-US" sz="3200" dirty="0"/>
            </a:br>
            <a:r>
              <a:rPr lang="en-US" sz="3200" dirty="0" smtClean="0"/>
              <a:t>12WC039539</a:t>
            </a:r>
            <a:endParaRPr lang="en-US" sz="3200" dirty="0"/>
          </a:p>
        </p:txBody>
      </p:sp>
      <p:sp>
        <p:nvSpPr>
          <p:cNvPr id="3" name="Content Placeholder 2"/>
          <p:cNvSpPr>
            <a:spLocks noGrp="1"/>
          </p:cNvSpPr>
          <p:nvPr>
            <p:ph idx="1"/>
          </p:nvPr>
        </p:nvSpPr>
        <p:spPr/>
        <p:txBody>
          <a:bodyPr/>
          <a:lstStyle/>
          <a:p>
            <a:r>
              <a:rPr lang="en-US" dirty="0" smtClean="0"/>
              <a:t>Arbitrator’s Decision, 12WC039539, 11/04/2013</a:t>
            </a:r>
          </a:p>
          <a:p>
            <a:r>
              <a:rPr lang="en-US" dirty="0" smtClean="0"/>
              <a:t>DA 08/30/2012</a:t>
            </a:r>
          </a:p>
          <a:p>
            <a:r>
              <a:rPr lang="en-US" dirty="0" smtClean="0"/>
              <a:t>Chiropractic treatment for lumbar sprain/strain</a:t>
            </a:r>
          </a:p>
          <a:p>
            <a:r>
              <a:rPr lang="en-US" dirty="0" smtClean="0"/>
              <a:t>“Following consideration of the testimony and evidence presented, this Arbitrator finds the Petitioner experienced a loss of 3% loss of a man pursuant to Section 8(d)2.”</a:t>
            </a:r>
          </a:p>
          <a:p>
            <a:r>
              <a:rPr lang="en-US" dirty="0" smtClean="0"/>
              <a:t>Award: medical approximately $1500; no lost time?; 3% MAW ($10,688.25)</a:t>
            </a:r>
            <a:endParaRPr lang="en-US" dirty="0"/>
          </a:p>
        </p:txBody>
      </p:sp>
    </p:spTree>
    <p:extLst>
      <p:ext uri="{BB962C8B-B14F-4D97-AF65-F5344CB8AC3E}">
        <p14:creationId xmlns:p14="http://schemas.microsoft.com/office/powerpoint/2010/main" val="2023535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Jamie Lind v. Corn Belt Energy</a:t>
            </a:r>
            <a:r>
              <a:rPr lang="en-US" sz="3200" dirty="0"/>
              <a:t/>
            </a:r>
            <a:br>
              <a:rPr lang="en-US" sz="3200" dirty="0"/>
            </a:br>
            <a:r>
              <a:rPr lang="en-US" sz="3200" dirty="0" smtClean="0"/>
              <a:t>14 IWCC 0651 </a:t>
            </a:r>
            <a:endParaRPr lang="en-US" sz="3200" dirty="0"/>
          </a:p>
        </p:txBody>
      </p:sp>
      <p:sp>
        <p:nvSpPr>
          <p:cNvPr id="3" name="Content Placeholder 2"/>
          <p:cNvSpPr>
            <a:spLocks noGrp="1"/>
          </p:cNvSpPr>
          <p:nvPr>
            <p:ph idx="1"/>
          </p:nvPr>
        </p:nvSpPr>
        <p:spPr/>
        <p:txBody>
          <a:bodyPr/>
          <a:lstStyle/>
          <a:p>
            <a:r>
              <a:rPr lang="en-US" dirty="0" smtClean="0"/>
              <a:t>Commission Decision, 14IWCC0651, 08/01/2014</a:t>
            </a:r>
          </a:p>
          <a:p>
            <a:r>
              <a:rPr lang="en-US" dirty="0" smtClean="0"/>
              <a:t>Affirmed &amp; adopted, 2-1 with dissent</a:t>
            </a:r>
          </a:p>
          <a:p>
            <a:r>
              <a:rPr lang="en-US" dirty="0"/>
              <a:t>The Commission finds that a complete reading of this section of the Act indicates that a party is not required to provide an AMA rating report for the purpose of determining permanent disability. Instead, we find that the Act simply requires that if an AMA rating report has been provided, then the Commission must consider it, along with all the other criteria listed, when determining permanent disability.</a:t>
            </a:r>
          </a:p>
        </p:txBody>
      </p:sp>
    </p:spTree>
    <p:extLst>
      <p:ext uri="{BB962C8B-B14F-4D97-AF65-F5344CB8AC3E}">
        <p14:creationId xmlns:p14="http://schemas.microsoft.com/office/powerpoint/2010/main" val="717090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Jamie Lind v. Corn Belt Energy</a:t>
            </a:r>
            <a:r>
              <a:rPr lang="en-US" sz="3200" dirty="0"/>
              <a:t/>
            </a:r>
            <a:br>
              <a:rPr lang="en-US" sz="3200" dirty="0"/>
            </a:br>
            <a:r>
              <a:rPr lang="en-US" sz="3200" dirty="0" smtClean="0"/>
              <a:t>14 IWCC 0651 </a:t>
            </a:r>
            <a:endParaRPr lang="en-US" sz="3200" dirty="0"/>
          </a:p>
        </p:txBody>
      </p:sp>
      <p:sp>
        <p:nvSpPr>
          <p:cNvPr id="3" name="Content Placeholder 2"/>
          <p:cNvSpPr>
            <a:spLocks noGrp="1"/>
          </p:cNvSpPr>
          <p:nvPr>
            <p:ph idx="1"/>
          </p:nvPr>
        </p:nvSpPr>
        <p:spPr/>
        <p:txBody>
          <a:bodyPr>
            <a:noAutofit/>
          </a:bodyPr>
          <a:lstStyle/>
          <a:p>
            <a:r>
              <a:rPr lang="en-US" sz="1600" dirty="0" smtClean="0"/>
              <a:t>Commission Decision, 14IWCC0651, 08/01/2014</a:t>
            </a:r>
          </a:p>
          <a:p>
            <a:r>
              <a:rPr lang="en-US" sz="1600" dirty="0" smtClean="0"/>
              <a:t>Affirmed &amp; adopted, 2-1 with dissent</a:t>
            </a:r>
          </a:p>
          <a:p>
            <a:r>
              <a:rPr lang="en-US" sz="1800" dirty="0"/>
              <a:t>In following the criteria laid out in Section 8.1b on review, the Commission notes that</a:t>
            </a:r>
            <a:r>
              <a:rPr lang="en-US" sz="1800" dirty="0" smtClean="0"/>
              <a:t>: (</a:t>
            </a:r>
            <a:r>
              <a:rPr lang="en-US" sz="1800" dirty="0"/>
              <a:t>i) </a:t>
            </a:r>
            <a:r>
              <a:rPr lang="en-US" sz="1800" i="1" dirty="0"/>
              <a:t>the reported level of impairment pursuant to subsection (a</a:t>
            </a:r>
            <a:r>
              <a:rPr lang="en-US" sz="1800" i="1" dirty="0" smtClean="0"/>
              <a:t>): </a:t>
            </a:r>
            <a:r>
              <a:rPr lang="en-US" sz="1800" dirty="0" smtClean="0"/>
              <a:t>An </a:t>
            </a:r>
            <a:r>
              <a:rPr lang="en-US" sz="1800" dirty="0"/>
              <a:t>AMA report was not </a:t>
            </a:r>
            <a:r>
              <a:rPr lang="en-US" sz="1800" dirty="0" smtClean="0"/>
              <a:t>provided.</a:t>
            </a:r>
          </a:p>
          <a:p>
            <a:r>
              <a:rPr lang="en-US" sz="1800" dirty="0"/>
              <a:t>(ii) </a:t>
            </a:r>
            <a:r>
              <a:rPr lang="en-US" sz="1800" i="1" dirty="0"/>
              <a:t>the occupation of the injured </a:t>
            </a:r>
            <a:r>
              <a:rPr lang="en-US" sz="1800" i="1" dirty="0" smtClean="0"/>
              <a:t>employee: </a:t>
            </a:r>
            <a:r>
              <a:rPr lang="en-US" sz="1800" dirty="0" smtClean="0"/>
              <a:t>Petitioner </a:t>
            </a:r>
            <a:r>
              <a:rPr lang="en-US" sz="1800" dirty="0"/>
              <a:t>worked as a </a:t>
            </a:r>
            <a:r>
              <a:rPr lang="en-US" sz="1800" dirty="0" smtClean="0"/>
              <a:t>lineman…was </a:t>
            </a:r>
            <a:r>
              <a:rPr lang="en-US" sz="1800" dirty="0"/>
              <a:t>required to drive out to different locations in order to string electrical wires. Because Petitioner was required to work at different locations in order to do his job, he would find himself </a:t>
            </a:r>
            <a:r>
              <a:rPr lang="en-US" sz="1800" dirty="0" smtClean="0"/>
              <a:t>parking…in </a:t>
            </a:r>
            <a:r>
              <a:rPr lang="en-US" sz="1800" dirty="0"/>
              <a:t>ditches on the side of the </a:t>
            </a:r>
            <a:r>
              <a:rPr lang="en-US" sz="1800" dirty="0" smtClean="0"/>
              <a:t>road… getting </a:t>
            </a:r>
            <a:r>
              <a:rPr lang="en-US" sz="1800" dirty="0"/>
              <a:t>out of his truck was </a:t>
            </a:r>
            <a:r>
              <a:rPr lang="en-US" sz="1800" dirty="0" smtClean="0"/>
              <a:t>awkward… Petitioner </a:t>
            </a:r>
            <a:r>
              <a:rPr lang="en-US" sz="1800" dirty="0"/>
              <a:t>had to twist his body in a certain way in order to exit his vehicle</a:t>
            </a:r>
            <a:r>
              <a:rPr lang="en-US" sz="1800" dirty="0" smtClean="0"/>
              <a:t>.</a:t>
            </a:r>
          </a:p>
          <a:p>
            <a:r>
              <a:rPr lang="en-US" sz="1800" dirty="0"/>
              <a:t>(iii) </a:t>
            </a:r>
            <a:r>
              <a:rPr lang="en-US" sz="1800" i="1" dirty="0"/>
              <a:t>the age of the employee at the time of the </a:t>
            </a:r>
            <a:r>
              <a:rPr lang="en-US" sz="1800" i="1" dirty="0" smtClean="0"/>
              <a:t>injury: </a:t>
            </a:r>
            <a:r>
              <a:rPr lang="en-US" sz="1800" dirty="0" smtClean="0"/>
              <a:t>Petitioner </a:t>
            </a:r>
            <a:r>
              <a:rPr lang="en-US" sz="1800" dirty="0"/>
              <a:t>was 42 years old </a:t>
            </a:r>
            <a:r>
              <a:rPr lang="en-US" sz="1800" dirty="0" smtClean="0"/>
              <a:t>…</a:t>
            </a:r>
          </a:p>
          <a:p>
            <a:r>
              <a:rPr lang="en-US" sz="1800" dirty="0"/>
              <a:t>(iv) </a:t>
            </a:r>
            <a:r>
              <a:rPr lang="en-US" sz="1800" i="1" dirty="0"/>
              <a:t>the employee's future earning </a:t>
            </a:r>
            <a:r>
              <a:rPr lang="en-US" sz="1800" i="1" dirty="0" smtClean="0"/>
              <a:t>capacity: </a:t>
            </a:r>
            <a:r>
              <a:rPr lang="en-US" sz="1800" dirty="0" smtClean="0"/>
              <a:t>Petitioner </a:t>
            </a:r>
            <a:r>
              <a:rPr lang="en-US" sz="1800" dirty="0"/>
              <a:t>testified that he now works as a serviceman and makes more than he did as a lineman</a:t>
            </a:r>
            <a:r>
              <a:rPr lang="en-US" sz="1800" dirty="0" smtClean="0"/>
              <a:t>.</a:t>
            </a:r>
          </a:p>
          <a:p>
            <a:r>
              <a:rPr lang="en-US" sz="1800" dirty="0"/>
              <a:t>v) </a:t>
            </a:r>
            <a:r>
              <a:rPr lang="en-US" sz="1800" i="1" dirty="0"/>
              <a:t>evidence of disability corroborated by the treating medical </a:t>
            </a:r>
            <a:r>
              <a:rPr lang="en-US" sz="1800" i="1" dirty="0" smtClean="0"/>
              <a:t>records: </a:t>
            </a:r>
            <a:r>
              <a:rPr lang="en-US" sz="1800" dirty="0" smtClean="0"/>
              <a:t>During </a:t>
            </a:r>
            <a:r>
              <a:rPr lang="en-US" sz="1800" dirty="0"/>
              <a:t>his last visit with his </a:t>
            </a:r>
            <a:r>
              <a:rPr lang="en-US" sz="1800" dirty="0" smtClean="0"/>
              <a:t>chiropractor, </a:t>
            </a:r>
            <a:r>
              <a:rPr lang="en-US" sz="1800" dirty="0"/>
              <a:t>Petitioner complained of ongoing right lower lumbar </a:t>
            </a:r>
            <a:r>
              <a:rPr lang="en-US" sz="1800" dirty="0" smtClean="0"/>
              <a:t>pain </a:t>
            </a:r>
            <a:r>
              <a:rPr lang="en-US" sz="1800" dirty="0"/>
              <a:t>and </a:t>
            </a:r>
            <a:r>
              <a:rPr lang="en-US" sz="1800" dirty="0" smtClean="0"/>
              <a:t>paresthesia… escribed </a:t>
            </a:r>
            <a:r>
              <a:rPr lang="en-US" sz="1800" dirty="0"/>
              <a:t>as mild, continuous </a:t>
            </a:r>
            <a:r>
              <a:rPr lang="en-US" sz="1800" dirty="0" smtClean="0"/>
              <a:t>burning…testified </a:t>
            </a:r>
            <a:r>
              <a:rPr lang="en-US" sz="1800" dirty="0"/>
              <a:t>that he continues to have pain and discomfort in the low </a:t>
            </a:r>
            <a:r>
              <a:rPr lang="en-US" sz="1800" dirty="0" smtClean="0"/>
              <a:t>back…stiffens </a:t>
            </a:r>
            <a:r>
              <a:rPr lang="en-US" sz="1800" dirty="0"/>
              <a:t>and becomes painful </a:t>
            </a:r>
            <a:r>
              <a:rPr lang="en-US" sz="1800" dirty="0" smtClean="0"/>
              <a:t>daily…testified </a:t>
            </a:r>
            <a:r>
              <a:rPr lang="en-US" sz="1800" dirty="0"/>
              <a:t>that </a:t>
            </a:r>
            <a:r>
              <a:rPr lang="en-US" sz="1800" dirty="0" smtClean="0"/>
              <a:t>symptoms </a:t>
            </a:r>
            <a:r>
              <a:rPr lang="en-US" sz="1800" dirty="0"/>
              <a:t>do not </a:t>
            </a:r>
            <a:r>
              <a:rPr lang="en-US" sz="1800" dirty="0" smtClean="0"/>
              <a:t>affect ability </a:t>
            </a:r>
            <a:r>
              <a:rPr lang="en-US" sz="1800" dirty="0"/>
              <a:t>to </a:t>
            </a:r>
            <a:r>
              <a:rPr lang="en-US" sz="1800" dirty="0" smtClean="0"/>
              <a:t>work…a </a:t>
            </a:r>
            <a:r>
              <a:rPr lang="en-US" sz="1800" dirty="0"/>
              <a:t>different position than the one he worked when the accident occurred. </a:t>
            </a:r>
            <a:endParaRPr lang="en-US" sz="1800" dirty="0" smtClean="0"/>
          </a:p>
        </p:txBody>
      </p:sp>
    </p:spTree>
    <p:extLst>
      <p:ext uri="{BB962C8B-B14F-4D97-AF65-F5344CB8AC3E}">
        <p14:creationId xmlns:p14="http://schemas.microsoft.com/office/powerpoint/2010/main" val="3205313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Jamie Lind v. Corn Belt Energy</a:t>
            </a:r>
            <a:r>
              <a:rPr lang="en-US" sz="3200" dirty="0"/>
              <a:t/>
            </a:r>
            <a:br>
              <a:rPr lang="en-US" sz="3200" dirty="0"/>
            </a:br>
            <a:r>
              <a:rPr lang="en-US" sz="3200" dirty="0" smtClean="0"/>
              <a:t>14 IWCC 0651</a:t>
            </a:r>
            <a:endParaRPr lang="en-US" sz="3200" dirty="0"/>
          </a:p>
        </p:txBody>
      </p:sp>
      <p:sp>
        <p:nvSpPr>
          <p:cNvPr id="3" name="Content Placeholder 2"/>
          <p:cNvSpPr>
            <a:spLocks noGrp="1"/>
          </p:cNvSpPr>
          <p:nvPr>
            <p:ph idx="1"/>
          </p:nvPr>
        </p:nvSpPr>
        <p:spPr/>
        <p:txBody>
          <a:bodyPr>
            <a:noAutofit/>
          </a:bodyPr>
          <a:lstStyle/>
          <a:p>
            <a:r>
              <a:rPr lang="en-US" sz="2400" dirty="0" smtClean="0"/>
              <a:t>Commission Decision, 14IWCC0651, 08/01/2014</a:t>
            </a:r>
          </a:p>
          <a:p>
            <a:r>
              <a:rPr lang="en-US" sz="2400" dirty="0" smtClean="0"/>
              <a:t>Affirmed &amp; adopted, 2-1 with dissent</a:t>
            </a:r>
          </a:p>
          <a:p>
            <a:r>
              <a:rPr lang="en-US" sz="2400" dirty="0" smtClean="0"/>
              <a:t>Dissent: “I </a:t>
            </a:r>
            <a:r>
              <a:rPr lang="en-US" sz="2400" dirty="0"/>
              <a:t>respectfully dissent from the decision of the majority. I disagree with the majority's interpretation of Section 8.1b of the Act. The lack of an AMA report regarding a level of impairment leaves the Trier of fact no evidence of level of impairment. To determine the level of disability in the present case, the weight and relevance of the remaining factors placed into evidence must be weighed. I find that petitioner has suffered a 1% loss of use of the person as a whole under </a:t>
            </a:r>
            <a:r>
              <a:rPr lang="en-US" sz="2400" dirty="0" smtClean="0"/>
              <a:t>Section 8(d)2 </a:t>
            </a:r>
            <a:r>
              <a:rPr lang="en-US" sz="2400" dirty="0"/>
              <a:t>of the Act</a:t>
            </a:r>
            <a:r>
              <a:rPr lang="en-US" sz="2400" dirty="0" smtClean="0"/>
              <a:t>.”</a:t>
            </a:r>
          </a:p>
        </p:txBody>
      </p:sp>
    </p:spTree>
    <p:extLst>
      <p:ext uri="{BB962C8B-B14F-4D97-AF65-F5344CB8AC3E}">
        <p14:creationId xmlns:p14="http://schemas.microsoft.com/office/powerpoint/2010/main" val="3541388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Corn Belt v. </a:t>
            </a:r>
            <a:r>
              <a:rPr lang="en-US" smtClean="0"/>
              <a:t>IWCC</a:t>
            </a:r>
            <a:br>
              <a:rPr lang="en-US" smtClean="0"/>
            </a:br>
            <a:r>
              <a:rPr lang="en-US" smtClean="0"/>
              <a:t>2016 IL App (3d) 150311WC</a:t>
            </a:r>
            <a:endParaRPr lang="en-US"/>
          </a:p>
        </p:txBody>
      </p:sp>
      <p:sp>
        <p:nvSpPr>
          <p:cNvPr id="3" name="Content Placeholder 2"/>
          <p:cNvSpPr>
            <a:spLocks noGrp="1"/>
          </p:cNvSpPr>
          <p:nvPr>
            <p:ph idx="1"/>
          </p:nvPr>
        </p:nvSpPr>
        <p:spPr/>
        <p:txBody>
          <a:bodyPr>
            <a:normAutofit/>
          </a:bodyPr>
          <a:lstStyle/>
          <a:p>
            <a:r>
              <a:rPr lang="en-US" dirty="0"/>
              <a:t>On appeal, the employer alternatively challenges the Commission's award of </a:t>
            </a:r>
            <a:r>
              <a:rPr lang="en-US" dirty="0" smtClean="0"/>
              <a:t>PPD benefits</a:t>
            </a:r>
            <a:r>
              <a:rPr lang="en-US" dirty="0"/>
              <a:t>. It argues the Commission's award should be set aside due to noncompliance with </a:t>
            </a:r>
            <a:r>
              <a:rPr lang="en-US" dirty="0" smtClean="0"/>
              <a:t>section8.1b </a:t>
            </a:r>
            <a:r>
              <a:rPr lang="en-US" dirty="0"/>
              <a:t>of the Act (820 ILCS 305/8.1b (West 2012)). Specifically, the employer </a:t>
            </a:r>
            <a:r>
              <a:rPr lang="en-US" dirty="0" smtClean="0"/>
              <a:t>contends claimant </a:t>
            </a:r>
            <a:r>
              <a:rPr lang="en-US" dirty="0"/>
              <a:t>failed to introduce into evidence a PPD impairment report </a:t>
            </a:r>
            <a:r>
              <a:rPr lang="en-US" dirty="0" smtClean="0"/>
              <a:t>as described </a:t>
            </a:r>
            <a:r>
              <a:rPr lang="en-US" dirty="0"/>
              <a:t>in </a:t>
            </a:r>
            <a:r>
              <a:rPr lang="en-US" dirty="0" smtClean="0"/>
              <a:t>section8.1b(a</a:t>
            </a:r>
            <a:r>
              <a:rPr lang="en-US" dirty="0"/>
              <a:t>) of the Act and the Commission failed to adequately address the remaining factors </a:t>
            </a:r>
            <a:r>
              <a:rPr lang="en-US" dirty="0" smtClean="0"/>
              <a:t>for consideration </a:t>
            </a:r>
            <a:r>
              <a:rPr lang="en-US" dirty="0"/>
              <a:t>identified in section 8.1b(b</a:t>
            </a:r>
            <a:r>
              <a:rPr lang="en-US" dirty="0" smtClean="0"/>
              <a:t>).</a:t>
            </a:r>
          </a:p>
          <a:p>
            <a:r>
              <a:rPr lang="en-US" dirty="0"/>
              <a:t>The issues presented involve matters of statutory construction, which are </a:t>
            </a:r>
            <a:r>
              <a:rPr lang="en-US" dirty="0" smtClean="0"/>
              <a:t>subject to </a:t>
            </a:r>
            <a:r>
              <a:rPr lang="en-US" i="1" dirty="0"/>
              <a:t>de novo </a:t>
            </a:r>
            <a:r>
              <a:rPr lang="en-US" dirty="0"/>
              <a:t>review.</a:t>
            </a:r>
          </a:p>
        </p:txBody>
      </p:sp>
    </p:spTree>
    <p:extLst>
      <p:ext uri="{BB962C8B-B14F-4D97-AF65-F5344CB8AC3E}">
        <p14:creationId xmlns:p14="http://schemas.microsoft.com/office/powerpoint/2010/main" val="1478063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Corn Belt v. </a:t>
            </a:r>
            <a:r>
              <a:rPr lang="en-US" smtClean="0"/>
              <a:t>IWCC</a:t>
            </a:r>
            <a:br>
              <a:rPr lang="en-US" smtClean="0"/>
            </a:br>
            <a:r>
              <a:rPr lang="en-US" smtClean="0"/>
              <a:t>2016 IL App (3d) 150311WC</a:t>
            </a:r>
            <a:endParaRPr lang="en-US"/>
          </a:p>
        </p:txBody>
      </p:sp>
      <p:sp>
        <p:nvSpPr>
          <p:cNvPr id="3" name="Content Placeholder 2"/>
          <p:cNvSpPr>
            <a:spLocks noGrp="1"/>
          </p:cNvSpPr>
          <p:nvPr>
            <p:ph idx="1"/>
          </p:nvPr>
        </p:nvSpPr>
        <p:spPr/>
        <p:txBody>
          <a:bodyPr>
            <a:normAutofit fontScale="92500" lnSpcReduction="10000"/>
          </a:bodyPr>
          <a:lstStyle/>
          <a:p>
            <a:r>
              <a:rPr lang="en-US" dirty="0"/>
              <a:t>The employer first argues section 8.1b of the Act "imposes a requirement that </a:t>
            </a:r>
            <a:r>
              <a:rPr lang="en-US" dirty="0" smtClean="0"/>
              <a:t>the claimant </a:t>
            </a:r>
            <a:r>
              <a:rPr lang="en-US" dirty="0"/>
              <a:t>tender an AMA rating report." It maintains that because claimant presented no "</a:t>
            </a:r>
            <a:r>
              <a:rPr lang="en-US" dirty="0" smtClean="0"/>
              <a:t>AMA rating </a:t>
            </a:r>
            <a:r>
              <a:rPr lang="en-US" dirty="0"/>
              <a:t>report" in the case at bar he failed to satisfy section 8.1b's requirements and was not </a:t>
            </a:r>
            <a:r>
              <a:rPr lang="en-US" dirty="0" smtClean="0"/>
              <a:t>entitled to </a:t>
            </a:r>
            <a:r>
              <a:rPr lang="en-US" dirty="0"/>
              <a:t>a PPD award</a:t>
            </a:r>
            <a:r>
              <a:rPr lang="en-US" dirty="0" smtClean="0"/>
              <a:t>.</a:t>
            </a:r>
          </a:p>
          <a:p>
            <a:r>
              <a:rPr lang="en-US" dirty="0"/>
              <a:t>We find the Commission's </a:t>
            </a:r>
            <a:r>
              <a:rPr lang="en-US" dirty="0" smtClean="0"/>
              <a:t>interpretation of </a:t>
            </a:r>
            <a:r>
              <a:rPr lang="en-US" dirty="0"/>
              <a:t>section 8.1b is reasonable</a:t>
            </a:r>
            <a:r>
              <a:rPr lang="en-US" dirty="0" smtClean="0"/>
              <a:t>.</a:t>
            </a:r>
          </a:p>
          <a:p>
            <a:r>
              <a:rPr lang="en-US" dirty="0"/>
              <a:t>First, subsection (a) of section 8.1b is addressed </a:t>
            </a:r>
            <a:r>
              <a:rPr lang="en-US" i="1" dirty="0"/>
              <a:t>only </a:t>
            </a:r>
            <a:r>
              <a:rPr lang="en-US" dirty="0"/>
              <a:t>to a "physician </a:t>
            </a:r>
            <a:r>
              <a:rPr lang="en-US" dirty="0" smtClean="0"/>
              <a:t>preparing a </a:t>
            </a:r>
            <a:r>
              <a:rPr lang="en-US" dirty="0"/>
              <a:t>[PPD] impairment report</a:t>
            </a:r>
            <a:r>
              <a:rPr lang="en-US" dirty="0" smtClean="0"/>
              <a:t>.“</a:t>
            </a:r>
          </a:p>
          <a:p>
            <a:r>
              <a:rPr lang="en-US" dirty="0"/>
              <a:t>Second, subsection (b) of section 8.1b of the Act is addressed </a:t>
            </a:r>
            <a:r>
              <a:rPr lang="en-US" i="1" dirty="0"/>
              <a:t>only </a:t>
            </a:r>
            <a:r>
              <a:rPr lang="en-US" dirty="0"/>
              <a:t>to the </a:t>
            </a:r>
            <a:r>
              <a:rPr lang="en-US" dirty="0" smtClean="0"/>
              <a:t>Commission.820 </a:t>
            </a:r>
            <a:r>
              <a:rPr lang="en-US" dirty="0"/>
              <a:t>ILCS 305/8.1b(b) (West 2012). It lists five factors upon which the </a:t>
            </a:r>
            <a:r>
              <a:rPr lang="en-US" dirty="0" smtClean="0"/>
              <a:t>Commission must </a:t>
            </a:r>
            <a:r>
              <a:rPr lang="en-US" dirty="0"/>
              <a:t>base its determination of the level of PPD </a:t>
            </a:r>
            <a:r>
              <a:rPr lang="en-US" dirty="0" smtClean="0"/>
              <a:t>benefits…</a:t>
            </a:r>
            <a:endParaRPr lang="en-US" dirty="0"/>
          </a:p>
        </p:txBody>
      </p:sp>
    </p:spTree>
    <p:extLst>
      <p:ext uri="{BB962C8B-B14F-4D97-AF65-F5344CB8AC3E}">
        <p14:creationId xmlns:p14="http://schemas.microsoft.com/office/powerpoint/2010/main" val="3511018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Corn Belt v. </a:t>
            </a:r>
            <a:r>
              <a:rPr lang="en-US" smtClean="0"/>
              <a:t>IWCC</a:t>
            </a:r>
            <a:br>
              <a:rPr lang="en-US" smtClean="0"/>
            </a:br>
            <a:r>
              <a:rPr lang="en-US" smtClean="0"/>
              <a:t>2016 IL App (3d) 150311WC</a:t>
            </a:r>
            <a:endParaRPr lang="en-US"/>
          </a:p>
        </p:txBody>
      </p:sp>
      <p:sp>
        <p:nvSpPr>
          <p:cNvPr id="3" name="Content Placeholder 2"/>
          <p:cNvSpPr>
            <a:spLocks noGrp="1"/>
          </p:cNvSpPr>
          <p:nvPr>
            <p:ph idx="1"/>
          </p:nvPr>
        </p:nvSpPr>
        <p:spPr/>
        <p:txBody>
          <a:bodyPr>
            <a:normAutofit fontScale="85000" lnSpcReduction="20000"/>
          </a:bodyPr>
          <a:lstStyle/>
          <a:p>
            <a:r>
              <a:rPr lang="en-US" dirty="0"/>
              <a:t>Clearly, the plain language of section 8.1b places no explicit requirement on </a:t>
            </a:r>
            <a:r>
              <a:rPr lang="en-US" dirty="0" smtClean="0"/>
              <a:t>either party</a:t>
            </a:r>
            <a:r>
              <a:rPr lang="en-US" dirty="0"/>
              <a:t>. Nor does it make the submission of a PPD impairment report a prerequisite to </a:t>
            </a:r>
            <a:r>
              <a:rPr lang="en-US" dirty="0" smtClean="0"/>
              <a:t>an award </a:t>
            </a:r>
            <a:r>
              <a:rPr lang="en-US" dirty="0"/>
              <a:t>of PPD benefits by the Commission. Rather, the section speaks in terms of what </a:t>
            </a:r>
            <a:r>
              <a:rPr lang="en-US" dirty="0" smtClean="0"/>
              <a:t>factors the </a:t>
            </a:r>
            <a:r>
              <a:rPr lang="en-US" dirty="0"/>
              <a:t>Commission is required to consider when determining the appropriate level of PPD</a:t>
            </a:r>
            <a:r>
              <a:rPr lang="en-US" dirty="0" smtClean="0"/>
              <a:t>.</a:t>
            </a:r>
          </a:p>
          <a:p>
            <a:r>
              <a:rPr lang="en-US" dirty="0"/>
              <a:t>We note this construction of the Act is consistent with our recent decision in </a:t>
            </a:r>
            <a:r>
              <a:rPr lang="en-US" i="1" dirty="0" smtClean="0"/>
              <a:t>Continental Tire</a:t>
            </a:r>
          </a:p>
          <a:p>
            <a:r>
              <a:rPr lang="en-US" dirty="0"/>
              <a:t>Under the Act, a PPD impairment report may be submitted by either party. </a:t>
            </a:r>
            <a:r>
              <a:rPr lang="en-US" dirty="0" smtClean="0"/>
              <a:t>Further, when </a:t>
            </a:r>
            <a:r>
              <a:rPr lang="en-US" dirty="0"/>
              <a:t>one is admitted into evidence, it must be considered by the Commission, along </a:t>
            </a:r>
            <a:r>
              <a:rPr lang="en-US" dirty="0" smtClean="0"/>
              <a:t>with other </a:t>
            </a:r>
            <a:r>
              <a:rPr lang="en-US" dirty="0"/>
              <a:t>identified factors, in determining the claimant's level of PPD. None of the factors set </a:t>
            </a:r>
            <a:r>
              <a:rPr lang="en-US" dirty="0" smtClean="0"/>
              <a:t>forth in </a:t>
            </a:r>
            <a:r>
              <a:rPr lang="en-US" dirty="0"/>
              <a:t>section 8.1b is to be the sole determinant of the claimant's disability. Further, nothing in </a:t>
            </a:r>
            <a:r>
              <a:rPr lang="en-US" dirty="0" smtClean="0"/>
              <a:t>the plain </a:t>
            </a:r>
            <a:r>
              <a:rPr lang="en-US" dirty="0"/>
              <a:t>language of the Act precludes a PPD award when no PPD impairment report is </a:t>
            </a:r>
            <a:r>
              <a:rPr lang="en-US" dirty="0" smtClean="0"/>
              <a:t>submitted by </a:t>
            </a:r>
            <a:r>
              <a:rPr lang="en-US" dirty="0"/>
              <a:t>either party. Consequently, we reject this contention by the employer.</a:t>
            </a:r>
          </a:p>
        </p:txBody>
      </p:sp>
    </p:spTree>
    <p:extLst>
      <p:ext uri="{BB962C8B-B14F-4D97-AF65-F5344CB8AC3E}">
        <p14:creationId xmlns:p14="http://schemas.microsoft.com/office/powerpoint/2010/main" val="352051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Corn Belt v. </a:t>
            </a:r>
            <a:r>
              <a:rPr lang="en-US" smtClean="0"/>
              <a:t>IWCC</a:t>
            </a:r>
            <a:br>
              <a:rPr lang="en-US" smtClean="0"/>
            </a:br>
            <a:r>
              <a:rPr lang="en-US" smtClean="0"/>
              <a:t>2016 IL App (3d) 150311WC</a:t>
            </a:r>
            <a:endParaRPr lang="en-US"/>
          </a:p>
        </p:txBody>
      </p:sp>
      <p:sp>
        <p:nvSpPr>
          <p:cNvPr id="3" name="Content Placeholder 2"/>
          <p:cNvSpPr>
            <a:spLocks noGrp="1"/>
          </p:cNvSpPr>
          <p:nvPr>
            <p:ph idx="1"/>
          </p:nvPr>
        </p:nvSpPr>
        <p:spPr/>
        <p:txBody>
          <a:bodyPr>
            <a:normAutofit fontScale="92500" lnSpcReduction="10000"/>
          </a:bodyPr>
          <a:lstStyle/>
          <a:p>
            <a:r>
              <a:rPr lang="en-US" dirty="0"/>
              <a:t>Finally, on appeal, the employer argues the Commission failed to comply </a:t>
            </a:r>
            <a:r>
              <a:rPr lang="en-US" dirty="0" smtClean="0"/>
              <a:t>with section </a:t>
            </a:r>
            <a:r>
              <a:rPr lang="en-US" dirty="0"/>
              <a:t>8.1b(b) by failing to explain the relevance and weight of the factors it used to </a:t>
            </a:r>
            <a:r>
              <a:rPr lang="en-US" dirty="0" smtClean="0"/>
              <a:t>determine claimant's </a:t>
            </a:r>
            <a:r>
              <a:rPr lang="en-US" dirty="0"/>
              <a:t>level of disability. We agree</a:t>
            </a:r>
            <a:r>
              <a:rPr lang="en-US" dirty="0" smtClean="0"/>
              <a:t>.</a:t>
            </a:r>
          </a:p>
          <a:p>
            <a:r>
              <a:rPr lang="en-US" dirty="0"/>
              <a:t>That section also provides that "[i]n determining the [claimant's] </a:t>
            </a:r>
            <a:r>
              <a:rPr lang="en-US" dirty="0" smtClean="0"/>
              <a:t>level of </a:t>
            </a:r>
            <a:r>
              <a:rPr lang="en-US" dirty="0"/>
              <a:t>disability</a:t>
            </a:r>
            <a:r>
              <a:rPr lang="en-US" i="1" dirty="0"/>
              <a:t>, the relevance and weight of any factors used </a:t>
            </a:r>
            <a:r>
              <a:rPr lang="en-US" dirty="0"/>
              <a:t>in addition to the level of </a:t>
            </a:r>
            <a:r>
              <a:rPr lang="en-US" dirty="0" smtClean="0"/>
              <a:t>impairment as </a:t>
            </a:r>
            <a:r>
              <a:rPr lang="en-US" dirty="0"/>
              <a:t>reported by the physician </a:t>
            </a:r>
            <a:r>
              <a:rPr lang="en-US" i="1" dirty="0"/>
              <a:t>must be explained in a written order</a:t>
            </a:r>
            <a:r>
              <a:rPr lang="en-US" dirty="0" smtClean="0"/>
              <a:t>.“</a:t>
            </a:r>
          </a:p>
          <a:p>
            <a:r>
              <a:rPr lang="en-US" dirty="0" smtClean="0"/>
              <a:t>IWCC did </a:t>
            </a:r>
            <a:r>
              <a:rPr lang="en-US" dirty="0"/>
              <a:t>not explain the relevance or weight it attributed to each factor when </a:t>
            </a:r>
            <a:r>
              <a:rPr lang="en-US" dirty="0" smtClean="0"/>
              <a:t>determining claimant's </a:t>
            </a:r>
            <a:r>
              <a:rPr lang="en-US" dirty="0"/>
              <a:t>level of disability. Thus, we find the Commission failed to comply with </a:t>
            </a:r>
            <a:r>
              <a:rPr lang="en-US" dirty="0" smtClean="0"/>
              <a:t>section8.1b(b</a:t>
            </a:r>
            <a:r>
              <a:rPr lang="en-US" dirty="0"/>
              <a:t>) of the Act. We reverse the Commission's PPD award and remand for </a:t>
            </a:r>
            <a:r>
              <a:rPr lang="en-US" dirty="0" err="1" smtClean="0"/>
              <a:t>compliancewith</a:t>
            </a:r>
            <a:r>
              <a:rPr lang="en-US" dirty="0" smtClean="0"/>
              <a:t> </a:t>
            </a:r>
            <a:r>
              <a:rPr lang="en-US" dirty="0"/>
              <a:t>the Act's </a:t>
            </a:r>
            <a:r>
              <a:rPr lang="en-US" dirty="0" smtClean="0"/>
              <a:t>requirements.</a:t>
            </a:r>
            <a:endParaRPr lang="en-US" dirty="0"/>
          </a:p>
        </p:txBody>
      </p:sp>
    </p:spTree>
    <p:extLst>
      <p:ext uri="{BB962C8B-B14F-4D97-AF65-F5344CB8AC3E}">
        <p14:creationId xmlns:p14="http://schemas.microsoft.com/office/powerpoint/2010/main" val="2527829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1675</Words>
  <Application>Microsoft Office PowerPoint</Application>
  <PresentationFormat>Widescreen</PresentationFormat>
  <Paragraphs>59</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WCLA MCLE 7-12-2016</vt:lpstr>
      <vt:lpstr>Jamie Lind v. Corn Belt Energy 12WC039539</vt:lpstr>
      <vt:lpstr>Jamie Lind v. Corn Belt Energy 14 IWCC 0651 </vt:lpstr>
      <vt:lpstr>Jamie Lind v. Corn Belt Energy 14 IWCC 0651 </vt:lpstr>
      <vt:lpstr>Jamie Lind v. Corn Belt Energy 14 IWCC 0651</vt:lpstr>
      <vt:lpstr>Corn Belt v. IWCC 2016 IL App (3d) 150311WC</vt:lpstr>
      <vt:lpstr>Corn Belt v. IWCC 2016 IL App (3d) 150311WC</vt:lpstr>
      <vt:lpstr>Corn Belt v. IWCC 2016 IL App (3d) 150311WC</vt:lpstr>
      <vt:lpstr>Corn Belt v. IWCC 2016 IL App (3d) 150311WC</vt:lpstr>
      <vt:lpstr>Corn Belt v. IWCC 2016 IL App (3d) 150311WC Special Concurrence In Part &amp; Dissent In Part</vt:lpstr>
      <vt:lpstr>Corn Belt v. IWCC 2016 IL App (3d) 150311WC</vt:lpstr>
      <vt:lpstr>Central Grocers v. IWCC 2016 IL App (3d) 150557WC-U (Rule 23) </vt:lpstr>
      <vt:lpstr>Central Grocers v. IWCC 2016 IL App (3d) 150557WC-U (Rule 23) Special Concurrence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 Menchetti</dc:creator>
  <cp:lastModifiedBy>David B. Menchetti</cp:lastModifiedBy>
  <cp:revision>13</cp:revision>
  <cp:lastPrinted>2016-07-11T12:32:11Z</cp:lastPrinted>
  <dcterms:created xsi:type="dcterms:W3CDTF">2016-07-07T19:30:58Z</dcterms:created>
  <dcterms:modified xsi:type="dcterms:W3CDTF">2016-07-11T12:33:29Z</dcterms:modified>
</cp:coreProperties>
</file>