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Oswald" panose="020B0604020202020204" charset="0"/>
      <p:regular r:id="rId45"/>
      <p:bold r:id="rId46"/>
    </p:embeddedFont>
    <p:embeddedFont>
      <p:font typeface="Average"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6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082237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365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529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389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150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157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5642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8658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66276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908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9420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563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846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655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3986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329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335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96614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5905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4078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8432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8567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96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0146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7472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5458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7595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332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40589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877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7866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9850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8809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494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8549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7219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3775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857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366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26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612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672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819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2" name="Shape 52"/>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3" name="Shape 5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666666"/>
        </a:solid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88950"/>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24" name="Shape 24"/>
          <p:cNvPicPr preferRelativeResize="0"/>
          <p:nvPr/>
        </p:nvPicPr>
        <p:blipFill>
          <a:blip r:embed="rId2">
            <a:alphaModFix/>
          </a:blip>
          <a:stretch>
            <a:fillRect/>
          </a:stretch>
        </p:blipFill>
        <p:spPr>
          <a:xfrm>
            <a:off x="6962762" y="4238612"/>
            <a:ext cx="2181225" cy="9048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5" name="Shape 3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9" name="Shape 3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4" name="Shape 44"/>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5" name="Shape 45"/>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9" name="Shape 4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rtl="0">
              <a:spcBef>
                <a:spcPts val="0"/>
              </a:spcBef>
              <a:buNone/>
            </a:pPr>
            <a:r>
              <a:rPr lang="en"/>
              <a:t>Spine Injuries in the WC patient, why don’t they get better??</a:t>
            </a:r>
          </a:p>
        </p:txBody>
      </p:sp>
      <p:sp>
        <p:nvSpPr>
          <p:cNvPr id="61" name="Shape 61"/>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sz="3000"/>
              <a:t>Pain &amp; Spine Institute</a:t>
            </a:r>
          </a:p>
          <a:p>
            <a:pPr lvl="0">
              <a:spcBef>
                <a:spcPts val="0"/>
              </a:spcBef>
              <a:buNone/>
            </a:pPr>
            <a:endParaRPr/>
          </a:p>
          <a:p>
            <a:pPr lvl="0">
              <a:spcBef>
                <a:spcPts val="0"/>
              </a:spcBef>
              <a:buNone/>
            </a:pPr>
            <a:r>
              <a:rPr lang="en"/>
              <a:t>Udit Patel, DO and Samir Sharma, MD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Protrusion</a:t>
            </a:r>
          </a:p>
        </p:txBody>
      </p:sp>
      <p:sp>
        <p:nvSpPr>
          <p:cNvPr id="119" name="Shape 119"/>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r>
              <a:rPr lang="en"/>
              <a:t>Disc material is displaced beyond the disc space and is continuous with the disc material within the disc space</a:t>
            </a:r>
          </a:p>
        </p:txBody>
      </p:sp>
      <p:pic>
        <p:nvPicPr>
          <p:cNvPr id="120" name="Shape 120"/>
          <p:cNvPicPr preferRelativeResize="0"/>
          <p:nvPr/>
        </p:nvPicPr>
        <p:blipFill>
          <a:blip r:embed="rId3">
            <a:alphaModFix/>
          </a:blip>
          <a:stretch>
            <a:fillRect/>
          </a:stretch>
        </p:blipFill>
        <p:spPr>
          <a:xfrm>
            <a:off x="3238525" y="515050"/>
            <a:ext cx="5905473" cy="44666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Extrusion</a:t>
            </a:r>
          </a:p>
        </p:txBody>
      </p:sp>
      <p:sp>
        <p:nvSpPr>
          <p:cNvPr id="126" name="Shape 126"/>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endParaRPr/>
          </a:p>
        </p:txBody>
      </p:sp>
      <p:pic>
        <p:nvPicPr>
          <p:cNvPr id="127" name="Shape 127"/>
          <p:cNvPicPr preferRelativeResize="0"/>
          <p:nvPr/>
        </p:nvPicPr>
        <p:blipFill>
          <a:blip r:embed="rId3">
            <a:alphaModFix/>
          </a:blip>
          <a:stretch>
            <a:fillRect/>
          </a:stretch>
        </p:blipFill>
        <p:spPr>
          <a:xfrm>
            <a:off x="3168975" y="555600"/>
            <a:ext cx="5975026" cy="41130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Extrusion: Sequestration</a:t>
            </a:r>
          </a:p>
        </p:txBody>
      </p:sp>
      <p:sp>
        <p:nvSpPr>
          <p:cNvPr id="133" name="Shape 133"/>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None/>
            </a:pPr>
            <a:r>
              <a:rPr lang="en"/>
              <a:t>Lost continuity completely with the parent disc.</a:t>
            </a:r>
          </a:p>
          <a:p>
            <a:pPr lvl="0">
              <a:spcBef>
                <a:spcPts val="0"/>
              </a:spcBef>
              <a:buNone/>
            </a:pPr>
            <a:r>
              <a:rPr lang="en"/>
              <a:t>May also have extrusion with migration if displacement of disc material away from the site of extrusion</a:t>
            </a:r>
          </a:p>
        </p:txBody>
      </p:sp>
      <p:pic>
        <p:nvPicPr>
          <p:cNvPr id="134" name="Shape 134"/>
          <p:cNvPicPr preferRelativeResize="0"/>
          <p:nvPr/>
        </p:nvPicPr>
        <p:blipFill>
          <a:blip r:embed="rId3">
            <a:alphaModFix/>
          </a:blip>
          <a:stretch>
            <a:fillRect/>
          </a:stretch>
        </p:blipFill>
        <p:spPr>
          <a:xfrm>
            <a:off x="3312550" y="555600"/>
            <a:ext cx="5831451" cy="40133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Facet joints</a:t>
            </a:r>
          </a:p>
        </p:txBody>
      </p:sp>
      <p:sp>
        <p:nvSpPr>
          <p:cNvPr id="140" name="Shape 140"/>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endParaRPr/>
          </a:p>
        </p:txBody>
      </p:sp>
      <p:pic>
        <p:nvPicPr>
          <p:cNvPr id="141" name="Shape 141"/>
          <p:cNvPicPr preferRelativeResize="0"/>
          <p:nvPr/>
        </p:nvPicPr>
        <p:blipFill>
          <a:blip r:embed="rId3">
            <a:alphaModFix/>
          </a:blip>
          <a:stretch>
            <a:fillRect/>
          </a:stretch>
        </p:blipFill>
        <p:spPr>
          <a:xfrm>
            <a:off x="311704" y="1389600"/>
            <a:ext cx="3591051" cy="2859924"/>
          </a:xfrm>
          <a:prstGeom prst="rect">
            <a:avLst/>
          </a:prstGeom>
          <a:noFill/>
          <a:ln>
            <a:noFill/>
          </a:ln>
        </p:spPr>
      </p:pic>
      <p:pic>
        <p:nvPicPr>
          <p:cNvPr id="142" name="Shape 142"/>
          <p:cNvPicPr preferRelativeResize="0"/>
          <p:nvPr/>
        </p:nvPicPr>
        <p:blipFill>
          <a:blip r:embed="rId4">
            <a:alphaModFix/>
          </a:blip>
          <a:stretch>
            <a:fillRect/>
          </a:stretch>
        </p:blipFill>
        <p:spPr>
          <a:xfrm>
            <a:off x="3902750" y="1389600"/>
            <a:ext cx="4921300" cy="28599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Spinal Nerve</a:t>
            </a:r>
          </a:p>
        </p:txBody>
      </p:sp>
      <p:sp>
        <p:nvSpPr>
          <p:cNvPr id="148" name="Shape 148"/>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endParaRPr/>
          </a:p>
        </p:txBody>
      </p:sp>
      <p:pic>
        <p:nvPicPr>
          <p:cNvPr id="149" name="Shape 149"/>
          <p:cNvPicPr preferRelativeResize="0"/>
          <p:nvPr/>
        </p:nvPicPr>
        <p:blipFill>
          <a:blip r:embed="rId3">
            <a:alphaModFix/>
          </a:blip>
          <a:stretch>
            <a:fillRect/>
          </a:stretch>
        </p:blipFill>
        <p:spPr>
          <a:xfrm>
            <a:off x="311709" y="1389611"/>
            <a:ext cx="3967648" cy="2733876"/>
          </a:xfrm>
          <a:prstGeom prst="rect">
            <a:avLst/>
          </a:prstGeom>
          <a:noFill/>
          <a:ln>
            <a:noFill/>
          </a:ln>
        </p:spPr>
      </p:pic>
      <p:pic>
        <p:nvPicPr>
          <p:cNvPr id="150" name="Shape 150"/>
          <p:cNvPicPr preferRelativeResize="0"/>
          <p:nvPr/>
        </p:nvPicPr>
        <p:blipFill>
          <a:blip r:embed="rId4">
            <a:alphaModFix/>
          </a:blip>
          <a:stretch>
            <a:fillRect/>
          </a:stretch>
        </p:blipFill>
        <p:spPr>
          <a:xfrm>
            <a:off x="4983296" y="711710"/>
            <a:ext cx="3314900" cy="42649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Sacro-Iliac Joints</a:t>
            </a:r>
          </a:p>
          <a:p>
            <a:pPr lvl="0" rtl="0">
              <a:spcBef>
                <a:spcPts val="0"/>
              </a:spcBef>
              <a:buNone/>
            </a:pPr>
            <a:endParaRPr/>
          </a:p>
        </p:txBody>
      </p:sp>
      <p:sp>
        <p:nvSpPr>
          <p:cNvPr id="156" name="Shape 156"/>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rtl="0">
              <a:spcBef>
                <a:spcPts val="0"/>
              </a:spcBef>
              <a:buNone/>
            </a:pPr>
            <a:endParaRPr/>
          </a:p>
        </p:txBody>
      </p:sp>
      <p:pic>
        <p:nvPicPr>
          <p:cNvPr id="157" name="Shape 157"/>
          <p:cNvPicPr preferRelativeResize="0"/>
          <p:nvPr/>
        </p:nvPicPr>
        <p:blipFill>
          <a:blip r:embed="rId3">
            <a:alphaModFix/>
          </a:blip>
          <a:stretch>
            <a:fillRect/>
          </a:stretch>
        </p:blipFill>
        <p:spPr>
          <a:xfrm>
            <a:off x="1229975" y="2087312"/>
            <a:ext cx="3113900" cy="1951375"/>
          </a:xfrm>
          <a:prstGeom prst="rect">
            <a:avLst/>
          </a:prstGeom>
          <a:noFill/>
          <a:ln>
            <a:noFill/>
          </a:ln>
        </p:spPr>
      </p:pic>
      <p:pic>
        <p:nvPicPr>
          <p:cNvPr id="158" name="Shape 158"/>
          <p:cNvPicPr preferRelativeResize="0"/>
          <p:nvPr/>
        </p:nvPicPr>
        <p:blipFill>
          <a:blip r:embed="rId4">
            <a:alphaModFix/>
          </a:blip>
          <a:stretch>
            <a:fillRect/>
          </a:stretch>
        </p:blipFill>
        <p:spPr>
          <a:xfrm>
            <a:off x="5418200" y="1501499"/>
            <a:ext cx="2240450" cy="26602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Evaluation of the Patient</a:t>
            </a:r>
          </a:p>
        </p:txBody>
      </p:sp>
      <p:sp>
        <p:nvSpPr>
          <p:cNvPr id="164" name="Shape 164"/>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History</a:t>
            </a:r>
          </a:p>
          <a:p>
            <a:pPr marL="914400" lvl="1" indent="-381000" rtl="0">
              <a:spcBef>
                <a:spcPts val="0"/>
              </a:spcBef>
              <a:buSzPct val="100000"/>
            </a:pPr>
            <a:r>
              <a:rPr lang="en" sz="2400"/>
              <a:t>Same in Acute vs Chronic</a:t>
            </a:r>
          </a:p>
          <a:p>
            <a:pPr marL="1371600" lvl="2" indent="-381000" rtl="0">
              <a:spcBef>
                <a:spcPts val="0"/>
              </a:spcBef>
              <a:buSzPct val="100000"/>
            </a:pPr>
            <a:r>
              <a:rPr lang="en" sz="2400"/>
              <a:t>Mechanism of Injury</a:t>
            </a:r>
          </a:p>
          <a:p>
            <a:pPr marL="1371600" lvl="2" indent="-381000" rtl="0">
              <a:spcBef>
                <a:spcPts val="0"/>
              </a:spcBef>
              <a:buSzPct val="100000"/>
            </a:pPr>
            <a:r>
              <a:rPr lang="en" sz="2400"/>
              <a:t>Treatments to date (and what worked)</a:t>
            </a:r>
          </a:p>
          <a:p>
            <a:pPr marL="1371600" lvl="2" indent="-381000" rtl="0">
              <a:spcBef>
                <a:spcPts val="0"/>
              </a:spcBef>
              <a:buSzPct val="100000"/>
            </a:pPr>
            <a:r>
              <a:rPr lang="en" sz="2400"/>
              <a:t>Location and Aggravating factors</a:t>
            </a:r>
          </a:p>
          <a:p>
            <a:pPr marL="457200" lvl="0" indent="-381000" rtl="0">
              <a:spcBef>
                <a:spcPts val="0"/>
              </a:spcBef>
              <a:buSzPct val="100000"/>
            </a:pPr>
            <a:r>
              <a:rPr lang="en" sz="2400"/>
              <a:t>Physical Examination</a:t>
            </a:r>
          </a:p>
          <a:p>
            <a:pPr marL="914400" lvl="1" indent="-381000" rtl="0">
              <a:spcBef>
                <a:spcPts val="0"/>
              </a:spcBef>
              <a:buSzPct val="100000"/>
            </a:pPr>
            <a:r>
              <a:rPr lang="en" sz="2400"/>
              <a:t>Differs in Acute vs Chronic </a:t>
            </a:r>
          </a:p>
          <a:p>
            <a:pPr marL="1371600" lvl="2" indent="-381000" rtl="0">
              <a:spcBef>
                <a:spcPts val="0"/>
              </a:spcBef>
              <a:buSzPct val="100000"/>
            </a:pPr>
            <a:r>
              <a:rPr lang="en" sz="2400"/>
              <a:t>A-Delta / C-fibers</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Problems with Pain Management</a:t>
            </a:r>
          </a:p>
        </p:txBody>
      </p:sp>
      <p:sp>
        <p:nvSpPr>
          <p:cNvPr id="170" name="Shape 170"/>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marL="457200" lvl="0" indent="-361950">
              <a:spcBef>
                <a:spcPts val="0"/>
              </a:spcBef>
              <a:buSzPct val="100000"/>
            </a:pPr>
            <a:r>
              <a:rPr lang="en" sz="2100"/>
              <a:t>Black hole of cost</a:t>
            </a:r>
          </a:p>
          <a:p>
            <a:pPr marL="457200" lvl="0" indent="-361950">
              <a:spcBef>
                <a:spcPts val="0"/>
              </a:spcBef>
              <a:buSzPct val="100000"/>
            </a:pPr>
            <a:r>
              <a:rPr lang="en" sz="2100"/>
              <a:t>Not giving proper goals to the patient</a:t>
            </a:r>
          </a:p>
          <a:p>
            <a:pPr marL="457200" lvl="0" indent="-361950">
              <a:spcBef>
                <a:spcPts val="0"/>
              </a:spcBef>
              <a:buSzPct val="100000"/>
            </a:pPr>
            <a:r>
              <a:rPr lang="en" sz="2100"/>
              <a:t>Need to provide a diagnosis / generator of the pain</a:t>
            </a:r>
          </a:p>
          <a:p>
            <a:pPr marL="457200" lvl="0" indent="-361950">
              <a:spcBef>
                <a:spcPts val="0"/>
              </a:spcBef>
              <a:buSzPct val="100000"/>
            </a:pPr>
            <a:r>
              <a:rPr lang="en" sz="2100"/>
              <a:t>No endpoint</a:t>
            </a:r>
          </a:p>
          <a:p>
            <a:pPr marL="457200" lvl="0" indent="-361950">
              <a:spcBef>
                <a:spcPts val="0"/>
              </a:spcBef>
              <a:buSzPct val="100000"/>
            </a:pPr>
            <a:r>
              <a:rPr lang="en" sz="2100"/>
              <a:t>Working in conjunction with other health care providers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Overutilization/ Case Study </a:t>
            </a:r>
          </a:p>
        </p:txBody>
      </p:sp>
      <p:sp>
        <p:nvSpPr>
          <p:cNvPr id="176" name="Shape 176"/>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rtl="0">
              <a:spcBef>
                <a:spcPts val="0"/>
              </a:spcBef>
              <a:buNone/>
            </a:pPr>
            <a:r>
              <a:rPr lang="en"/>
              <a:t>Let’s deconstruct this procedure report:</a:t>
            </a:r>
          </a:p>
          <a:p>
            <a:pPr lvl="0" rtl="0">
              <a:spcBef>
                <a:spcPts val="0"/>
              </a:spcBef>
              <a:buNone/>
            </a:pPr>
            <a:r>
              <a:rPr lang="en"/>
              <a:t>2 procedures at the same time</a:t>
            </a:r>
          </a:p>
          <a:p>
            <a:pPr lvl="0" rtl="0">
              <a:spcBef>
                <a:spcPts val="0"/>
              </a:spcBef>
              <a:buNone/>
            </a:pPr>
            <a:r>
              <a:rPr lang="en"/>
              <a:t>Volume and dose of medications</a:t>
            </a:r>
          </a:p>
          <a:p>
            <a:pPr lvl="0" rtl="0">
              <a:spcBef>
                <a:spcPts val="0"/>
              </a:spcBef>
              <a:buNone/>
            </a:pPr>
            <a:r>
              <a:rPr lang="en"/>
              <a:t>Not done by pain physician </a:t>
            </a:r>
          </a:p>
          <a:p>
            <a:pPr lvl="0">
              <a:spcBef>
                <a:spcPts val="0"/>
              </a:spcBef>
              <a:buNone/>
            </a:pPr>
            <a:endParaRPr/>
          </a:p>
        </p:txBody>
      </p:sp>
      <p:pic>
        <p:nvPicPr>
          <p:cNvPr id="177" name="Shape 177"/>
          <p:cNvPicPr preferRelativeResize="0"/>
          <p:nvPr/>
        </p:nvPicPr>
        <p:blipFill>
          <a:blip r:embed="rId3">
            <a:alphaModFix/>
          </a:blip>
          <a:stretch>
            <a:fillRect/>
          </a:stretch>
        </p:blipFill>
        <p:spPr>
          <a:xfrm>
            <a:off x="4833050" y="445025"/>
            <a:ext cx="4077876" cy="365190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Statistics</a:t>
            </a:r>
          </a:p>
          <a:p>
            <a:pPr lvl="0">
              <a:spcBef>
                <a:spcPts val="0"/>
              </a:spcBef>
              <a:buNone/>
            </a:pPr>
            <a:endParaRPr/>
          </a:p>
        </p:txBody>
      </p:sp>
      <p:sp>
        <p:nvSpPr>
          <p:cNvPr id="183" name="Shape 183"/>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Back Pain:</a:t>
            </a:r>
          </a:p>
          <a:p>
            <a:pPr lvl="0">
              <a:spcBef>
                <a:spcPts val="0"/>
              </a:spcBef>
              <a:buNone/>
            </a:pPr>
            <a:r>
              <a:rPr lang="en"/>
              <a:t>-Singular occurrence 15-30% general population</a:t>
            </a:r>
          </a:p>
          <a:p>
            <a:pPr lvl="0">
              <a:spcBef>
                <a:spcPts val="0"/>
              </a:spcBef>
              <a:buNone/>
            </a:pPr>
            <a:r>
              <a:rPr lang="en"/>
              <a:t>-Lifetime occurrence 60-80% </a:t>
            </a:r>
          </a:p>
          <a:p>
            <a:pPr lvl="0">
              <a:spcBef>
                <a:spcPts val="0"/>
              </a:spcBef>
              <a:buNone/>
            </a:pPr>
            <a:r>
              <a:rPr lang="en"/>
              <a:t>-Peaks between 39-65 yrs of age</a:t>
            </a:r>
          </a:p>
          <a:p>
            <a:pPr lvl="0">
              <a:spcBef>
                <a:spcPts val="0"/>
              </a:spcBef>
              <a:buNone/>
            </a:pPr>
            <a:r>
              <a:rPr lang="en"/>
              <a:t>-Females &gt; Males in all age groups</a:t>
            </a:r>
          </a:p>
          <a:p>
            <a:pPr lvl="0">
              <a:spcBef>
                <a:spcPts val="0"/>
              </a:spcBef>
              <a:buNone/>
            </a:pPr>
            <a:r>
              <a:rPr lang="en"/>
              <a:t>-Higher prevalence in high income economies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Outline</a:t>
            </a:r>
          </a:p>
        </p:txBody>
      </p:sp>
      <p:sp>
        <p:nvSpPr>
          <p:cNvPr id="67" name="Shape 67"/>
          <p:cNvSpPr txBox="1">
            <a:spLocks noGrp="1"/>
          </p:cNvSpPr>
          <p:nvPr>
            <p:ph type="body" idx="1"/>
          </p:nvPr>
        </p:nvSpPr>
        <p:spPr>
          <a:xfrm>
            <a:off x="311700" y="1146257"/>
            <a:ext cx="8520600" cy="3416400"/>
          </a:xfrm>
          <a:prstGeom prst="rect">
            <a:avLst/>
          </a:prstGeom>
        </p:spPr>
        <p:txBody>
          <a:bodyPr lIns="91425" tIns="91425" rIns="91425" bIns="91425" anchor="t" anchorCtr="0">
            <a:noAutofit/>
          </a:bodyPr>
          <a:lstStyle/>
          <a:p>
            <a:pPr marL="457200" lvl="0" indent="-361950">
              <a:spcBef>
                <a:spcPts val="0"/>
              </a:spcBef>
              <a:buSzPct val="100000"/>
            </a:pPr>
            <a:r>
              <a:rPr lang="en" sz="2100"/>
              <a:t>Introduction</a:t>
            </a:r>
          </a:p>
          <a:p>
            <a:pPr marL="457200" marR="0" lvl="0" indent="-361950" algn="l" rtl="0">
              <a:lnSpc>
                <a:spcPct val="115000"/>
              </a:lnSpc>
              <a:spcBef>
                <a:spcPts val="0"/>
              </a:spcBef>
              <a:spcAft>
                <a:spcPts val="0"/>
              </a:spcAft>
              <a:buSzPct val="100000"/>
            </a:pPr>
            <a:r>
              <a:rPr lang="en" sz="2100"/>
              <a:t>Basic Sciences / Evaluation of the pain patient</a:t>
            </a:r>
          </a:p>
          <a:p>
            <a:pPr marL="457200" marR="0" lvl="0" indent="-361950" algn="l" rtl="0">
              <a:lnSpc>
                <a:spcPct val="115000"/>
              </a:lnSpc>
              <a:spcBef>
                <a:spcPts val="0"/>
              </a:spcBef>
              <a:spcAft>
                <a:spcPts val="0"/>
              </a:spcAft>
              <a:buSzPct val="100000"/>
            </a:pPr>
            <a:r>
              <a:rPr lang="en" sz="2100"/>
              <a:t>Overutilization, inappropriate/lack of care, proper documentation</a:t>
            </a:r>
          </a:p>
          <a:p>
            <a:pPr marL="457200" marR="0" lvl="0" indent="-361950" algn="l" rtl="0">
              <a:lnSpc>
                <a:spcPct val="115000"/>
              </a:lnSpc>
              <a:spcBef>
                <a:spcPts val="0"/>
              </a:spcBef>
              <a:spcAft>
                <a:spcPts val="0"/>
              </a:spcAft>
              <a:buSzPct val="100000"/>
            </a:pPr>
            <a:r>
              <a:rPr lang="en" sz="2100"/>
              <a:t>Case Studies</a:t>
            </a:r>
          </a:p>
          <a:p>
            <a:pPr marL="457200" lvl="0" indent="-361950" rtl="0">
              <a:spcBef>
                <a:spcPts val="0"/>
              </a:spcBef>
              <a:buSzPct val="100000"/>
            </a:pPr>
            <a:r>
              <a:rPr lang="en" sz="2100"/>
              <a:t>Statistics</a:t>
            </a:r>
          </a:p>
          <a:p>
            <a:pPr marL="457200" lvl="0" indent="-361950" rtl="0">
              <a:spcBef>
                <a:spcPts val="0"/>
              </a:spcBef>
              <a:buSzPct val="100000"/>
            </a:pPr>
            <a:r>
              <a:rPr lang="en" sz="2100"/>
              <a:t>Guidelines and Standard of Care (i.e. No series of 3 ESI, proper training)</a:t>
            </a:r>
          </a:p>
          <a:p>
            <a:pPr marL="457200" lvl="0" indent="-361950" rtl="0">
              <a:spcBef>
                <a:spcPts val="0"/>
              </a:spcBef>
              <a:buSzPct val="100000"/>
            </a:pPr>
            <a:r>
              <a:rPr lang="en" sz="2100"/>
              <a:t>Best practices / Goals (realistic expectations for the patient)</a:t>
            </a:r>
          </a:p>
          <a:p>
            <a:pPr lvl="0">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Occupational Risk Factors</a:t>
            </a:r>
          </a:p>
          <a:p>
            <a:pPr lvl="0">
              <a:spcBef>
                <a:spcPts val="0"/>
              </a:spcBef>
              <a:buNone/>
            </a:pPr>
            <a:endParaRPr/>
          </a:p>
        </p:txBody>
      </p:sp>
      <p:sp>
        <p:nvSpPr>
          <p:cNvPr id="189" name="Shape 189"/>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4/2015 Aline Ramond-Roquin, MD et al;</a:t>
            </a:r>
          </a:p>
          <a:p>
            <a:pPr lvl="0" rtl="0">
              <a:spcBef>
                <a:spcPts val="0"/>
              </a:spcBef>
              <a:buNone/>
            </a:pPr>
            <a:r>
              <a:rPr lang="en"/>
              <a:t>Biomechanical Factors: </a:t>
            </a:r>
          </a:p>
          <a:p>
            <a:pPr lvl="0" rtl="0">
              <a:spcBef>
                <a:spcPts val="0"/>
              </a:spcBef>
              <a:buNone/>
            </a:pPr>
            <a:r>
              <a:rPr lang="en"/>
              <a:t>-frequent bending (&gt;2hr); </a:t>
            </a:r>
          </a:p>
          <a:p>
            <a:pPr lvl="0" rtl="0">
              <a:spcBef>
                <a:spcPts val="0"/>
              </a:spcBef>
              <a:buNone/>
            </a:pPr>
            <a:r>
              <a:rPr lang="en"/>
              <a:t>-high physical weight demand &gt;50lbs occasional; 20-50lbs &gt;2 hrs/day</a:t>
            </a:r>
          </a:p>
          <a:p>
            <a:pPr lvl="0">
              <a:spcBef>
                <a:spcPts val="0"/>
              </a:spcBef>
              <a:buNone/>
            </a:pPr>
            <a:r>
              <a:rPr lang="en"/>
              <a:t>-Driving Industrial vehicles (tractors/forklifts w/ whole body vibrations) occasional</a:t>
            </a:r>
          </a:p>
          <a:p>
            <a:pPr lvl="0" rtl="0">
              <a:spcBef>
                <a:spcPts val="0"/>
              </a:spcBef>
              <a:buNone/>
            </a:pPr>
            <a:r>
              <a:rPr lang="en"/>
              <a:t>-Non-Industrial vehicles &gt; 4hrs </a:t>
            </a:r>
          </a:p>
          <a:p>
            <a:pPr lvl="0" rtl="0">
              <a:spcBef>
                <a:spcPts val="0"/>
              </a:spcBef>
              <a:buNone/>
            </a:pPr>
            <a:endParaRPr/>
          </a:p>
          <a:p>
            <a:pPr lvl="0">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Occupational Risk Factors </a:t>
            </a:r>
          </a:p>
        </p:txBody>
      </p:sp>
      <p:sp>
        <p:nvSpPr>
          <p:cNvPr id="195" name="Shape 195"/>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Organizational Factors:</a:t>
            </a:r>
          </a:p>
          <a:p>
            <a:pPr lvl="0">
              <a:spcBef>
                <a:spcPts val="0"/>
              </a:spcBef>
              <a:buNone/>
            </a:pPr>
            <a:r>
              <a:rPr lang="en"/>
              <a:t>-Working more hrs then planned</a:t>
            </a:r>
          </a:p>
          <a:p>
            <a:pPr lvl="0">
              <a:spcBef>
                <a:spcPts val="0"/>
              </a:spcBef>
              <a:buNone/>
            </a:pPr>
            <a:r>
              <a:rPr lang="en"/>
              <a:t>-Multiple tasks</a:t>
            </a:r>
          </a:p>
          <a:p>
            <a:pPr lvl="0">
              <a:spcBef>
                <a:spcPts val="0"/>
              </a:spcBef>
              <a:buNone/>
            </a:pPr>
            <a:r>
              <a:rPr lang="en"/>
              <a:t>-Variable pay</a:t>
            </a:r>
          </a:p>
          <a:p>
            <a:pPr lvl="0">
              <a:spcBef>
                <a:spcPts val="0"/>
              </a:spcBef>
              <a:buNone/>
            </a:pPr>
            <a:r>
              <a:rPr lang="en"/>
              <a:t>-Working with colleagues with fixed contracts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Occupational Risk Factors</a:t>
            </a:r>
          </a:p>
        </p:txBody>
      </p:sp>
      <p:sp>
        <p:nvSpPr>
          <p:cNvPr id="201" name="Shape 201"/>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Psycho-social Factors:</a:t>
            </a:r>
          </a:p>
          <a:p>
            <a:pPr lvl="0">
              <a:spcBef>
                <a:spcPts val="0"/>
              </a:spcBef>
              <a:buNone/>
            </a:pPr>
            <a:r>
              <a:rPr lang="en"/>
              <a:t>-Low job decision authority</a:t>
            </a:r>
          </a:p>
          <a:p>
            <a:pPr lvl="0">
              <a:spcBef>
                <a:spcPts val="0"/>
              </a:spcBef>
              <a:buNone/>
            </a:pPr>
            <a:r>
              <a:rPr lang="en"/>
              <a:t>-Low skill discretion</a:t>
            </a:r>
          </a:p>
          <a:p>
            <a:pPr lvl="0">
              <a:spcBef>
                <a:spcPts val="0"/>
              </a:spcBef>
              <a:buNone/>
            </a:pPr>
            <a:r>
              <a:rPr lang="en"/>
              <a:t>-Low support co-workers/supervisor </a:t>
            </a:r>
          </a:p>
          <a:p>
            <a:pPr lvl="0">
              <a:spcBef>
                <a:spcPts val="0"/>
              </a:spcBef>
              <a:buNone/>
            </a:pPr>
            <a:r>
              <a:rPr lang="en"/>
              <a:t>Individual Factors:</a:t>
            </a:r>
          </a:p>
          <a:p>
            <a:pPr lvl="0">
              <a:spcBef>
                <a:spcPts val="0"/>
              </a:spcBef>
              <a:buNone/>
            </a:pPr>
            <a:r>
              <a:rPr lang="en"/>
              <a:t>-Age; Inc height; Obesity</a:t>
            </a:r>
          </a:p>
          <a:p>
            <a:pPr lvl="0">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Strain/Sprain Injuries</a:t>
            </a:r>
          </a:p>
        </p:txBody>
      </p:sp>
      <p:sp>
        <p:nvSpPr>
          <p:cNvPr id="207" name="Shape 207"/>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Strain:</a:t>
            </a:r>
          </a:p>
          <a:p>
            <a:pPr lvl="0">
              <a:spcBef>
                <a:spcPts val="0"/>
              </a:spcBef>
              <a:buNone/>
            </a:pPr>
            <a:r>
              <a:rPr lang="en"/>
              <a:t>Muscle/tendon Injury</a:t>
            </a:r>
          </a:p>
          <a:p>
            <a:pPr lvl="0">
              <a:spcBef>
                <a:spcPts val="0"/>
              </a:spcBef>
              <a:buNone/>
            </a:pPr>
            <a:r>
              <a:rPr lang="en"/>
              <a:t>Sprain:</a:t>
            </a:r>
          </a:p>
          <a:p>
            <a:pPr lvl="0">
              <a:spcBef>
                <a:spcPts val="0"/>
              </a:spcBef>
              <a:buNone/>
            </a:pPr>
            <a:r>
              <a:rPr lang="en"/>
              <a:t>Ligamentous injury of a Joint</a:t>
            </a:r>
          </a:p>
          <a:p>
            <a:pPr lvl="0">
              <a:spcBef>
                <a:spcPts val="0"/>
              </a:spcBef>
              <a:buNone/>
            </a:pPr>
            <a:r>
              <a:rPr lang="en"/>
              <a:t>--#1 Overall complaint--</a:t>
            </a:r>
          </a:p>
          <a:p>
            <a:pPr lvl="0">
              <a:spcBef>
                <a:spcPts val="0"/>
              </a:spcBef>
              <a:buNone/>
            </a:pPr>
            <a:r>
              <a:rPr lang="en"/>
              <a:t>--Implied NOLBP in WC pts--</a:t>
            </a:r>
          </a:p>
        </p:txBody>
      </p:sp>
      <p:pic>
        <p:nvPicPr>
          <p:cNvPr id="208" name="Shape 208"/>
          <p:cNvPicPr preferRelativeResize="0"/>
          <p:nvPr/>
        </p:nvPicPr>
        <p:blipFill>
          <a:blip r:embed="rId3">
            <a:alphaModFix/>
          </a:blip>
          <a:stretch>
            <a:fillRect/>
          </a:stretch>
        </p:blipFill>
        <p:spPr>
          <a:xfrm>
            <a:off x="3715300" y="1152475"/>
            <a:ext cx="4895125" cy="32355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??Non-Organic LBP</a:t>
            </a:r>
          </a:p>
          <a:p>
            <a:pPr lvl="0">
              <a:spcBef>
                <a:spcPts val="0"/>
              </a:spcBef>
              <a:buNone/>
            </a:pPr>
            <a:endParaRPr/>
          </a:p>
        </p:txBody>
      </p:sp>
      <p:sp>
        <p:nvSpPr>
          <p:cNvPr id="214" name="Shape 214"/>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1980 Waddell et al.; </a:t>
            </a:r>
          </a:p>
          <a:p>
            <a:pPr lvl="0">
              <a:spcBef>
                <a:spcPts val="0"/>
              </a:spcBef>
              <a:buNone/>
            </a:pPr>
            <a:r>
              <a:rPr lang="en"/>
              <a:t>-Tenderness Test: non-anatomic</a:t>
            </a:r>
          </a:p>
          <a:p>
            <a:pPr lvl="0">
              <a:spcBef>
                <a:spcPts val="0"/>
              </a:spcBef>
              <a:buNone/>
            </a:pPr>
            <a:r>
              <a:rPr lang="en"/>
              <a:t>-Stimulation Test: rotation/axial loading</a:t>
            </a:r>
          </a:p>
          <a:p>
            <a:pPr lvl="0">
              <a:spcBef>
                <a:spcPts val="0"/>
              </a:spcBef>
              <a:buNone/>
            </a:pPr>
            <a:r>
              <a:rPr lang="en"/>
              <a:t>-Distraction Test: SLR</a:t>
            </a:r>
          </a:p>
          <a:p>
            <a:pPr lvl="0">
              <a:spcBef>
                <a:spcPts val="0"/>
              </a:spcBef>
              <a:buNone/>
            </a:pPr>
            <a:r>
              <a:rPr lang="en"/>
              <a:t>-Regional Disturbances: sensory/motor vs normal neuro-anatomy</a:t>
            </a:r>
          </a:p>
          <a:p>
            <a:pPr lvl="0">
              <a:spcBef>
                <a:spcPts val="0"/>
              </a:spcBef>
              <a:buNone/>
            </a:pPr>
            <a:r>
              <a:rPr lang="en"/>
              <a:t>-Over-reaction: demeanor/reaction to testing</a:t>
            </a:r>
          </a:p>
          <a:p>
            <a:pPr lvl="0">
              <a:spcBef>
                <a:spcPts val="0"/>
              </a:spcBef>
              <a:buNone/>
            </a:pPr>
            <a:r>
              <a:rPr lang="en"/>
              <a:t>DOES NOT exclude organic cause or constitute Malingering</a:t>
            </a:r>
          </a:p>
          <a:p>
            <a:pPr lvl="0">
              <a:spcBef>
                <a:spcPts val="0"/>
              </a:spcBef>
              <a:buNone/>
            </a:pPr>
            <a:endParaRPr/>
          </a:p>
          <a:p>
            <a:pPr lvl="0">
              <a:spcBef>
                <a:spcPts val="0"/>
              </a:spcBef>
              <a:buNone/>
            </a:pPr>
            <a:endParaRPr/>
          </a:p>
          <a:p>
            <a:pPr lvl="0">
              <a:spcBef>
                <a:spcPts val="0"/>
              </a:spcBef>
              <a:buNone/>
            </a:pPr>
            <a:r>
              <a:rPr lang="en"/>
              <a: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??Non-Organic LBP</a:t>
            </a:r>
          </a:p>
        </p:txBody>
      </p:sp>
      <p:sp>
        <p:nvSpPr>
          <p:cNvPr id="220" name="Shape 220"/>
          <p:cNvSpPr txBox="1">
            <a:spLocks noGrp="1"/>
          </p:cNvSpPr>
          <p:nvPr>
            <p:ph type="body" idx="1"/>
          </p:nvPr>
        </p:nvSpPr>
        <p:spPr>
          <a:xfrm>
            <a:off x="311700" y="1152475"/>
            <a:ext cx="8520600" cy="3835800"/>
          </a:xfrm>
          <a:prstGeom prst="rect">
            <a:avLst/>
          </a:prstGeom>
        </p:spPr>
        <p:txBody>
          <a:bodyPr lIns="91425" tIns="91425" rIns="91425" bIns="91425" anchor="t" anchorCtr="0">
            <a:noAutofit/>
          </a:bodyPr>
          <a:lstStyle/>
          <a:p>
            <a:pPr lvl="0">
              <a:spcBef>
                <a:spcPts val="0"/>
              </a:spcBef>
              <a:buNone/>
            </a:pPr>
            <a:r>
              <a:rPr lang="en"/>
              <a:t>Clinical J of Pain; 2004 Fishbain et al. </a:t>
            </a:r>
          </a:p>
          <a:p>
            <a:pPr lvl="0">
              <a:spcBef>
                <a:spcPts val="0"/>
              </a:spcBef>
              <a:buNone/>
            </a:pPr>
            <a:r>
              <a:rPr lang="en"/>
              <a:t>“There was little evidence for the claims of an association of Waddell’s signs and secondary gain/malingering.  The preponderance of evidence points to the opposite. No Association.”</a:t>
            </a:r>
          </a:p>
          <a:p>
            <a:pPr lvl="0">
              <a:spcBef>
                <a:spcPts val="0"/>
              </a:spcBef>
              <a:buNone/>
            </a:pPr>
            <a:endParaRPr/>
          </a:p>
          <a:p>
            <a:pPr lvl="0">
              <a:spcBef>
                <a:spcPts val="0"/>
              </a:spcBef>
              <a:buNone/>
            </a:pPr>
            <a:r>
              <a:rPr lang="en"/>
              <a:t>Am J Phys Rehab/Med 2010</a:t>
            </a:r>
          </a:p>
          <a:p>
            <a:pPr lvl="0">
              <a:spcBef>
                <a:spcPts val="0"/>
              </a:spcBef>
              <a:buNone/>
            </a:pPr>
            <a:r>
              <a:rPr lang="en"/>
              <a:t>Waddell and colleagues stressed did not indicate malingering but rather psychosocial issues that mitigate against successfully treating low back pain by lumbar discectomy. </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Risk Factors for NOLBP in WC Patients</a:t>
            </a:r>
          </a:p>
        </p:txBody>
      </p:sp>
      <p:sp>
        <p:nvSpPr>
          <p:cNvPr id="226" name="Shape 226"/>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7/2014 Rohrlich et al.;</a:t>
            </a:r>
          </a:p>
          <a:p>
            <a:pPr lvl="0">
              <a:spcBef>
                <a:spcPts val="0"/>
              </a:spcBef>
              <a:buNone/>
            </a:pPr>
            <a:r>
              <a:rPr lang="en"/>
              <a:t>Study Design:</a:t>
            </a:r>
          </a:p>
          <a:p>
            <a:pPr lvl="0">
              <a:spcBef>
                <a:spcPts val="0"/>
              </a:spcBef>
              <a:buNone/>
            </a:pPr>
            <a:r>
              <a:rPr lang="en"/>
              <a:t>1 Spine Surgeon</a:t>
            </a:r>
          </a:p>
          <a:p>
            <a:pPr lvl="0">
              <a:spcBef>
                <a:spcPts val="0"/>
              </a:spcBef>
              <a:buNone/>
            </a:pPr>
            <a:r>
              <a:rPr lang="en"/>
              <a:t>University Medical Center</a:t>
            </a:r>
          </a:p>
          <a:p>
            <a:pPr lvl="0">
              <a:spcBef>
                <a:spcPts val="0"/>
              </a:spcBef>
              <a:buNone/>
            </a:pPr>
            <a:r>
              <a:rPr lang="en"/>
              <a:t>127 patients over 2 yrs</a:t>
            </a:r>
          </a:p>
          <a:p>
            <a:pPr lvl="0">
              <a:spcBef>
                <a:spcPts val="0"/>
              </a:spcBef>
              <a:buNone/>
            </a:pPr>
            <a:r>
              <a:rPr lang="en"/>
              <a:t>NOLBP defined as 4+ Waddell’s or 3+ Waddell’s + Inconsistent behavior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Risk Factors for NOLBP in WC Patients</a:t>
            </a:r>
          </a:p>
        </p:txBody>
      </p:sp>
      <p:sp>
        <p:nvSpPr>
          <p:cNvPr id="232" name="Shape 232"/>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RESULTS: 3+ approx 95% sensitivity of Non-Organic Pain</a:t>
            </a:r>
          </a:p>
          <a:p>
            <a:pPr lvl="0">
              <a:spcBef>
                <a:spcPts val="0"/>
              </a:spcBef>
              <a:buNone/>
            </a:pPr>
            <a:r>
              <a:rPr lang="en"/>
              <a:t>-Initial visit with Chiropractor</a:t>
            </a:r>
          </a:p>
          <a:p>
            <a:pPr lvl="0">
              <a:spcBef>
                <a:spcPts val="0"/>
              </a:spcBef>
              <a:buNone/>
            </a:pPr>
            <a:r>
              <a:rPr lang="en"/>
              <a:t>-Slip&amp;Fall; lifting patient</a:t>
            </a:r>
          </a:p>
          <a:p>
            <a:pPr lvl="0">
              <a:spcBef>
                <a:spcPts val="0"/>
              </a:spcBef>
              <a:buNone/>
            </a:pPr>
            <a:r>
              <a:rPr lang="en"/>
              <a:t>-Occupation as a Health Care Employee</a:t>
            </a:r>
          </a:p>
          <a:p>
            <a:pPr lvl="0">
              <a:spcBef>
                <a:spcPts val="0"/>
              </a:spcBef>
              <a:buNone/>
            </a:pPr>
            <a:r>
              <a:rPr lang="en"/>
              <a:t>-Time off work&gt; 3 months; work status&gt;Disabled</a:t>
            </a:r>
          </a:p>
          <a:p>
            <a:pPr lvl="0">
              <a:spcBef>
                <a:spcPts val="0"/>
              </a:spcBef>
              <a:buNone/>
            </a:pPr>
            <a:r>
              <a:rPr lang="en"/>
              <a:t>-Previous WC claim</a:t>
            </a:r>
          </a:p>
          <a:p>
            <a:pPr lvl="0">
              <a:spcBef>
                <a:spcPts val="0"/>
              </a:spcBef>
              <a:buNone/>
            </a:pPr>
            <a:r>
              <a:rPr lang="en"/>
              <a:t>-Multiple body parts</a:t>
            </a:r>
          </a:p>
          <a:p>
            <a:pPr lvl="0">
              <a:spcBef>
                <a:spcPts val="0"/>
              </a:spcBef>
              <a:buNone/>
            </a:pPr>
            <a:endParaRPr/>
          </a:p>
          <a:p>
            <a:pPr lvl="0">
              <a:spcBef>
                <a:spcPts val="0"/>
              </a:spcBef>
              <a:buNone/>
            </a:pP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Risk Factors for NOLBP in WC Patients</a:t>
            </a:r>
          </a:p>
        </p:txBody>
      </p:sp>
      <p:sp>
        <p:nvSpPr>
          <p:cNvPr id="238" name="Shape 238"/>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CONCLUSION:</a:t>
            </a:r>
          </a:p>
          <a:p>
            <a:pPr lvl="0">
              <a:spcBef>
                <a:spcPts val="0"/>
              </a:spcBef>
              <a:buNone/>
            </a:pPr>
            <a:r>
              <a:rPr lang="en"/>
              <a:t>-Increased health care costs with unnecessary spine interventional/surgical referrals;</a:t>
            </a:r>
          </a:p>
          <a:p>
            <a:pPr lvl="0">
              <a:spcBef>
                <a:spcPts val="0"/>
              </a:spcBef>
              <a:buNone/>
            </a:pPr>
            <a:r>
              <a:rPr lang="en"/>
              <a:t>-Poor surgical outcomes</a:t>
            </a:r>
          </a:p>
          <a:p>
            <a:pPr lvl="0">
              <a:spcBef>
                <a:spcPts val="0"/>
              </a:spcBef>
              <a:buNone/>
            </a:pPr>
            <a:r>
              <a:rPr lang="en"/>
              <a:t>-Higher disability rates</a:t>
            </a:r>
          </a:p>
          <a:p>
            <a:pPr lvl="0">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Surgical Statistics in WC Patients</a:t>
            </a:r>
          </a:p>
          <a:p>
            <a:pPr lvl="0">
              <a:spcBef>
                <a:spcPts val="0"/>
              </a:spcBef>
              <a:buNone/>
            </a:pPr>
            <a:endParaRPr/>
          </a:p>
          <a:p>
            <a:pPr lvl="0">
              <a:spcBef>
                <a:spcPts val="0"/>
              </a:spcBef>
              <a:buNone/>
            </a:pPr>
            <a:endParaRPr/>
          </a:p>
        </p:txBody>
      </p:sp>
      <p:sp>
        <p:nvSpPr>
          <p:cNvPr id="244" name="Shape 244"/>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Lumbar Discectomy:</a:t>
            </a:r>
          </a:p>
          <a:p>
            <a:pPr lvl="0">
              <a:spcBef>
                <a:spcPts val="0"/>
              </a:spcBef>
              <a:buNone/>
            </a:pPr>
            <a:r>
              <a:rPr lang="en"/>
              <a:t>-20-40% have recurrence of pain</a:t>
            </a:r>
          </a:p>
          <a:p>
            <a:pPr lvl="0">
              <a:spcBef>
                <a:spcPts val="0"/>
              </a:spcBef>
              <a:buNone/>
            </a:pPr>
            <a:r>
              <a:rPr lang="en"/>
              <a:t>-5-15% recurrent disc HNP</a:t>
            </a:r>
          </a:p>
          <a:p>
            <a:pPr lvl="0">
              <a:spcBef>
                <a:spcPts val="0"/>
              </a:spcBef>
              <a:buNone/>
            </a:pPr>
            <a:r>
              <a:rPr lang="en"/>
              <a:t>-13% never RTW</a:t>
            </a:r>
          </a:p>
          <a:p>
            <a:pPr lvl="0">
              <a:spcBef>
                <a:spcPts val="0"/>
              </a:spcBef>
              <a:buNone/>
            </a:pPr>
            <a:endParaRPr/>
          </a:p>
          <a:p>
            <a:pPr lvl="0">
              <a:spcBef>
                <a:spcPts val="0"/>
              </a:spcBef>
              <a:buNone/>
            </a:pPr>
            <a:r>
              <a:rPr lang="en"/>
              <a:t>Spine 2014 Anderson et al.;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Pain &amp; Spine Institute</a:t>
            </a:r>
          </a:p>
        </p:txBody>
      </p:sp>
      <p:sp>
        <p:nvSpPr>
          <p:cNvPr id="73" name="Shape 73"/>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marL="457200" lvl="0" indent="-228600">
              <a:spcBef>
                <a:spcPts val="0"/>
              </a:spcBef>
            </a:pPr>
            <a:r>
              <a:rPr lang="en"/>
              <a:t>Introduction</a:t>
            </a:r>
          </a:p>
          <a:p>
            <a:pPr marL="914400" lvl="1" indent="-228600">
              <a:spcBef>
                <a:spcPts val="0"/>
              </a:spcBef>
            </a:pPr>
            <a:r>
              <a:rPr lang="en"/>
              <a:t>Board Certified and Fellowship trained (ask!)</a:t>
            </a:r>
          </a:p>
          <a:p>
            <a:pPr marL="914400" lvl="1" indent="-228600">
              <a:spcBef>
                <a:spcPts val="0"/>
              </a:spcBef>
            </a:pPr>
            <a:r>
              <a:rPr lang="en"/>
              <a:t>In practice since 2007</a:t>
            </a:r>
          </a:p>
          <a:p>
            <a:pPr marL="914400" lvl="1" indent="-228600">
              <a:spcBef>
                <a:spcPts val="0"/>
              </a:spcBef>
            </a:pPr>
            <a:r>
              <a:rPr lang="en"/>
              <a:t>Experienced in the injured patient via multiple angles</a:t>
            </a:r>
          </a:p>
          <a:p>
            <a:pPr marL="457200" lvl="0" indent="-228600">
              <a:spcBef>
                <a:spcPts val="0"/>
              </a:spcBef>
            </a:pPr>
            <a:r>
              <a:rPr lang="en"/>
              <a:t>www.pain-spine.com</a:t>
            </a:r>
          </a:p>
          <a:p>
            <a:pPr marL="457200" marR="0" lvl="0" indent="-228600" algn="l" rtl="0">
              <a:lnSpc>
                <a:spcPct val="115000"/>
              </a:lnSpc>
              <a:spcBef>
                <a:spcPts val="0"/>
              </a:spcBef>
              <a:spcAft>
                <a:spcPts val="0"/>
              </a:spcAft>
            </a:pPr>
            <a:r>
              <a:rPr lang="en"/>
              <a:t>Joliet / Frankfort / Chicago</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Surgical Statistics in WC Patients</a:t>
            </a:r>
          </a:p>
        </p:txBody>
      </p:sp>
      <p:sp>
        <p:nvSpPr>
          <p:cNvPr id="250" name="Shape 250"/>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2014 Anderson et al.;</a:t>
            </a:r>
          </a:p>
          <a:p>
            <a:pPr lvl="0">
              <a:spcBef>
                <a:spcPts val="0"/>
              </a:spcBef>
              <a:buNone/>
            </a:pPr>
            <a:r>
              <a:rPr lang="en"/>
              <a:t>Ohio WC; 1993-2010; 2200pts;</a:t>
            </a:r>
          </a:p>
          <a:p>
            <a:pPr lvl="0">
              <a:spcBef>
                <a:spcPts val="0"/>
              </a:spcBef>
              <a:buClr>
                <a:schemeClr val="dk1"/>
              </a:buClr>
              <a:buSzPct val="61111"/>
              <a:buFont typeface="Arial"/>
              <a:buNone/>
            </a:pPr>
            <a:r>
              <a:rPr lang="en"/>
              <a:t>RTW defined as w/in 2yrs of fusion; missed &lt;4 months subsequent yr</a:t>
            </a:r>
          </a:p>
          <a:p>
            <a:pPr lvl="0">
              <a:spcBef>
                <a:spcPts val="0"/>
              </a:spcBef>
              <a:buNone/>
            </a:pPr>
            <a:r>
              <a:rPr lang="en"/>
              <a:t>Lumbar Fusions:</a:t>
            </a:r>
          </a:p>
          <a:p>
            <a:pPr lvl="0">
              <a:spcBef>
                <a:spcPts val="0"/>
              </a:spcBef>
              <a:buNone/>
            </a:pPr>
            <a:r>
              <a:rPr lang="en"/>
              <a:t>-39.4% for spondylolisthesis</a:t>
            </a:r>
          </a:p>
          <a:p>
            <a:pPr lvl="0">
              <a:spcBef>
                <a:spcPts val="0"/>
              </a:spcBef>
              <a:buNone/>
            </a:pPr>
            <a:r>
              <a:rPr lang="en"/>
              <a:t>-31.4 for axial LBP</a:t>
            </a:r>
          </a:p>
          <a:p>
            <a:pPr lvl="0">
              <a:spcBef>
                <a:spcPts val="0"/>
              </a:spcBef>
              <a:buNone/>
            </a:pPr>
            <a:endParaRPr/>
          </a:p>
          <a:p>
            <a:pPr lvl="0">
              <a:spcBef>
                <a:spcPts val="0"/>
              </a:spcBef>
              <a:buNone/>
            </a:pP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Surgical Statistics in WC Patients</a:t>
            </a:r>
          </a:p>
        </p:txBody>
      </p:sp>
      <p:sp>
        <p:nvSpPr>
          <p:cNvPr id="256" name="Shape 256"/>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10/2015 Faour et al.;</a:t>
            </a:r>
          </a:p>
          <a:p>
            <a:pPr lvl="0">
              <a:spcBef>
                <a:spcPts val="0"/>
              </a:spcBef>
              <a:buNone/>
            </a:pPr>
            <a:r>
              <a:rPr lang="en"/>
              <a:t>Cervical Fusions:</a:t>
            </a:r>
          </a:p>
          <a:p>
            <a:pPr lvl="0">
              <a:spcBef>
                <a:spcPts val="0"/>
              </a:spcBef>
              <a:buNone/>
            </a:pPr>
            <a:r>
              <a:rPr lang="en"/>
              <a:t>Ohio WC; 1993-2011; 2200pts;</a:t>
            </a:r>
          </a:p>
          <a:p>
            <a:pPr lvl="0">
              <a:spcBef>
                <a:spcPts val="0"/>
              </a:spcBef>
              <a:buNone/>
            </a:pPr>
            <a:r>
              <a:rPr lang="en"/>
              <a:t>RTW defined as employment 1yr after surgery</a:t>
            </a:r>
          </a:p>
          <a:p>
            <a:pPr lvl="0">
              <a:spcBef>
                <a:spcPts val="0"/>
              </a:spcBef>
              <a:buNone/>
            </a:pPr>
            <a:r>
              <a:rPr lang="en"/>
              <a:t>-53.1% for radiculopathy</a:t>
            </a:r>
          </a:p>
          <a:p>
            <a:pPr lvl="0">
              <a:spcBef>
                <a:spcPts val="0"/>
              </a:spcBef>
              <a:buNone/>
            </a:pPr>
            <a:r>
              <a:rPr lang="en"/>
              <a:t>-39.8% for DDD/axial neck pain</a:t>
            </a:r>
          </a:p>
          <a:p>
            <a:pPr lvl="0">
              <a:spcBef>
                <a:spcPts val="0"/>
              </a:spcBef>
              <a:buClr>
                <a:schemeClr val="dk1"/>
              </a:buClr>
              <a:buSzPct val="61111"/>
              <a:buFont typeface="Arial"/>
              <a:buNone/>
            </a:pPr>
            <a:endParaRPr/>
          </a:p>
          <a:p>
            <a:pPr lvl="0">
              <a:spcBef>
                <a:spcPts val="0"/>
              </a:spcBef>
              <a:buNone/>
            </a:pP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Surgical Statistics in WC Patients</a:t>
            </a:r>
          </a:p>
        </p:txBody>
      </p:sp>
      <p:sp>
        <p:nvSpPr>
          <p:cNvPr id="262" name="Shape 262"/>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10/2015 Faour et al.;</a:t>
            </a:r>
          </a:p>
          <a:p>
            <a:pPr lvl="0">
              <a:spcBef>
                <a:spcPts val="0"/>
              </a:spcBef>
              <a:buNone/>
            </a:pPr>
            <a:r>
              <a:rPr lang="en"/>
              <a:t>Pre-Operative opioid use &gt; 3 months versus less than 3 months</a:t>
            </a:r>
          </a:p>
          <a:p>
            <a:pPr lvl="0">
              <a:spcBef>
                <a:spcPts val="0"/>
              </a:spcBef>
              <a:buNone/>
            </a:pPr>
            <a:r>
              <a:rPr lang="en"/>
              <a:t>RTW in 1st year post-ACDF:</a:t>
            </a:r>
          </a:p>
          <a:p>
            <a:pPr lvl="0">
              <a:spcBef>
                <a:spcPts val="0"/>
              </a:spcBef>
              <a:buNone/>
            </a:pPr>
            <a:r>
              <a:rPr lang="en"/>
              <a:t>23.5% vs 45.0%</a:t>
            </a:r>
          </a:p>
          <a:p>
            <a:pPr lvl="0">
              <a:spcBef>
                <a:spcPts val="0"/>
              </a:spcBef>
              <a:buNone/>
            </a:pPr>
            <a:r>
              <a:rPr lang="en"/>
              <a:t>Sustained work 3 years after surgery</a:t>
            </a:r>
          </a:p>
          <a:p>
            <a:pPr lvl="0">
              <a:spcBef>
                <a:spcPts val="0"/>
              </a:spcBef>
              <a:buNone/>
            </a:pPr>
            <a:r>
              <a:rPr lang="en"/>
              <a:t>34.5% vs 55.8%</a:t>
            </a:r>
          </a:p>
          <a:p>
            <a:pPr lvl="0">
              <a:spcBef>
                <a:spcPts val="0"/>
              </a:spcBef>
              <a:buNone/>
            </a:pPr>
            <a:endParaRPr/>
          </a:p>
          <a:p>
            <a:pPr lvl="0">
              <a:spcBef>
                <a:spcPts val="0"/>
              </a:spcBef>
              <a:buNone/>
            </a:pPr>
            <a:endParaRPr/>
          </a:p>
          <a:p>
            <a:pPr lvl="0">
              <a:spcBef>
                <a:spcPts val="0"/>
              </a:spcBef>
              <a:buClr>
                <a:schemeClr val="dk1"/>
              </a:buClr>
              <a:buSzPct val="61111"/>
              <a:buFont typeface="Arial"/>
              <a:buNone/>
            </a:pP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Why the Low Success Rates vs General Population</a:t>
            </a:r>
          </a:p>
        </p:txBody>
      </p:sp>
      <p:sp>
        <p:nvSpPr>
          <p:cNvPr id="268" name="Shape 268"/>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Spine 9/2012 Block et al.;</a:t>
            </a:r>
          </a:p>
          <a:p>
            <a:pPr lvl="0">
              <a:spcBef>
                <a:spcPts val="0"/>
              </a:spcBef>
              <a:buNone/>
            </a:pPr>
            <a:r>
              <a:rPr lang="en"/>
              <a:t>129 non-WC vs 36 WC; </a:t>
            </a:r>
          </a:p>
          <a:p>
            <a:pPr lvl="0">
              <a:spcBef>
                <a:spcPts val="0"/>
              </a:spcBef>
              <a:buNone/>
            </a:pPr>
            <a:r>
              <a:rPr lang="en"/>
              <a:t>Pre-surgical screen with MMPI &amp; Psychologist prior to spine surgery</a:t>
            </a:r>
          </a:p>
          <a:p>
            <a:pPr lvl="0">
              <a:spcBef>
                <a:spcPts val="0"/>
              </a:spcBef>
              <a:buNone/>
            </a:pPr>
            <a:r>
              <a:rPr lang="en"/>
              <a:t>Results:</a:t>
            </a:r>
          </a:p>
          <a:p>
            <a:pPr marL="457200" lvl="0" indent="-228600" rtl="0">
              <a:spcBef>
                <a:spcPts val="0"/>
              </a:spcBef>
              <a:buAutoNum type="arabicParenR"/>
            </a:pPr>
            <a:r>
              <a:rPr lang="en"/>
              <a:t>College Education 8.3% (WC) vs 35.7% (nWC)</a:t>
            </a:r>
          </a:p>
          <a:p>
            <a:pPr marL="457200" lvl="0" indent="-228600" rtl="0">
              <a:spcBef>
                <a:spcPts val="0"/>
              </a:spcBef>
              <a:buAutoNum type="arabicParenR"/>
            </a:pPr>
            <a:r>
              <a:rPr lang="en"/>
              <a:t>Increased Behavior Restricting Fear</a:t>
            </a:r>
          </a:p>
          <a:p>
            <a:pPr marL="457200" lvl="0" indent="-228600" rtl="0">
              <a:spcBef>
                <a:spcPts val="0"/>
              </a:spcBef>
              <a:buAutoNum type="arabicParenR"/>
            </a:pPr>
            <a:r>
              <a:rPr lang="en"/>
              <a:t>Increased Aggression/Aberrant experiences</a:t>
            </a:r>
          </a:p>
          <a:p>
            <a:pPr marL="457200" lvl="0" indent="-228600">
              <a:spcBef>
                <a:spcPts val="0"/>
              </a:spcBef>
              <a:buAutoNum type="arabicParenR"/>
            </a:pPr>
            <a:r>
              <a:rPr lang="en"/>
              <a:t>Increased Entitlement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Why the Low Success Rates vs General Population</a:t>
            </a:r>
          </a:p>
        </p:txBody>
      </p:sp>
      <p:sp>
        <p:nvSpPr>
          <p:cNvPr id="274" name="Shape 274"/>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Conclusion:</a:t>
            </a:r>
          </a:p>
          <a:p>
            <a:pPr lvl="0">
              <a:spcBef>
                <a:spcPts val="0"/>
              </a:spcBef>
              <a:buNone/>
            </a:pPr>
            <a:r>
              <a:rPr lang="en"/>
              <a:t>-Compromised surgical outcomes with behavior/personality factors that are more   prominent in WC population;</a:t>
            </a:r>
          </a:p>
          <a:p>
            <a:pPr lvl="0">
              <a:spcBef>
                <a:spcPts val="0"/>
              </a:spcBef>
              <a:buNone/>
            </a:pPr>
            <a:r>
              <a:rPr lang="en"/>
              <a:t>-Lower educational and personality profiles (w/respect to emotions; self image; pain) result in increased complaints when compared to nWC patients;</a:t>
            </a:r>
          </a:p>
          <a:p>
            <a:pPr lvl="0">
              <a:spcBef>
                <a:spcPts val="0"/>
              </a:spcBef>
              <a:buNone/>
            </a:pPr>
            <a:r>
              <a:rPr lang="en"/>
              <a:t>Recommendations:</a:t>
            </a:r>
          </a:p>
          <a:p>
            <a:pPr lvl="0">
              <a:spcBef>
                <a:spcPts val="0"/>
              </a:spcBef>
              <a:buNone/>
            </a:pPr>
            <a:r>
              <a:rPr lang="en"/>
              <a:t>Consider MMPI/neuro-psych screen prior to larger procedures/surgery (ie SCS/Spine)</a:t>
            </a:r>
          </a:p>
          <a:p>
            <a:pPr lvl="0">
              <a:spcBef>
                <a:spcPts val="0"/>
              </a:spcBef>
              <a:buNone/>
            </a:pP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280" name="Shape 280"/>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pic>
        <p:nvPicPr>
          <p:cNvPr id="281" name="Shape 281"/>
          <p:cNvPicPr preferRelativeResize="0"/>
          <p:nvPr/>
        </p:nvPicPr>
        <p:blipFill>
          <a:blip r:embed="rId3">
            <a:alphaModFix/>
          </a:blip>
          <a:stretch>
            <a:fillRect/>
          </a:stretch>
        </p:blipFill>
        <p:spPr>
          <a:xfrm>
            <a:off x="1335025" y="1199300"/>
            <a:ext cx="5836900" cy="34164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287" name="Shape 287"/>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Patient Expectations on NPV</a:t>
            </a:r>
          </a:p>
          <a:p>
            <a:pPr lvl="0">
              <a:spcBef>
                <a:spcPts val="0"/>
              </a:spcBef>
              <a:buNone/>
            </a:pPr>
            <a:r>
              <a:rPr lang="en"/>
              <a:t>Patients should understand goals as soon as possible, ie work status</a:t>
            </a:r>
          </a:p>
          <a:p>
            <a:pPr marL="457200" lvl="0" indent="-228600">
              <a:spcBef>
                <a:spcPts val="0"/>
              </a:spcBef>
              <a:buChar char="-"/>
            </a:pPr>
            <a:r>
              <a:rPr lang="en"/>
              <a:t>Off Work consideration in pts with objective evidence of neuro deficits</a:t>
            </a:r>
          </a:p>
          <a:p>
            <a:pPr marL="457200" lvl="0" indent="-228600" rtl="0">
              <a:spcBef>
                <a:spcPts val="0"/>
              </a:spcBef>
              <a:buChar char="-"/>
            </a:pPr>
            <a:r>
              <a:rPr lang="en"/>
              <a:t>Sedentary to Light PDL consistent with normal ADLs</a:t>
            </a:r>
          </a:p>
          <a:p>
            <a:pPr lvl="0">
              <a:spcBef>
                <a:spcPts val="0"/>
              </a:spcBef>
              <a:buNone/>
            </a:pPr>
            <a:r>
              <a:rPr lang="en"/>
              <a:t>Minimize cookie cutter ancillary use: </a:t>
            </a:r>
          </a:p>
          <a:p>
            <a:pPr marL="457200" lvl="0" indent="-228600" rtl="0">
              <a:spcBef>
                <a:spcPts val="0"/>
              </a:spcBef>
              <a:buChar char="-"/>
            </a:pPr>
            <a:r>
              <a:rPr lang="en"/>
              <a:t>No goodie bags of medications; topical creams; </a:t>
            </a:r>
          </a:p>
          <a:p>
            <a:pPr marL="457200" lvl="0" indent="-228600" rtl="0">
              <a:spcBef>
                <a:spcPts val="0"/>
              </a:spcBef>
              <a:buChar char="-"/>
            </a:pPr>
            <a:r>
              <a:rPr lang="en"/>
              <a:t>Urine Toxicology (not testing illicits)</a:t>
            </a:r>
          </a:p>
          <a:p>
            <a:pPr marL="457200" lvl="0" indent="-228600">
              <a:spcBef>
                <a:spcPts val="0"/>
              </a:spcBef>
              <a:buChar char="-"/>
            </a:pPr>
            <a:r>
              <a:rPr lang="en"/>
              <a:t>Bracing </a:t>
            </a:r>
          </a:p>
          <a:p>
            <a:pPr lvl="0">
              <a:spcBef>
                <a:spcPts val="0"/>
              </a:spcBef>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293" name="Shape 293"/>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Physical/Chiropractic Therapy:</a:t>
            </a:r>
          </a:p>
          <a:p>
            <a:pPr marL="457200" lvl="0" indent="-228600" rtl="0">
              <a:spcBef>
                <a:spcPts val="0"/>
              </a:spcBef>
              <a:buChar char="-"/>
            </a:pPr>
            <a:r>
              <a:rPr lang="en"/>
              <a:t>Muscle/Ligamentous strain injuries: MMI after 4-6 wks therapy</a:t>
            </a:r>
          </a:p>
          <a:p>
            <a:pPr marL="457200" lvl="0" indent="-228600">
              <a:spcBef>
                <a:spcPts val="0"/>
              </a:spcBef>
              <a:buChar char="-"/>
            </a:pPr>
            <a:r>
              <a:rPr lang="en"/>
              <a:t>ODG 8-12 visits over 8 wks for radiculopathy</a:t>
            </a:r>
          </a:p>
        </p:txBody>
      </p:sp>
      <p:pic>
        <p:nvPicPr>
          <p:cNvPr id="294" name="Shape 294"/>
          <p:cNvPicPr preferRelativeResize="0"/>
          <p:nvPr/>
        </p:nvPicPr>
        <p:blipFill>
          <a:blip r:embed="rId3">
            <a:alphaModFix/>
          </a:blip>
          <a:stretch>
            <a:fillRect/>
          </a:stretch>
        </p:blipFill>
        <p:spPr>
          <a:xfrm>
            <a:off x="1041175" y="2653062"/>
            <a:ext cx="6896100" cy="223837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300" name="Shape 300"/>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ODG on Transforaminal ESI:</a:t>
            </a:r>
          </a:p>
          <a:p>
            <a:pPr marL="457200" lvl="0" indent="-228600" rtl="0">
              <a:spcBef>
                <a:spcPts val="0"/>
              </a:spcBef>
              <a:buChar char="-"/>
            </a:pPr>
            <a:r>
              <a:rPr lang="en"/>
              <a:t>Radiculopathy on PE</a:t>
            </a:r>
          </a:p>
          <a:p>
            <a:pPr marL="457200" lvl="0" indent="-228600" rtl="0">
              <a:spcBef>
                <a:spcPts val="0"/>
              </a:spcBef>
              <a:buChar char="-"/>
            </a:pPr>
            <a:r>
              <a:rPr lang="en"/>
              <a:t>Consistent w/ MRI/EMG</a:t>
            </a:r>
          </a:p>
          <a:p>
            <a:pPr marL="457200" lvl="0" indent="-228600" rtl="0">
              <a:spcBef>
                <a:spcPts val="0"/>
              </a:spcBef>
              <a:buChar char="-"/>
            </a:pPr>
            <a:r>
              <a:rPr lang="en"/>
              <a:t>Unresponsive to PT; HEP;NSAIDs</a:t>
            </a:r>
          </a:p>
          <a:p>
            <a:pPr marL="457200" lvl="0" indent="-228600" rtl="0">
              <a:spcBef>
                <a:spcPts val="0"/>
              </a:spcBef>
              <a:buChar char="-"/>
            </a:pPr>
            <a:r>
              <a:rPr lang="en"/>
              <a:t>No “series of 3”</a:t>
            </a:r>
          </a:p>
          <a:p>
            <a:pPr marL="457200" lvl="0" indent="-228600" rtl="0">
              <a:spcBef>
                <a:spcPts val="0"/>
              </a:spcBef>
              <a:buChar char="-"/>
            </a:pPr>
            <a:r>
              <a:rPr lang="en"/>
              <a:t>Max 2 spinal nerves </a:t>
            </a:r>
          </a:p>
          <a:p>
            <a:pPr lvl="0" rtl="0">
              <a:spcBef>
                <a:spcPts val="0"/>
              </a:spcBef>
              <a:buNone/>
            </a:pPr>
            <a:r>
              <a:rPr lang="en"/>
              <a:t>New for 2016 ODG:</a:t>
            </a:r>
          </a:p>
          <a:p>
            <a:pPr lvl="0" rtl="0">
              <a:spcBef>
                <a:spcPts val="0"/>
              </a:spcBef>
              <a:buNone/>
            </a:pPr>
            <a:r>
              <a:rPr lang="en"/>
              <a:t>Cervical ESI not recommended???</a:t>
            </a:r>
          </a:p>
          <a:p>
            <a:pPr lvl="0" rtl="0">
              <a:spcBef>
                <a:spcPts val="0"/>
              </a:spcBef>
              <a:buNone/>
            </a:pPr>
            <a:r>
              <a:rPr lang="en"/>
              <a:t>Say what??</a:t>
            </a:r>
          </a:p>
        </p:txBody>
      </p:sp>
      <p:pic>
        <p:nvPicPr>
          <p:cNvPr id="301" name="Shape 301"/>
          <p:cNvPicPr preferRelativeResize="0"/>
          <p:nvPr/>
        </p:nvPicPr>
        <p:blipFill>
          <a:blip r:embed="rId3">
            <a:alphaModFix/>
          </a:blip>
          <a:stretch>
            <a:fillRect/>
          </a:stretch>
        </p:blipFill>
        <p:spPr>
          <a:xfrm>
            <a:off x="4170675" y="1443600"/>
            <a:ext cx="4491524" cy="2923724"/>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307" name="Shape 307"/>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Cervical ESI</a:t>
            </a:r>
          </a:p>
          <a:p>
            <a:pPr lvl="0">
              <a:spcBef>
                <a:spcPts val="0"/>
              </a:spcBef>
              <a:buNone/>
            </a:pPr>
            <a:endParaRPr/>
          </a:p>
          <a:p>
            <a:pPr lvl="0">
              <a:spcBef>
                <a:spcPts val="0"/>
              </a:spcBef>
              <a:buNone/>
            </a:pPr>
            <a:r>
              <a:rPr lang="en"/>
              <a:t>“American Academy of Neurology recently concluded insufficient evidence to make any recommendations for use of ESI for cervical radicular pain with certain exceptions.” -ODG</a:t>
            </a:r>
          </a:p>
          <a:p>
            <a:pPr marL="457200" lvl="0" indent="-228600" rtl="0">
              <a:spcBef>
                <a:spcPts val="0"/>
              </a:spcBef>
              <a:buChar char="-"/>
            </a:pPr>
            <a:r>
              <a:rPr lang="en"/>
              <a:t>Armon et al. Neurology 2007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Basic Sciences</a:t>
            </a:r>
          </a:p>
        </p:txBody>
      </p:sp>
      <p:sp>
        <p:nvSpPr>
          <p:cNvPr id="79" name="Shape 79"/>
          <p:cNvSpPr txBox="1">
            <a:spLocks noGrp="1"/>
          </p:cNvSpPr>
          <p:nvPr>
            <p:ph type="body" idx="1"/>
          </p:nvPr>
        </p:nvSpPr>
        <p:spPr>
          <a:xfrm>
            <a:off x="311700" y="1165663"/>
            <a:ext cx="8520600" cy="3416400"/>
          </a:xfrm>
          <a:prstGeom prst="rect">
            <a:avLst/>
          </a:prstGeom>
        </p:spPr>
        <p:txBody>
          <a:bodyPr lIns="91425" tIns="91425" rIns="91425" bIns="91425" anchor="t" anchorCtr="0">
            <a:noAutofit/>
          </a:bodyPr>
          <a:lstStyle/>
          <a:p>
            <a:pPr marL="457200" lvl="0" indent="-368300" rtl="0">
              <a:spcBef>
                <a:spcPts val="0"/>
              </a:spcBef>
              <a:buSzPct val="100000"/>
            </a:pPr>
            <a:r>
              <a:rPr lang="en" sz="2200"/>
              <a:t>Anatomy</a:t>
            </a:r>
          </a:p>
          <a:p>
            <a:pPr marL="457200" lvl="0" indent="-368300">
              <a:spcBef>
                <a:spcPts val="0"/>
              </a:spcBef>
              <a:buSzPct val="100000"/>
            </a:pPr>
            <a:r>
              <a:rPr lang="en" sz="2200"/>
              <a:t>Common Pain Conditions</a:t>
            </a:r>
          </a:p>
          <a:p>
            <a:pPr marL="457200" lvl="0" indent="-368300" rtl="0">
              <a:spcBef>
                <a:spcPts val="0"/>
              </a:spcBef>
              <a:buSzPct val="100000"/>
            </a:pPr>
            <a:r>
              <a:rPr lang="en" sz="2200"/>
              <a:t>Evaluation of the patient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313" name="Shape 313"/>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ODG on Facet Joint Injections:</a:t>
            </a:r>
          </a:p>
          <a:p>
            <a:pPr marL="457200" lvl="0" indent="-228600" rtl="0">
              <a:spcBef>
                <a:spcPts val="0"/>
              </a:spcBef>
              <a:buChar char="-"/>
            </a:pPr>
            <a:r>
              <a:rPr lang="en"/>
              <a:t>Limited to axial spine pain</a:t>
            </a:r>
          </a:p>
          <a:p>
            <a:pPr marL="457200" lvl="0" indent="-228600" rtl="0">
              <a:spcBef>
                <a:spcPts val="0"/>
              </a:spcBef>
              <a:buChar char="-"/>
            </a:pPr>
            <a:r>
              <a:rPr lang="en"/>
              <a:t>N/L sensory exam; neg SLR; etc</a:t>
            </a:r>
          </a:p>
          <a:p>
            <a:pPr marL="457200" lvl="0" indent="-228600" rtl="0">
              <a:spcBef>
                <a:spcPts val="0"/>
              </a:spcBef>
              <a:buChar char="-"/>
            </a:pPr>
            <a:r>
              <a:rPr lang="en"/>
              <a:t>No more than 2 joints injected</a:t>
            </a:r>
          </a:p>
          <a:p>
            <a:pPr marL="457200" lvl="0" indent="-228600" rtl="0">
              <a:spcBef>
                <a:spcPts val="0"/>
              </a:spcBef>
              <a:buChar char="-"/>
            </a:pPr>
            <a:r>
              <a:rPr lang="en"/>
              <a:t>Volume &gt;0.5cc per joint</a:t>
            </a:r>
          </a:p>
          <a:p>
            <a:pPr marL="457200" lvl="0" indent="-228600" rtl="0">
              <a:spcBef>
                <a:spcPts val="0"/>
              </a:spcBef>
              <a:buChar char="-"/>
            </a:pPr>
            <a:r>
              <a:rPr lang="en"/>
              <a:t>No opioids given for sedation</a:t>
            </a:r>
          </a:p>
          <a:p>
            <a:pPr marL="457200" lvl="0" indent="-228600" rtl="0">
              <a:spcBef>
                <a:spcPts val="0"/>
              </a:spcBef>
              <a:buChar char="-"/>
            </a:pPr>
            <a:r>
              <a:rPr lang="en"/>
              <a:t>Pain Diary w/activity log (ie RTW) </a:t>
            </a:r>
          </a:p>
          <a:p>
            <a:pPr marL="457200" lvl="0" indent="-228600">
              <a:spcBef>
                <a:spcPts val="0"/>
              </a:spcBef>
              <a:buChar char="-"/>
            </a:pPr>
            <a:r>
              <a:rPr lang="en"/>
              <a:t>&gt;70% relief with anesthetic</a:t>
            </a:r>
          </a:p>
        </p:txBody>
      </p:sp>
      <p:pic>
        <p:nvPicPr>
          <p:cNvPr id="314" name="Shape 314"/>
          <p:cNvPicPr preferRelativeResize="0"/>
          <p:nvPr/>
        </p:nvPicPr>
        <p:blipFill>
          <a:blip r:embed="rId3">
            <a:alphaModFix/>
          </a:blip>
          <a:stretch>
            <a:fillRect/>
          </a:stretch>
        </p:blipFill>
        <p:spPr>
          <a:xfrm>
            <a:off x="4686625" y="934524"/>
            <a:ext cx="3857625" cy="3501649"/>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Standard of Care/Best Practice Guidelines</a:t>
            </a:r>
          </a:p>
        </p:txBody>
      </p:sp>
      <p:sp>
        <p:nvSpPr>
          <p:cNvPr id="320" name="Shape 320"/>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lvl="0">
              <a:spcBef>
                <a:spcPts val="0"/>
              </a:spcBef>
              <a:buNone/>
            </a:pPr>
            <a:r>
              <a:rPr lang="en"/>
              <a:t>FCE with validity testing:</a:t>
            </a:r>
          </a:p>
          <a:p>
            <a:pPr lvl="0">
              <a:spcBef>
                <a:spcPts val="0"/>
              </a:spcBef>
              <a:buNone/>
            </a:pPr>
            <a:r>
              <a:rPr lang="en"/>
              <a:t>Assess work tolerance by giving data to quantify patient effort;</a:t>
            </a:r>
          </a:p>
          <a:p>
            <a:pPr marL="457200" lvl="0" indent="-228600" rtl="0">
              <a:spcBef>
                <a:spcPts val="0"/>
              </a:spcBef>
              <a:buAutoNum type="arabicPeriod"/>
            </a:pPr>
            <a:r>
              <a:rPr lang="en"/>
              <a:t>Heart Rate variance &gt;25% increase above resting HR</a:t>
            </a:r>
          </a:p>
          <a:p>
            <a:pPr marL="457200" lvl="0" indent="-228600" rtl="0">
              <a:spcBef>
                <a:spcPts val="0"/>
              </a:spcBef>
              <a:buAutoNum type="arabicPeriod"/>
            </a:pPr>
            <a:r>
              <a:rPr lang="en"/>
              <a:t>Grip/Resistance dynamometer graphing</a:t>
            </a:r>
          </a:p>
          <a:p>
            <a:pPr marL="457200" lvl="0" indent="-228600" rtl="0">
              <a:spcBef>
                <a:spcPts val="0"/>
              </a:spcBef>
              <a:buAutoNum type="arabicPeriod"/>
            </a:pPr>
            <a:r>
              <a:rPr lang="en"/>
              <a:t>Cog-Wheel Muscle Release</a:t>
            </a:r>
          </a:p>
          <a:p>
            <a:pPr marL="457200" lvl="0" indent="-228600">
              <a:spcBef>
                <a:spcPts val="0"/>
              </a:spcBef>
              <a:buAutoNum type="arabicPeriod"/>
            </a:pPr>
            <a:r>
              <a:rPr lang="en"/>
              <a:t>Pain behaviors</a:t>
            </a:r>
          </a:p>
          <a:p>
            <a:pPr lvl="0">
              <a:spcBef>
                <a:spcPts val="0"/>
              </a:spcBef>
              <a:buNone/>
            </a:pP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If You Want Patients to get better!</a:t>
            </a:r>
          </a:p>
        </p:txBody>
      </p:sp>
      <p:sp>
        <p:nvSpPr>
          <p:cNvPr id="326" name="Shape 326"/>
          <p:cNvSpPr txBox="1">
            <a:spLocks noGrp="1"/>
          </p:cNvSpPr>
          <p:nvPr>
            <p:ph type="body" idx="1"/>
          </p:nvPr>
        </p:nvSpPr>
        <p:spPr>
          <a:xfrm>
            <a:off x="311700" y="1188950"/>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Appropriate physician evaluation</a:t>
            </a:r>
          </a:p>
          <a:p>
            <a:pPr marL="457200" lvl="0" indent="-228600" rtl="0">
              <a:spcBef>
                <a:spcPts val="0"/>
              </a:spcBef>
              <a:buChar char="-"/>
            </a:pPr>
            <a:endParaRPr/>
          </a:p>
          <a:p>
            <a:pPr marL="457200" lvl="0" indent="-228600" rtl="0">
              <a:spcBef>
                <a:spcPts val="0"/>
              </a:spcBef>
              <a:buChar char="-"/>
            </a:pPr>
            <a:r>
              <a:rPr lang="en"/>
              <a:t>Judicious use of Ancillaries </a:t>
            </a:r>
          </a:p>
          <a:p>
            <a:pPr marL="457200" lvl="0" indent="-228600" rtl="0">
              <a:spcBef>
                <a:spcPts val="0"/>
              </a:spcBef>
              <a:buChar char="-"/>
            </a:pPr>
            <a:endParaRPr/>
          </a:p>
          <a:p>
            <a:pPr marL="457200" lvl="0" indent="-228600" rtl="0">
              <a:spcBef>
                <a:spcPts val="0"/>
              </a:spcBef>
              <a:buChar char="-"/>
            </a:pPr>
            <a:r>
              <a:rPr lang="en"/>
              <a:t>ODG guidelines for Interventional work up; Minimize Overutilization; (? Spine Surgery performing interventional Tx and spine surgery)</a:t>
            </a:r>
          </a:p>
          <a:p>
            <a:pPr marL="457200" lvl="0" indent="-228600" rtl="0">
              <a:spcBef>
                <a:spcPts val="0"/>
              </a:spcBef>
              <a:buChar char="-"/>
            </a:pPr>
            <a:r>
              <a:rPr lang="en"/>
              <a:t>.</a:t>
            </a:r>
          </a:p>
          <a:p>
            <a:pPr marL="457200" lvl="0" indent="-228600" rtl="0">
              <a:spcBef>
                <a:spcPts val="0"/>
              </a:spcBef>
              <a:buChar char="-"/>
            </a:pPr>
            <a:r>
              <a:rPr lang="en"/>
              <a:t>MMPI/Psych eval</a:t>
            </a:r>
          </a:p>
          <a:p>
            <a:pPr marL="457200" lvl="0" indent="-228600" rtl="0">
              <a:spcBef>
                <a:spcPts val="0"/>
              </a:spcBef>
              <a:buChar char="-"/>
            </a:pPr>
            <a:endParaRPr/>
          </a:p>
          <a:p>
            <a:pPr marL="457200" lvl="0" indent="-228600" rtl="0">
              <a:spcBef>
                <a:spcPts val="0"/>
              </a:spcBef>
              <a:buChar char="-"/>
            </a:pPr>
            <a:r>
              <a:rPr lang="en"/>
              <a:t>FCE with Validity testing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Anatomy</a:t>
            </a:r>
          </a:p>
        </p:txBody>
      </p:sp>
      <p:sp>
        <p:nvSpPr>
          <p:cNvPr id="85" name="Shape 85"/>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None/>
            </a:pPr>
            <a:r>
              <a:rPr lang="en"/>
              <a:t>Numerous areas that can generate pain</a:t>
            </a:r>
          </a:p>
          <a:p>
            <a:pPr lvl="0" rtl="0">
              <a:spcBef>
                <a:spcPts val="0"/>
              </a:spcBef>
              <a:buNone/>
            </a:pPr>
            <a:r>
              <a:rPr lang="en"/>
              <a:t>Diagnosis is key</a:t>
            </a:r>
          </a:p>
          <a:p>
            <a:pPr lvl="0" rtl="0">
              <a:spcBef>
                <a:spcPts val="0"/>
              </a:spcBef>
              <a:buNone/>
            </a:pPr>
            <a:r>
              <a:rPr lang="en"/>
              <a:t>Proper history, PE, and test will navigate tx</a:t>
            </a:r>
          </a:p>
          <a:p>
            <a:pPr lvl="0">
              <a:spcBef>
                <a:spcPts val="0"/>
              </a:spcBef>
              <a:buNone/>
            </a:pPr>
            <a:r>
              <a:rPr lang="en"/>
              <a:t>Controlled diagnostic blocks</a:t>
            </a:r>
          </a:p>
        </p:txBody>
      </p:sp>
      <p:pic>
        <p:nvPicPr>
          <p:cNvPr id="86" name="Shape 86"/>
          <p:cNvPicPr preferRelativeResize="0"/>
          <p:nvPr/>
        </p:nvPicPr>
        <p:blipFill>
          <a:blip r:embed="rId3">
            <a:alphaModFix/>
          </a:blip>
          <a:stretch>
            <a:fillRect/>
          </a:stretch>
        </p:blipFill>
        <p:spPr>
          <a:xfrm>
            <a:off x="4859951" y="0"/>
            <a:ext cx="4284046" cy="51434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Normal Disc</a:t>
            </a:r>
          </a:p>
        </p:txBody>
      </p:sp>
      <p:sp>
        <p:nvSpPr>
          <p:cNvPr id="92" name="Shape 92"/>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endParaRPr/>
          </a:p>
        </p:txBody>
      </p:sp>
      <p:pic>
        <p:nvPicPr>
          <p:cNvPr id="93" name="Shape 93"/>
          <p:cNvPicPr preferRelativeResize="0"/>
          <p:nvPr/>
        </p:nvPicPr>
        <p:blipFill>
          <a:blip r:embed="rId3">
            <a:alphaModFix/>
          </a:blip>
          <a:stretch>
            <a:fillRect/>
          </a:stretch>
        </p:blipFill>
        <p:spPr>
          <a:xfrm>
            <a:off x="3252399" y="0"/>
            <a:ext cx="5891600" cy="5143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Bulging</a:t>
            </a:r>
          </a:p>
        </p:txBody>
      </p:sp>
      <p:sp>
        <p:nvSpPr>
          <p:cNvPr id="99" name="Shape 99"/>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None/>
            </a:pPr>
            <a:r>
              <a:rPr lang="en"/>
              <a:t>Presence of disc tissue expecting beyond the edges of the ring apophyses, throughout the circumference of the disc</a:t>
            </a:r>
          </a:p>
          <a:p>
            <a:pPr lvl="0">
              <a:spcBef>
                <a:spcPts val="0"/>
              </a:spcBef>
              <a:buNone/>
            </a:pPr>
            <a:r>
              <a:rPr lang="en"/>
              <a:t>NOT considered a form of herniation</a:t>
            </a:r>
          </a:p>
        </p:txBody>
      </p:sp>
      <p:pic>
        <p:nvPicPr>
          <p:cNvPr id="100" name="Shape 100"/>
          <p:cNvPicPr preferRelativeResize="0"/>
          <p:nvPr/>
        </p:nvPicPr>
        <p:blipFill>
          <a:blip r:embed="rId3">
            <a:alphaModFix/>
          </a:blip>
          <a:stretch>
            <a:fillRect/>
          </a:stretch>
        </p:blipFill>
        <p:spPr>
          <a:xfrm>
            <a:off x="4630700" y="228624"/>
            <a:ext cx="4284999" cy="478347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311700" y="1152475"/>
            <a:ext cx="8520600" cy="3609600"/>
          </a:xfrm>
          <a:prstGeom prst="rect">
            <a:avLst/>
          </a:prstGeom>
        </p:spPr>
        <p:txBody>
          <a:bodyPr lIns="91425" tIns="91425" rIns="91425" bIns="91425" anchor="t" anchorCtr="0">
            <a:noAutofit/>
          </a:bodyPr>
          <a:lstStyle/>
          <a:p>
            <a:pPr lvl="0" rtl="0">
              <a:spcBef>
                <a:spcPts val="0"/>
              </a:spcBef>
              <a:buNone/>
            </a:pPr>
            <a:r>
              <a:rPr lang="en" sz="1700" b="1"/>
              <a:t>Degeneration</a:t>
            </a:r>
            <a:r>
              <a:rPr lang="en" sz="1700"/>
              <a:t>: Broad term</a:t>
            </a:r>
          </a:p>
          <a:p>
            <a:pPr marL="0" lvl="0" indent="0" rtl="0">
              <a:spcBef>
                <a:spcPts val="0"/>
              </a:spcBef>
              <a:buNone/>
            </a:pPr>
            <a:r>
              <a:rPr lang="en" sz="1700"/>
              <a:t>	</a:t>
            </a:r>
            <a:r>
              <a:rPr lang="en" sz="1700" i="1"/>
              <a:t>Annular Fissure</a:t>
            </a:r>
            <a:r>
              <a:rPr lang="en" sz="1700"/>
              <a:t>: (does not = injury) Separation of the annular fibers from each other or the bone</a:t>
            </a:r>
          </a:p>
          <a:p>
            <a:pPr lvl="0" rtl="0">
              <a:spcBef>
                <a:spcPts val="0"/>
              </a:spcBef>
              <a:buNone/>
            </a:pPr>
            <a:r>
              <a:rPr lang="en" sz="1700"/>
              <a:t>	</a:t>
            </a:r>
            <a:r>
              <a:rPr lang="en" sz="1700" i="1"/>
              <a:t>Degeneration</a:t>
            </a:r>
            <a:r>
              <a:rPr lang="en" sz="1700"/>
              <a:t>: Desiccation, fibrosis, narrowing of the disc space, diffuse bulging of the annulus beyond the disc space, fissuring mucinous degeneration of the annulus, intradiscal gas, opsteophytes of the vetrebral apophyses, defects, inflammatory changes, and sclerosis of the end plates. </a:t>
            </a:r>
          </a:p>
          <a:p>
            <a:pPr lvl="0" rtl="0">
              <a:spcBef>
                <a:spcPts val="0"/>
              </a:spcBef>
              <a:buNone/>
            </a:pPr>
            <a:r>
              <a:rPr lang="en" sz="1700"/>
              <a:t>	</a:t>
            </a:r>
            <a:r>
              <a:rPr lang="en" sz="1700" i="1"/>
              <a:t>Herniation</a:t>
            </a:r>
            <a:r>
              <a:rPr lang="en" sz="1700"/>
              <a:t>: Broadly defined as a localized or focal displacement of disc material beyond the limits of the intervertebral disc space. Classified as protrusion or extrusion</a:t>
            </a:r>
          </a:p>
          <a:p>
            <a:pPr lvl="0" rtl="0">
              <a:spcBef>
                <a:spcPts val="0"/>
              </a:spcBef>
              <a:buNone/>
            </a:pPr>
            <a:endParaRPr/>
          </a:p>
          <a:p>
            <a:pPr lvl="0">
              <a:spcBef>
                <a:spcPts val="0"/>
              </a:spcBef>
              <a:buNone/>
            </a:pPr>
            <a:endParaRPr/>
          </a:p>
        </p:txBody>
      </p:sp>
      <p:sp>
        <p:nvSpPr>
          <p:cNvPr id="106" name="Shape 106"/>
          <p:cNvSpPr txBox="1">
            <a:spLocks noGrp="1"/>
          </p:cNvSpPr>
          <p:nvPr>
            <p:ph type="title"/>
          </p:nvPr>
        </p:nvSpPr>
        <p:spPr>
          <a:xfrm>
            <a:off x="311700" y="335254"/>
            <a:ext cx="8520600" cy="572700"/>
          </a:xfrm>
          <a:prstGeom prst="rect">
            <a:avLst/>
          </a:prstGeom>
        </p:spPr>
        <p:txBody>
          <a:bodyPr lIns="91425" tIns="91425" rIns="91425" bIns="91425" anchor="t" anchorCtr="0">
            <a:noAutofit/>
          </a:bodyPr>
          <a:lstStyle/>
          <a:p>
            <a:pPr lvl="0">
              <a:spcBef>
                <a:spcPts val="0"/>
              </a:spcBef>
              <a:buNone/>
            </a:pPr>
            <a:r>
              <a:rPr lang="en"/>
              <a:t>Disc Nomenclature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Annular Fissure</a:t>
            </a:r>
          </a:p>
        </p:txBody>
      </p:sp>
      <p:sp>
        <p:nvSpPr>
          <p:cNvPr id="112" name="Shape 112"/>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rtl="0">
              <a:spcBef>
                <a:spcPts val="0"/>
              </a:spcBef>
              <a:buNone/>
            </a:pPr>
            <a:r>
              <a:rPr lang="en"/>
              <a:t>Dallas Classification</a:t>
            </a:r>
          </a:p>
          <a:p>
            <a:pPr lvl="0" rtl="0">
              <a:spcBef>
                <a:spcPts val="0"/>
              </a:spcBef>
              <a:buNone/>
            </a:pPr>
            <a:r>
              <a:rPr lang="en"/>
              <a:t>Outer ½ - ⅓ is innervated </a:t>
            </a:r>
          </a:p>
          <a:p>
            <a:pPr lvl="0">
              <a:spcBef>
                <a:spcPts val="0"/>
              </a:spcBef>
              <a:buNone/>
            </a:pPr>
            <a:endParaRPr/>
          </a:p>
        </p:txBody>
      </p:sp>
      <p:pic>
        <p:nvPicPr>
          <p:cNvPr id="113" name="Shape 113"/>
          <p:cNvPicPr preferRelativeResize="0"/>
          <p:nvPr/>
        </p:nvPicPr>
        <p:blipFill>
          <a:blip r:embed="rId3">
            <a:alphaModFix/>
          </a:blip>
          <a:stretch>
            <a:fillRect/>
          </a:stretch>
        </p:blipFill>
        <p:spPr>
          <a:xfrm>
            <a:off x="4565407" y="0"/>
            <a:ext cx="4578583" cy="514349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On-screen Show (16:9)</PresentationFormat>
  <Paragraphs>241</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Oswald</vt:lpstr>
      <vt:lpstr>Arial</vt:lpstr>
      <vt:lpstr>Average</vt:lpstr>
      <vt:lpstr>slate</vt:lpstr>
      <vt:lpstr>Spine Injuries in the WC patient, why don’t they get better??</vt:lpstr>
      <vt:lpstr>Outline</vt:lpstr>
      <vt:lpstr>Pain &amp; Spine Institute</vt:lpstr>
      <vt:lpstr>Basic Sciences</vt:lpstr>
      <vt:lpstr>Anatomy</vt:lpstr>
      <vt:lpstr>Normal Disc</vt:lpstr>
      <vt:lpstr>Bulging</vt:lpstr>
      <vt:lpstr>Disc Nomenclature </vt:lpstr>
      <vt:lpstr>Annular Fissure</vt:lpstr>
      <vt:lpstr>Protrusion</vt:lpstr>
      <vt:lpstr>Extrusion</vt:lpstr>
      <vt:lpstr>Extrusion: Sequestration</vt:lpstr>
      <vt:lpstr>Facet joints</vt:lpstr>
      <vt:lpstr>Spinal Nerve</vt:lpstr>
      <vt:lpstr>Sacro-Iliac Joints </vt:lpstr>
      <vt:lpstr>Evaluation of the Patient</vt:lpstr>
      <vt:lpstr>Problems with Pain Management</vt:lpstr>
      <vt:lpstr>Overutilization/ Case Study </vt:lpstr>
      <vt:lpstr>Statistics </vt:lpstr>
      <vt:lpstr>Occupational Risk Factors </vt:lpstr>
      <vt:lpstr>Occupational Risk Factors </vt:lpstr>
      <vt:lpstr>Occupational Risk Factors</vt:lpstr>
      <vt:lpstr>Strain/Sprain Injuries</vt:lpstr>
      <vt:lpstr>??Non-Organic LBP </vt:lpstr>
      <vt:lpstr>??Non-Organic LBP</vt:lpstr>
      <vt:lpstr>Risk Factors for NOLBP in WC Patients</vt:lpstr>
      <vt:lpstr>Risk Factors for NOLBP in WC Patients</vt:lpstr>
      <vt:lpstr>Risk Factors for NOLBP in WC Patients</vt:lpstr>
      <vt:lpstr>Surgical Statistics in WC Patients  </vt:lpstr>
      <vt:lpstr>Surgical Statistics in WC Patients</vt:lpstr>
      <vt:lpstr>Surgical Statistics in WC Patients</vt:lpstr>
      <vt:lpstr>Surgical Statistics in WC Patients</vt:lpstr>
      <vt:lpstr>Why the Low Success Rates vs General Population</vt:lpstr>
      <vt:lpstr>Why the Low Success Rates vs General Population</vt:lpstr>
      <vt:lpstr>Standard of Care/Best Practice Guidelines</vt:lpstr>
      <vt:lpstr>Standard of Care/Best Practice Guidelines</vt:lpstr>
      <vt:lpstr>Standard of Care/Best Practice Guidelines</vt:lpstr>
      <vt:lpstr>Standard of Care/Best Practice Guidelines</vt:lpstr>
      <vt:lpstr>Standard of Care/Best Practice Guidelines</vt:lpstr>
      <vt:lpstr>Standard of Care/Best Practice Guidelines</vt:lpstr>
      <vt:lpstr>Standard of Care/Best Practice Guidelines</vt:lpstr>
      <vt:lpstr>If You Want Patients to get better!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Spine Injuries in the WC patient, why don’t they get better??</dc:title>
  <dc:creator>David B. Menchetti</dc:creator>
  <cp:lastModifiedBy>David B. Menchetti</cp:lastModifiedBy>
  <cp:revision>1</cp:revision>
  <dcterms:modified xsi:type="dcterms:W3CDTF">2016-04-27T11:41:48Z</dcterms:modified>
</cp:coreProperties>
</file>