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1555" y="2530157"/>
            <a:ext cx="2640888" cy="677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06284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2809951" y="0"/>
                </a:moveTo>
                <a:lnTo>
                  <a:pt x="2747565" y="210"/>
                </a:lnTo>
                <a:lnTo>
                  <a:pt x="2561437" y="2731"/>
                </a:lnTo>
                <a:lnTo>
                  <a:pt x="2316378" y="10340"/>
                </a:lnTo>
                <a:lnTo>
                  <a:pt x="2075992" y="22555"/>
                </a:lnTo>
                <a:lnTo>
                  <a:pt x="1841499" y="39104"/>
                </a:lnTo>
                <a:lnTo>
                  <a:pt x="1670230" y="54198"/>
                </a:lnTo>
                <a:lnTo>
                  <a:pt x="1503476" y="71464"/>
                </a:lnTo>
                <a:lnTo>
                  <a:pt x="1341751" y="90787"/>
                </a:lnTo>
                <a:lnTo>
                  <a:pt x="1185570" y="112053"/>
                </a:lnTo>
                <a:lnTo>
                  <a:pt x="1035446" y="135148"/>
                </a:lnTo>
                <a:lnTo>
                  <a:pt x="891895" y="159957"/>
                </a:lnTo>
                <a:lnTo>
                  <a:pt x="800099" y="177393"/>
                </a:lnTo>
                <a:lnTo>
                  <a:pt x="711606" y="195506"/>
                </a:lnTo>
                <a:lnTo>
                  <a:pt x="626567" y="214263"/>
                </a:lnTo>
                <a:lnTo>
                  <a:pt x="545134" y="233629"/>
                </a:lnTo>
                <a:lnTo>
                  <a:pt x="467461" y="253571"/>
                </a:lnTo>
                <a:lnTo>
                  <a:pt x="430082" y="263747"/>
                </a:lnTo>
                <a:lnTo>
                  <a:pt x="358333" y="284489"/>
                </a:lnTo>
                <a:lnTo>
                  <a:pt x="290725" y="305722"/>
                </a:lnTo>
                <a:lnTo>
                  <a:pt x="227409" y="327412"/>
                </a:lnTo>
                <a:lnTo>
                  <a:pt x="168538" y="349525"/>
                </a:lnTo>
                <a:lnTo>
                  <a:pt x="114265" y="372028"/>
                </a:lnTo>
                <a:lnTo>
                  <a:pt x="41719" y="405575"/>
                </a:lnTo>
                <a:lnTo>
                  <a:pt x="0" y="425822"/>
                </a:lnTo>
                <a:lnTo>
                  <a:pt x="0" y="751715"/>
                </a:lnTo>
                <a:lnTo>
                  <a:pt x="9144000" y="751715"/>
                </a:lnTo>
                <a:lnTo>
                  <a:pt x="9144000" y="539336"/>
                </a:lnTo>
                <a:lnTo>
                  <a:pt x="7804621" y="539336"/>
                </a:lnTo>
                <a:lnTo>
                  <a:pt x="7720297" y="538316"/>
                </a:lnTo>
                <a:lnTo>
                  <a:pt x="7632700" y="535815"/>
                </a:lnTo>
                <a:lnTo>
                  <a:pt x="7562274" y="532687"/>
                </a:lnTo>
                <a:lnTo>
                  <a:pt x="7450256" y="525770"/>
                </a:lnTo>
                <a:lnTo>
                  <a:pt x="7289738" y="512688"/>
                </a:lnTo>
                <a:lnTo>
                  <a:pt x="7072767" y="490761"/>
                </a:lnTo>
                <a:lnTo>
                  <a:pt x="6643275" y="438323"/>
                </a:lnTo>
                <a:lnTo>
                  <a:pt x="4554906" y="141067"/>
                </a:lnTo>
                <a:lnTo>
                  <a:pt x="4065832" y="80245"/>
                </a:lnTo>
                <a:lnTo>
                  <a:pt x="3755190" y="47283"/>
                </a:lnTo>
                <a:lnTo>
                  <a:pt x="3509018" y="25729"/>
                </a:lnTo>
                <a:lnTo>
                  <a:pt x="3322002" y="12985"/>
                </a:lnTo>
                <a:lnTo>
                  <a:pt x="3188280" y="6345"/>
                </a:lnTo>
                <a:lnTo>
                  <a:pt x="3102514" y="3413"/>
                </a:lnTo>
                <a:lnTo>
                  <a:pt x="2935122" y="547"/>
                </a:lnTo>
                <a:lnTo>
                  <a:pt x="2809951" y="0"/>
                </a:lnTo>
                <a:close/>
              </a:path>
              <a:path w="9144000" h="751840">
                <a:moveTo>
                  <a:pt x="9144000" y="284447"/>
                </a:moveTo>
                <a:lnTo>
                  <a:pt x="8970276" y="350970"/>
                </a:lnTo>
                <a:lnTo>
                  <a:pt x="8898229" y="376710"/>
                </a:lnTo>
                <a:lnTo>
                  <a:pt x="8859897" y="389636"/>
                </a:lnTo>
                <a:lnTo>
                  <a:pt x="8819912" y="402500"/>
                </a:lnTo>
                <a:lnTo>
                  <a:pt x="8778189" y="415226"/>
                </a:lnTo>
                <a:lnTo>
                  <a:pt x="8734643" y="427742"/>
                </a:lnTo>
                <a:lnTo>
                  <a:pt x="8689188" y="439971"/>
                </a:lnTo>
                <a:lnTo>
                  <a:pt x="8641739" y="451840"/>
                </a:lnTo>
                <a:lnTo>
                  <a:pt x="8592210" y="463273"/>
                </a:lnTo>
                <a:lnTo>
                  <a:pt x="8540517" y="474196"/>
                </a:lnTo>
                <a:lnTo>
                  <a:pt x="8486573" y="484534"/>
                </a:lnTo>
                <a:lnTo>
                  <a:pt x="8430294" y="494213"/>
                </a:lnTo>
                <a:lnTo>
                  <a:pt x="8371595" y="503158"/>
                </a:lnTo>
                <a:lnTo>
                  <a:pt x="8310390" y="511294"/>
                </a:lnTo>
                <a:lnTo>
                  <a:pt x="8246593" y="518547"/>
                </a:lnTo>
                <a:lnTo>
                  <a:pt x="8180120" y="524843"/>
                </a:lnTo>
                <a:lnTo>
                  <a:pt x="8110885" y="530105"/>
                </a:lnTo>
                <a:lnTo>
                  <a:pt x="8038803" y="534260"/>
                </a:lnTo>
                <a:lnTo>
                  <a:pt x="7963789" y="537234"/>
                </a:lnTo>
                <a:lnTo>
                  <a:pt x="7885756" y="538950"/>
                </a:lnTo>
                <a:lnTo>
                  <a:pt x="7804621" y="539336"/>
                </a:lnTo>
                <a:lnTo>
                  <a:pt x="9144000" y="539336"/>
                </a:lnTo>
                <a:lnTo>
                  <a:pt x="9144000" y="284447"/>
                </a:lnTo>
                <a:close/>
              </a:path>
            </a:pathLst>
          </a:custGeom>
          <a:solidFill>
            <a:srgbClr val="CAD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5562600"/>
            <a:ext cx="990600" cy="985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979" y="266700"/>
            <a:ext cx="7136041" cy="1836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59" y="1874520"/>
            <a:ext cx="8996680" cy="4744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emionow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693" y="2530157"/>
            <a:ext cx="505587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Kris Siemionow,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0807" y="3869009"/>
            <a:ext cx="4887595" cy="218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97255">
              <a:lnSpc>
                <a:spcPct val="117200"/>
              </a:lnSpc>
            </a:pPr>
            <a:r>
              <a:rPr sz="2400" dirty="0">
                <a:latin typeface="Arial"/>
                <a:cs typeface="Arial"/>
              </a:rPr>
              <a:t>Chief of Spine Surgery  Assistant Professor 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Orthopaedics</a:t>
            </a:r>
            <a:endParaRPr sz="2400">
              <a:latin typeface="Arial"/>
              <a:cs typeface="Arial"/>
            </a:endParaRPr>
          </a:p>
          <a:p>
            <a:pPr marL="1139190" marR="1131570" algn="ctr">
              <a:lnSpc>
                <a:spcPct val="119800"/>
              </a:lnSpc>
              <a:spcBef>
                <a:spcPts val="50"/>
              </a:spcBef>
            </a:pPr>
            <a:r>
              <a:rPr sz="2400" dirty="0">
                <a:latin typeface="Arial"/>
                <a:cs typeface="Arial"/>
              </a:rPr>
              <a:t>and Neurosurgery  University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Illinois  Chicago,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Illinois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2271" y="876300"/>
            <a:ext cx="75653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29790" algn="l"/>
                <a:tab pos="3231515" algn="l"/>
                <a:tab pos="6648450" algn="l"/>
              </a:tabLst>
            </a:pPr>
            <a:r>
              <a:rPr sz="4000" dirty="0">
                <a:latin typeface="Arial"/>
                <a:cs typeface="Arial"/>
              </a:rPr>
              <a:t>Re</a:t>
            </a:r>
            <a:r>
              <a:rPr sz="4000" spc="-5" dirty="0">
                <a:latin typeface="Arial"/>
                <a:cs typeface="Arial"/>
              </a:rPr>
              <a:t>f</a:t>
            </a:r>
            <a:r>
              <a:rPr sz="4000" dirty="0">
                <a:latin typeface="Arial"/>
                <a:cs typeface="Arial"/>
              </a:rPr>
              <a:t>erred	pain	</a:t>
            </a:r>
            <a:r>
              <a:rPr sz="4000" spc="-5" dirty="0">
                <a:latin typeface="Arial"/>
                <a:cs typeface="Arial"/>
              </a:rPr>
              <a:t>f</a:t>
            </a:r>
            <a:r>
              <a:rPr sz="4000" dirty="0">
                <a:latin typeface="Arial"/>
                <a:cs typeface="Arial"/>
              </a:rPr>
              <a:t>rom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hernia</a:t>
            </a:r>
            <a:r>
              <a:rPr sz="4000" spc="-5" dirty="0">
                <a:latin typeface="Arial"/>
                <a:cs typeface="Arial"/>
              </a:rPr>
              <a:t>t</a:t>
            </a:r>
            <a:r>
              <a:rPr sz="4000" dirty="0">
                <a:latin typeface="Arial"/>
                <a:cs typeface="Arial"/>
              </a:rPr>
              <a:t>ed	disc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8287" y="1828800"/>
            <a:ext cx="5700712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5067" y="1752600"/>
            <a:ext cx="6755930" cy="457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0123" y="1722120"/>
            <a:ext cx="326136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C5 and C6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dermatomes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803" y="2225357"/>
            <a:ext cx="7014845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0815" marR="5080" indent="-1428750">
              <a:lnSpc>
                <a:spcPts val="5200"/>
              </a:lnSpc>
              <a:tabLst>
                <a:tab pos="1192530" algn="l"/>
                <a:tab pos="5510530" algn="l"/>
              </a:tabLst>
            </a:pPr>
            <a:r>
              <a:rPr dirty="0">
                <a:latin typeface="Arial"/>
                <a:cs typeface="Arial"/>
              </a:rPr>
              <a:t>Can	shoulder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surgery	cause  radicular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pain???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1292860">
              <a:lnSpc>
                <a:spcPct val="100000"/>
              </a:lnSpc>
            </a:pPr>
            <a:r>
              <a:rPr spc="-865" dirty="0">
                <a:latin typeface="Arial"/>
                <a:cs typeface="Arial"/>
              </a:rPr>
              <a:t>YES</a:t>
            </a:r>
            <a:r>
              <a:rPr spc="-865" dirty="0">
                <a:latin typeface="Wingdings"/>
                <a:cs typeface="Wingdings"/>
              </a:rPr>
              <a:t></a:t>
            </a:r>
            <a:r>
              <a:rPr spc="-865" dirty="0">
                <a:latin typeface="Times New Roman"/>
                <a:cs typeface="Times New Roman"/>
              </a:rPr>
              <a:t>    </a:t>
            </a:r>
            <a:r>
              <a:rPr spc="-8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Positioning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2705100"/>
            <a:ext cx="3810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1981200"/>
            <a:ext cx="3810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2109" y="2225357"/>
            <a:ext cx="6698615" cy="132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454" marR="5080" indent="-199390">
              <a:lnSpc>
                <a:spcPts val="5200"/>
              </a:lnSpc>
            </a:pPr>
            <a:r>
              <a:rPr spc="-5" dirty="0"/>
              <a:t>Low Back </a:t>
            </a:r>
            <a:r>
              <a:rPr dirty="0"/>
              <a:t>Pain, </a:t>
            </a:r>
            <a:r>
              <a:rPr spc="-5" dirty="0"/>
              <a:t>Lumbar Strain  </a:t>
            </a:r>
            <a:r>
              <a:rPr dirty="0"/>
              <a:t>and </a:t>
            </a:r>
            <a:r>
              <a:rPr spc="-5" dirty="0"/>
              <a:t>Lumbar</a:t>
            </a:r>
            <a:r>
              <a:rPr spc="-20" dirty="0"/>
              <a:t> </a:t>
            </a:r>
            <a:r>
              <a:rPr spc="-5" dirty="0"/>
              <a:t>Radiculopathy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757805">
              <a:lnSpc>
                <a:spcPct val="100000"/>
              </a:lnSpc>
            </a:pPr>
            <a:r>
              <a:rPr spc="-5" dirty="0"/>
              <a:t>H</a:t>
            </a:r>
            <a:r>
              <a:rPr dirty="0"/>
              <a:t>ist</a:t>
            </a:r>
            <a:r>
              <a:rPr spc="-5" dirty="0"/>
              <a:t>or</a:t>
            </a:r>
            <a:r>
              <a:rPr dirty="0"/>
              <a:t>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6480" indent="-342900">
              <a:lnSpc>
                <a:spcPct val="100000"/>
              </a:lnSpc>
              <a:buChar char="•"/>
              <a:tabLst>
                <a:tab pos="1045844" algn="l"/>
                <a:tab pos="1046480" algn="l"/>
              </a:tabLst>
            </a:pPr>
            <a:r>
              <a:rPr spc="-5" dirty="0"/>
              <a:t>33 year old </a:t>
            </a:r>
            <a:r>
              <a:rPr dirty="0"/>
              <a:t>male </a:t>
            </a:r>
            <a:r>
              <a:rPr spc="-5" dirty="0"/>
              <a:t>who was on </a:t>
            </a:r>
            <a:r>
              <a:rPr dirty="0"/>
              <a:t>a delivery</a:t>
            </a:r>
            <a:r>
              <a:rPr spc="5" dirty="0"/>
              <a:t> </a:t>
            </a:r>
            <a:r>
              <a:rPr spc="-5" dirty="0"/>
              <a:t>route</a:t>
            </a:r>
          </a:p>
          <a:p>
            <a:pPr marL="1046480" marR="1011555" indent="-342900">
              <a:lnSpc>
                <a:spcPct val="102200"/>
              </a:lnSpc>
              <a:spcBef>
                <a:spcPts val="540"/>
              </a:spcBef>
              <a:buChar char="•"/>
              <a:tabLst>
                <a:tab pos="1045844" algn="l"/>
                <a:tab pos="1046480" algn="l"/>
              </a:tabLst>
            </a:pPr>
            <a:r>
              <a:rPr dirty="0"/>
              <a:t>Felt a </a:t>
            </a:r>
            <a:r>
              <a:rPr spc="-5" dirty="0"/>
              <a:t>LBP </a:t>
            </a:r>
            <a:r>
              <a:rPr dirty="0"/>
              <a:t>at the end </a:t>
            </a:r>
            <a:r>
              <a:rPr spc="-5" dirty="0"/>
              <a:t>of </a:t>
            </a:r>
            <a:r>
              <a:rPr dirty="0"/>
              <a:t>the day the became  severe and </a:t>
            </a:r>
            <a:r>
              <a:rPr spc="-5" dirty="0"/>
              <a:t>started </a:t>
            </a:r>
            <a:r>
              <a:rPr dirty="0"/>
              <a:t>to spread into his</a:t>
            </a:r>
            <a:r>
              <a:rPr spc="-40" dirty="0"/>
              <a:t> </a:t>
            </a:r>
            <a:r>
              <a:rPr spc="-20" dirty="0"/>
              <a:t>buttock</a:t>
            </a:r>
          </a:p>
          <a:p>
            <a:pPr marL="10464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1045844" algn="l"/>
                <a:tab pos="1046480" algn="l"/>
              </a:tabLst>
            </a:pPr>
            <a:r>
              <a:rPr dirty="0"/>
              <a:t>Placed </a:t>
            </a:r>
            <a:r>
              <a:rPr spc="-5" dirty="0"/>
              <a:t>oﬀ work, underwent</a:t>
            </a:r>
            <a:r>
              <a:rPr spc="-30" dirty="0"/>
              <a:t> </a:t>
            </a:r>
            <a:r>
              <a:rPr dirty="0"/>
              <a:t>therapy</a:t>
            </a:r>
          </a:p>
          <a:p>
            <a:pPr marL="10464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1045844" algn="l"/>
                <a:tab pos="1046480" algn="l"/>
              </a:tabLst>
            </a:pPr>
            <a:r>
              <a:rPr spc="-5" dirty="0"/>
              <a:t>Did not</a:t>
            </a:r>
            <a:r>
              <a:rPr spc="-45" dirty="0"/>
              <a:t> </a:t>
            </a:r>
            <a:r>
              <a:rPr spc="-5" dirty="0"/>
              <a:t>improve</a:t>
            </a:r>
          </a:p>
          <a:p>
            <a:pPr marL="10464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1045844" algn="l"/>
                <a:tab pos="1046480" algn="l"/>
              </a:tabLst>
            </a:pPr>
            <a:r>
              <a:rPr dirty="0"/>
              <a:t>Saw spine</a:t>
            </a:r>
            <a:r>
              <a:rPr spc="-100" dirty="0"/>
              <a:t> </a:t>
            </a:r>
            <a:r>
              <a:rPr dirty="0"/>
              <a:t>specialist</a:t>
            </a:r>
          </a:p>
          <a:p>
            <a:pPr marL="10464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1045844" algn="l"/>
                <a:tab pos="1046480" algn="l"/>
              </a:tabLst>
            </a:pPr>
            <a:r>
              <a:rPr dirty="0"/>
              <a:t>Epidural </a:t>
            </a:r>
            <a:r>
              <a:rPr spc="-5" dirty="0"/>
              <a:t>was</a:t>
            </a:r>
            <a:r>
              <a:rPr spc="-60" dirty="0"/>
              <a:t> </a:t>
            </a:r>
            <a:r>
              <a:rPr spc="-5" dirty="0"/>
              <a:t>ordered</a:t>
            </a:r>
          </a:p>
          <a:p>
            <a:pPr marL="10464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1045844" algn="l"/>
                <a:tab pos="1046480" algn="l"/>
              </a:tabLst>
            </a:pPr>
            <a:r>
              <a:rPr dirty="0"/>
              <a:t>I </a:t>
            </a:r>
            <a:r>
              <a:rPr spc="-5" dirty="0"/>
              <a:t>was </a:t>
            </a:r>
            <a:r>
              <a:rPr dirty="0"/>
              <a:t>the IME</a:t>
            </a:r>
            <a:r>
              <a:rPr spc="-65" dirty="0"/>
              <a:t> </a:t>
            </a:r>
            <a:r>
              <a:rPr spc="-5" dirty="0"/>
              <a:t>doctor</a:t>
            </a:r>
          </a:p>
          <a:p>
            <a:pPr marL="690880"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690880" marR="5080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Appointments: (877)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75" dirty="0">
                <a:latin typeface="Calibri"/>
                <a:cs typeface="Calibri"/>
              </a:rPr>
              <a:t>694-­‐7722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5181" y="457200"/>
            <a:ext cx="5988837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185" y="845820"/>
            <a:ext cx="409511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55825" algn="l"/>
              </a:tabLst>
            </a:pPr>
            <a:r>
              <a:rPr spc="-5" dirty="0">
                <a:latin typeface="Arial"/>
                <a:cs typeface="Arial"/>
              </a:rPr>
              <a:t>Imaging	findings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26920"/>
            <a:ext cx="5293360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L5-S1 disc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herniation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TL Scheuermann’s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893" y="845820"/>
            <a:ext cx="337947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12494" algn="l"/>
              </a:tabLst>
            </a:pPr>
            <a:r>
              <a:rPr dirty="0">
                <a:latin typeface="Arial"/>
                <a:cs typeface="Arial"/>
              </a:rPr>
              <a:t>My	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26920"/>
            <a:ext cx="7558405" cy="302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Lumbar strain + temporary exacerbation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of  pre-existing degenerative disc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disease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MMI at 3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  <a:p>
            <a:pPr marL="355600" marR="144145" indent="-342900">
              <a:lnSpc>
                <a:spcPts val="3579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Symptoms after MMI are part of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pre-injury  baseline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Work </a:t>
            </a:r>
            <a:r>
              <a:rPr sz="3000" dirty="0">
                <a:latin typeface="Arial"/>
                <a:cs typeface="Arial"/>
              </a:rPr>
              <a:t>status Medium to Heavy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Duty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85623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hy?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2026920"/>
            <a:ext cx="7552690" cy="428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Unable </a:t>
            </a:r>
            <a:r>
              <a:rPr sz="3200" spc="-5" dirty="0">
                <a:latin typeface="Arial"/>
                <a:cs typeface="Arial"/>
              </a:rPr>
              <a:t>to specify </a:t>
            </a:r>
            <a:r>
              <a:rPr sz="3200" dirty="0">
                <a:latin typeface="Arial"/>
                <a:cs typeface="Arial"/>
              </a:rPr>
              <a:t>pain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generator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 clear pain </a:t>
            </a:r>
            <a:r>
              <a:rPr sz="3200" spc="-5" dirty="0">
                <a:latin typeface="Arial"/>
                <a:cs typeface="Arial"/>
              </a:rPr>
              <a:t>pattern attributable to </a:t>
            </a:r>
            <a:r>
              <a:rPr sz="3200" dirty="0">
                <a:latin typeface="Arial"/>
                <a:cs typeface="Arial"/>
              </a:rPr>
              <a:t>disc  </a:t>
            </a:r>
            <a:r>
              <a:rPr sz="3200" spc="-5" dirty="0">
                <a:latin typeface="Arial"/>
                <a:cs typeface="Arial"/>
              </a:rPr>
              <a:t>herniation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 improvement </a:t>
            </a:r>
            <a:r>
              <a:rPr sz="3200" spc="-5" dirty="0">
                <a:latin typeface="Arial"/>
                <a:cs typeface="Arial"/>
              </a:rPr>
              <a:t>with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injection</a:t>
            </a:r>
            <a:endParaRPr sz="3200">
              <a:latin typeface="Arial"/>
              <a:cs typeface="Arial"/>
            </a:endParaRPr>
          </a:p>
          <a:p>
            <a:pPr marL="355600" marR="1043940" indent="-342900">
              <a:lnSpc>
                <a:spcPct val="100699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Based on MRI </a:t>
            </a:r>
            <a:r>
              <a:rPr sz="3200" spc="-5" dirty="0">
                <a:latin typeface="Arial"/>
                <a:cs typeface="Arial"/>
              </a:rPr>
              <a:t>findings </a:t>
            </a:r>
            <a:r>
              <a:rPr sz="3200" dirty="0">
                <a:latin typeface="Arial"/>
                <a:cs typeface="Arial"/>
              </a:rPr>
              <a:t>it would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  unlikely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his changes are  </a:t>
            </a:r>
            <a:r>
              <a:rPr sz="3200" spc="-5" dirty="0">
                <a:latin typeface="Arial"/>
                <a:cs typeface="Arial"/>
              </a:rPr>
              <a:t>asymptomatic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Obesity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838325">
              <a:lnSpc>
                <a:spcPct val="100000"/>
              </a:lnSpc>
            </a:pPr>
            <a:r>
              <a:rPr spc="-5" dirty="0"/>
              <a:t>Disc</a:t>
            </a:r>
            <a:r>
              <a:rPr spc="-40" dirty="0"/>
              <a:t> </a:t>
            </a:r>
            <a:r>
              <a:rPr spc="-10" dirty="0"/>
              <a:t>Herniation</a:t>
            </a:r>
          </a:p>
        </p:txBody>
      </p:sp>
      <p:sp>
        <p:nvSpPr>
          <p:cNvPr id="6" name="object 6"/>
          <p:cNvSpPr/>
          <p:nvPr/>
        </p:nvSpPr>
        <p:spPr>
          <a:xfrm>
            <a:off x="100780" y="1325562"/>
            <a:ext cx="8891638" cy="5532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4424" y="2606041"/>
            <a:ext cx="1246908" cy="577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6575" y="2875056"/>
            <a:ext cx="860425" cy="1905"/>
          </a:xfrm>
          <a:custGeom>
            <a:avLst/>
            <a:gdLst/>
            <a:ahLst/>
            <a:cxnLst/>
            <a:rect l="l" t="t" r="r" b="b"/>
            <a:pathLst>
              <a:path w="860425" h="1905">
                <a:moveTo>
                  <a:pt x="860424" y="1493"/>
                </a:moveTo>
                <a:lnTo>
                  <a:pt x="0" y="0"/>
                </a:lnTo>
              </a:path>
            </a:pathLst>
          </a:custGeom>
          <a:ln w="53974">
            <a:solidFill>
              <a:srgbClr val="C6E6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600" y="2794279"/>
            <a:ext cx="162560" cy="161925"/>
          </a:xfrm>
          <a:custGeom>
            <a:avLst/>
            <a:gdLst/>
            <a:ahLst/>
            <a:cxnLst/>
            <a:rect l="l" t="t" r="r" b="b"/>
            <a:pathLst>
              <a:path w="162560" h="161925">
                <a:moveTo>
                  <a:pt x="162064" y="0"/>
                </a:moveTo>
                <a:lnTo>
                  <a:pt x="0" y="80683"/>
                </a:lnTo>
                <a:lnTo>
                  <a:pt x="161785" y="161925"/>
                </a:lnTo>
                <a:lnTo>
                  <a:pt x="162064" y="0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7686" y="3507976"/>
            <a:ext cx="1130531" cy="980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825063"/>
            <a:ext cx="717550" cy="574040"/>
          </a:xfrm>
          <a:custGeom>
            <a:avLst/>
            <a:gdLst/>
            <a:ahLst/>
            <a:cxnLst/>
            <a:rect l="l" t="t" r="r" b="b"/>
            <a:pathLst>
              <a:path w="717550" h="574039">
                <a:moveTo>
                  <a:pt x="0" y="573898"/>
                </a:moveTo>
                <a:lnTo>
                  <a:pt x="717372" y="0"/>
                </a:lnTo>
              </a:path>
            </a:pathLst>
          </a:custGeom>
          <a:ln w="57149">
            <a:solidFill>
              <a:srgbClr val="2E32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7360" y="3789362"/>
            <a:ext cx="187960" cy="174625"/>
          </a:xfrm>
          <a:custGeom>
            <a:avLst/>
            <a:gdLst/>
            <a:ahLst/>
            <a:cxnLst/>
            <a:rect l="l" t="t" r="r" b="b"/>
            <a:pathLst>
              <a:path w="187960" h="174625">
                <a:moveTo>
                  <a:pt x="187439" y="0"/>
                </a:moveTo>
                <a:lnTo>
                  <a:pt x="0" y="40170"/>
                </a:lnTo>
                <a:lnTo>
                  <a:pt x="107111" y="174040"/>
                </a:lnTo>
                <a:lnTo>
                  <a:pt x="187439" y="0"/>
                </a:lnTo>
                <a:close/>
              </a:path>
            </a:pathLst>
          </a:custGeom>
          <a:solidFill>
            <a:srgbClr val="2E3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06735" y="3649289"/>
            <a:ext cx="943494" cy="798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0540" y="3934142"/>
            <a:ext cx="568960" cy="426720"/>
          </a:xfrm>
          <a:custGeom>
            <a:avLst/>
            <a:gdLst/>
            <a:ahLst/>
            <a:cxnLst/>
            <a:rect l="l" t="t" r="r" b="b"/>
            <a:pathLst>
              <a:path w="568960" h="426720">
                <a:moveTo>
                  <a:pt x="568959" y="426719"/>
                </a:moveTo>
                <a:lnTo>
                  <a:pt x="0" y="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9900" y="3903662"/>
            <a:ext cx="167640" cy="152400"/>
          </a:xfrm>
          <a:custGeom>
            <a:avLst/>
            <a:gdLst/>
            <a:ahLst/>
            <a:cxnLst/>
            <a:rect l="l" t="t" r="r" b="b"/>
            <a:pathLst>
              <a:path w="167639" h="152400">
                <a:moveTo>
                  <a:pt x="0" y="0"/>
                </a:moveTo>
                <a:lnTo>
                  <a:pt x="76200" y="152400"/>
                </a:lnTo>
                <a:lnTo>
                  <a:pt x="167639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26568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Definitions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76120"/>
            <a:ext cx="6875145" cy="357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75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Spondylosis-degeneration of 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spine</a:t>
            </a:r>
            <a:endParaRPr sz="2000">
              <a:latin typeface="Arial"/>
              <a:cs typeface="Arial"/>
            </a:endParaRPr>
          </a:p>
          <a:p>
            <a:pPr marL="1612900" lvl="1" indent="-228600">
              <a:lnSpc>
                <a:spcPts val="1505"/>
              </a:lnSpc>
              <a:buChar char="–"/>
              <a:tabLst>
                <a:tab pos="1612265" algn="l"/>
                <a:tab pos="1612900" algn="l"/>
              </a:tabLst>
            </a:pPr>
            <a:r>
              <a:rPr sz="1300" dirty="0">
                <a:latin typeface="Arial"/>
                <a:cs typeface="Arial"/>
              </a:rPr>
              <a:t>It is an ICD-9 diganosis 721.0 (cervical spondylosis without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myelopathy)</a:t>
            </a:r>
            <a:endParaRPr sz="1300">
              <a:latin typeface="Arial"/>
              <a:cs typeface="Arial"/>
            </a:endParaRPr>
          </a:p>
          <a:p>
            <a:pPr marL="1612900" lvl="1" indent="-228600">
              <a:lnSpc>
                <a:spcPts val="1530"/>
              </a:lnSpc>
              <a:buChar char="–"/>
              <a:tabLst>
                <a:tab pos="1612265" algn="l"/>
                <a:tab pos="1612900" algn="l"/>
              </a:tabLst>
            </a:pPr>
            <a:r>
              <a:rPr sz="1300" dirty="0">
                <a:latin typeface="Arial"/>
                <a:cs typeface="Arial"/>
              </a:rPr>
              <a:t>ICD-9 diganosis 721.1 (cervical spondylosis with</a:t>
            </a:r>
            <a:r>
              <a:rPr sz="1300" spc="-1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myelopathy)</a:t>
            </a:r>
            <a:endParaRPr sz="13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spcBef>
                <a:spcPts val="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Myelopathy-</a:t>
            </a:r>
            <a:endParaRPr sz="2000">
              <a:latin typeface="Arial"/>
              <a:cs typeface="Arial"/>
            </a:endParaRPr>
          </a:p>
          <a:p>
            <a:pPr marL="755650" indent="-285750">
              <a:lnSpc>
                <a:spcPts val="2125"/>
              </a:lnSpc>
              <a:buChar char="•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Myelo- spinal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cord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ts val="2130"/>
              </a:lnSpc>
              <a:buChar char="•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Pathy-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spcBef>
                <a:spcPts val="4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Radiculopathy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ts val="215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1800" i="1" spc="-5" dirty="0">
                <a:latin typeface="Arial"/>
                <a:cs typeface="Arial"/>
              </a:rPr>
              <a:t>Radix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root</a:t>
            </a:r>
            <a:endParaRPr sz="1800">
              <a:latin typeface="Arial"/>
              <a:cs typeface="Arial"/>
            </a:endParaRPr>
          </a:p>
          <a:p>
            <a:pPr marL="755650" lvl="1" indent="-285750">
              <a:lnSpc>
                <a:spcPts val="2135"/>
              </a:lnSpc>
              <a:spcBef>
                <a:spcPts val="40"/>
              </a:spcBef>
              <a:buChar char="•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Pathy-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37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Somatic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ts val="2155"/>
              </a:lnSpc>
              <a:buChar char="•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Soma-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body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395"/>
              </a:lnSpc>
              <a:spcBef>
                <a:spcPts val="4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Radiculitis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ts val="2155"/>
              </a:lnSpc>
              <a:buChar char="•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itis-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inflammation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8522" y="1981200"/>
            <a:ext cx="444696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0827" y="845820"/>
            <a:ext cx="3872865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ct val="100000"/>
              </a:lnSpc>
            </a:pPr>
            <a:r>
              <a:rPr spc="-5" dirty="0"/>
              <a:t>Disc</a:t>
            </a:r>
            <a:r>
              <a:rPr spc="-40" dirty="0"/>
              <a:t> </a:t>
            </a:r>
            <a:r>
              <a:rPr spc="-10" dirty="0"/>
              <a:t>Herniation</a:t>
            </a:r>
          </a:p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230949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Disc Bulge	Disc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Protrusion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7534" y="3920807"/>
            <a:ext cx="356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Ext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6958" y="3898582"/>
            <a:ext cx="28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3969" y="6435407"/>
            <a:ext cx="19564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Appointments: (877)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75" dirty="0">
                <a:latin typeface="Calibri"/>
                <a:cs typeface="Calibri"/>
              </a:rPr>
              <a:t>694-­‐7722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067" y="845820"/>
            <a:ext cx="7211059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Outcomes with </a:t>
            </a:r>
            <a:r>
              <a:rPr u="heavy" dirty="0">
                <a:solidFill>
                  <a:srgbClr val="FF6600"/>
                </a:solidFill>
              </a:rPr>
              <a:t>No</a:t>
            </a:r>
            <a:r>
              <a:rPr u="heavy" spc="-40" dirty="0">
                <a:solidFill>
                  <a:srgbClr val="FF6600"/>
                </a:solidFill>
              </a:rPr>
              <a:t> </a:t>
            </a:r>
            <a:r>
              <a:rPr spc="-5" dirty="0"/>
              <a:t>Intervention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3586441"/>
            <a:ext cx="7772400" cy="90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8940" y="6294120"/>
            <a:ext cx="360489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Hakelius A. Prognosis in sciatica : a clinical follow-up of</a:t>
            </a:r>
            <a:r>
              <a:rPr sz="1000" spc="-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surgical  and non surgical treatment. Acta Orthop Scand 1970 ;</a:t>
            </a:r>
            <a:r>
              <a:rPr sz="1000" spc="-1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Suppl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8940" y="6598919"/>
            <a:ext cx="66167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1970 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129.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979" y="266700"/>
            <a:ext cx="7000240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910">
              <a:lnSpc>
                <a:spcPct val="100000"/>
              </a:lnSpc>
              <a:tabLst>
                <a:tab pos="2272030" algn="l"/>
                <a:tab pos="2680335" algn="l"/>
                <a:tab pos="4361180" algn="l"/>
                <a:tab pos="4742180" algn="l"/>
                <a:tab pos="5067300" algn="l"/>
                <a:tab pos="6550025" algn="l"/>
              </a:tabLst>
            </a:pPr>
            <a:r>
              <a:rPr sz="4000" spc="-5" dirty="0">
                <a:latin typeface="Arial"/>
                <a:cs typeface="Arial"/>
              </a:rPr>
              <a:t>Correlation	between	</a:t>
            </a:r>
            <a:r>
              <a:rPr sz="4000" dirty="0">
                <a:latin typeface="Arial"/>
                <a:cs typeface="Arial"/>
              </a:rPr>
              <a:t>change	in  </a:t>
            </a:r>
            <a:r>
              <a:rPr sz="4000" spc="-5" dirty="0">
                <a:latin typeface="Arial"/>
                <a:cs typeface="Arial"/>
              </a:rPr>
              <a:t>herniated	</a:t>
            </a:r>
            <a:r>
              <a:rPr sz="4000" dirty="0">
                <a:latin typeface="Arial"/>
                <a:cs typeface="Arial"/>
              </a:rPr>
              <a:t>disc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size	on	MRI</a:t>
            </a:r>
            <a:r>
              <a:rPr sz="4000" spc="-10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241300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symptoms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879547"/>
            <a:ext cx="7772400" cy="231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7540" y="6349682"/>
            <a:ext cx="31476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Komori H, Shinomiya K, Nakai O, </a:t>
            </a:r>
            <a:r>
              <a:rPr sz="1000" spc="-15" dirty="0">
                <a:latin typeface="Arial"/>
                <a:cs typeface="Arial"/>
              </a:rPr>
              <a:t>Vamaura </a:t>
            </a:r>
            <a:r>
              <a:rPr sz="1000" dirty="0">
                <a:latin typeface="Arial"/>
                <a:cs typeface="Arial"/>
              </a:rPr>
              <a:t>I, </a:t>
            </a:r>
            <a:r>
              <a:rPr sz="1000" spc="-20" dirty="0">
                <a:latin typeface="Arial"/>
                <a:cs typeface="Arial"/>
              </a:rPr>
              <a:t>Takeda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S,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7540" y="6502082"/>
            <a:ext cx="338391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Fuyura K. The natural history of herniated nucleus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pulposus  with </a:t>
            </a:r>
            <a:r>
              <a:rPr sz="1000" spc="-10" dirty="0">
                <a:latin typeface="Arial"/>
                <a:cs typeface="Arial"/>
              </a:rPr>
              <a:t>radiculopathy. </a:t>
            </a:r>
            <a:r>
              <a:rPr sz="1000" dirty="0">
                <a:latin typeface="Arial"/>
                <a:cs typeface="Arial"/>
              </a:rPr>
              <a:t>Spine 1996 ; 21 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225-9.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539" y="6076632"/>
            <a:ext cx="527240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Deyo RA. N Engl J Med, Vol. 344, No. 5</a:t>
            </a:r>
            <a:r>
              <a:rPr sz="1800" b="1" dirty="0">
                <a:latin typeface="Calibri"/>
                <a:cs typeface="Calibri"/>
              </a:rPr>
              <a:t>. </a:t>
            </a:r>
            <a:r>
              <a:rPr sz="1800" dirty="0">
                <a:latin typeface="Calibri"/>
                <a:cs typeface="Calibri"/>
              </a:rPr>
              <a:t>February 1,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09600"/>
            <a:ext cx="9144000" cy="507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7605" y="3124200"/>
            <a:ext cx="6430645" cy="14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190" marR="5080" indent="-1254125">
              <a:lnSpc>
                <a:spcPts val="5700"/>
              </a:lnSpc>
              <a:tabLst>
                <a:tab pos="4620895" algn="l"/>
                <a:tab pos="5942965" algn="l"/>
              </a:tabLst>
            </a:pPr>
            <a:r>
              <a:rPr sz="4800" dirty="0">
                <a:latin typeface="Arial"/>
                <a:cs typeface="Arial"/>
              </a:rPr>
              <a:t>Next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reasonable	s</a:t>
            </a:r>
            <a:r>
              <a:rPr sz="4800" spc="-5" dirty="0">
                <a:latin typeface="Arial"/>
                <a:cs typeface="Arial"/>
              </a:rPr>
              <a:t>t</a:t>
            </a:r>
            <a:r>
              <a:rPr sz="4800" dirty="0">
                <a:latin typeface="Arial"/>
                <a:cs typeface="Arial"/>
              </a:rPr>
              <a:t>ep	in  </a:t>
            </a:r>
            <a:r>
              <a:rPr sz="4800" spc="-5" dirty="0">
                <a:latin typeface="Arial"/>
                <a:cs typeface="Arial"/>
              </a:rPr>
              <a:t>management?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0"/>
            <a:ext cx="8534400" cy="11760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1010919">
              <a:lnSpc>
                <a:spcPts val="4760"/>
              </a:lnSpc>
              <a:tabLst>
                <a:tab pos="4116704" algn="l"/>
              </a:tabLst>
            </a:pPr>
            <a:r>
              <a:rPr sz="4000" spc="-5" dirty="0">
                <a:latin typeface="Arial"/>
                <a:cs typeface="Arial"/>
              </a:rPr>
              <a:t>Conservative	</a:t>
            </a:r>
            <a:r>
              <a:rPr sz="4000" dirty="0">
                <a:latin typeface="Arial"/>
                <a:cs typeface="Arial"/>
              </a:rPr>
              <a:t>Management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1073150"/>
            <a:ext cx="9144000" cy="37973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850"/>
              </a:spcBef>
            </a:pPr>
            <a:r>
              <a:rPr sz="4000" spc="-5" dirty="0">
                <a:latin typeface="Arial"/>
                <a:cs typeface="Arial"/>
              </a:rPr>
              <a:t>Algorithm</a:t>
            </a:r>
            <a:endParaRPr sz="4000">
              <a:latin typeface="Arial"/>
              <a:cs typeface="Arial"/>
            </a:endParaRPr>
          </a:p>
          <a:p>
            <a:pPr marL="1120140" marR="2182495">
              <a:lnSpc>
                <a:spcPts val="3800"/>
              </a:lnSpc>
              <a:spcBef>
                <a:spcPts val="2020"/>
              </a:spcBef>
            </a:pPr>
            <a:r>
              <a:rPr sz="3200" spc="-5" dirty="0">
                <a:latin typeface="Calibri"/>
                <a:cs typeface="Calibri"/>
              </a:rPr>
              <a:t>1. </a:t>
            </a:r>
            <a:r>
              <a:rPr sz="3200" dirty="0">
                <a:latin typeface="Calibri"/>
                <a:cs typeface="Calibri"/>
              </a:rPr>
              <a:t>Pain </a:t>
            </a:r>
            <a:r>
              <a:rPr sz="3200" spc="-200" dirty="0">
                <a:latin typeface="Calibri"/>
                <a:cs typeface="Calibri"/>
              </a:rPr>
              <a:t>control-­‐ </a:t>
            </a:r>
            <a:r>
              <a:rPr sz="3200" dirty="0">
                <a:latin typeface="Calibri"/>
                <a:cs typeface="Calibri"/>
              </a:rPr>
              <a:t>mild </a:t>
            </a:r>
            <a:r>
              <a:rPr sz="3200" spc="-5" dirty="0">
                <a:latin typeface="Calibri"/>
                <a:cs typeface="Calibri"/>
              </a:rPr>
              <a:t>opiate, </a:t>
            </a:r>
            <a:r>
              <a:rPr sz="3200" dirty="0">
                <a:latin typeface="Calibri"/>
                <a:cs typeface="Calibri"/>
              </a:rPr>
              <a:t>muscle  </a:t>
            </a:r>
            <a:r>
              <a:rPr sz="3200" spc="-5" dirty="0">
                <a:latin typeface="Calibri"/>
                <a:cs typeface="Calibri"/>
              </a:rPr>
              <a:t>relaxant, ?medrol dose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pak</a:t>
            </a:r>
            <a:endParaRPr sz="3200">
              <a:latin typeface="Calibri"/>
              <a:cs typeface="Calibri"/>
            </a:endParaRPr>
          </a:p>
          <a:p>
            <a:pPr marL="1120140">
              <a:lnSpc>
                <a:spcPct val="100000"/>
              </a:lnSpc>
              <a:spcBef>
                <a:spcPts val="605"/>
              </a:spcBef>
            </a:pPr>
            <a:r>
              <a:rPr sz="3200" spc="-5" dirty="0">
                <a:latin typeface="Calibri"/>
                <a:cs typeface="Calibri"/>
              </a:rPr>
              <a:t>2. </a:t>
            </a:r>
            <a:r>
              <a:rPr sz="3200" spc="-200" dirty="0">
                <a:latin typeface="Calibri"/>
                <a:cs typeface="Calibri"/>
              </a:rPr>
              <a:t>Therapy-­‐ </a:t>
            </a:r>
            <a:r>
              <a:rPr sz="3200" dirty="0">
                <a:latin typeface="Calibri"/>
                <a:cs typeface="Calibri"/>
              </a:rPr>
              <a:t>ROM, </a:t>
            </a:r>
            <a:r>
              <a:rPr sz="3200" spc="-5" dirty="0">
                <a:latin typeface="Calibri"/>
                <a:cs typeface="Calibri"/>
              </a:rPr>
              <a:t>traction,</a:t>
            </a:r>
            <a:r>
              <a:rPr sz="3200" spc="1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manipulation</a:t>
            </a:r>
            <a:endParaRPr sz="3200">
              <a:latin typeface="Calibri"/>
              <a:cs typeface="Calibri"/>
            </a:endParaRPr>
          </a:p>
          <a:p>
            <a:pPr marL="1120140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latin typeface="Calibri"/>
                <a:cs typeface="Calibri"/>
              </a:rPr>
              <a:t>3. Selective nerve root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block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3494" y="1886992"/>
            <a:ext cx="7635240" cy="12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1925637"/>
            <a:ext cx="7543800" cy="1905"/>
          </a:xfrm>
          <a:custGeom>
            <a:avLst/>
            <a:gdLst/>
            <a:ahLst/>
            <a:cxnLst/>
            <a:rect l="l" t="t" r="r" b="b"/>
            <a:pathLst>
              <a:path w="7543800" h="1905">
                <a:moveTo>
                  <a:pt x="0" y="0"/>
                </a:moveTo>
                <a:lnTo>
                  <a:pt x="7543794" y="1587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465" y="2323406"/>
            <a:ext cx="2755671" cy="116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0" y="2360612"/>
            <a:ext cx="2667000" cy="1905"/>
          </a:xfrm>
          <a:custGeom>
            <a:avLst/>
            <a:gdLst/>
            <a:ahLst/>
            <a:cxnLst/>
            <a:rect l="l" t="t" r="r" b="b"/>
            <a:pathLst>
              <a:path w="2667000" h="1905">
                <a:moveTo>
                  <a:pt x="0" y="0"/>
                </a:moveTo>
                <a:lnTo>
                  <a:pt x="2666998" y="1587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2465" y="2780602"/>
            <a:ext cx="6795655" cy="120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800" y="2819400"/>
            <a:ext cx="6705600" cy="1905"/>
          </a:xfrm>
          <a:custGeom>
            <a:avLst/>
            <a:gdLst/>
            <a:ahLst/>
            <a:cxnLst/>
            <a:rect l="l" t="t" r="r" b="b"/>
            <a:pathLst>
              <a:path w="6705600" h="1905">
                <a:moveTo>
                  <a:pt x="0" y="0"/>
                </a:moveTo>
                <a:lnTo>
                  <a:pt x="6705595" y="1587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073150"/>
            <a:ext cx="9144000" cy="379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" y="5029200"/>
            <a:ext cx="7239000" cy="923925"/>
          </a:xfrm>
          <a:custGeom>
            <a:avLst/>
            <a:gdLst/>
            <a:ahLst/>
            <a:cxnLst/>
            <a:rect l="l" t="t" r="r" b="b"/>
            <a:pathLst>
              <a:path w="7239000" h="923925">
                <a:moveTo>
                  <a:pt x="0" y="0"/>
                </a:moveTo>
                <a:lnTo>
                  <a:pt x="7238994" y="0"/>
                </a:lnTo>
                <a:lnTo>
                  <a:pt x="7238994" y="923924"/>
                </a:lnTo>
                <a:lnTo>
                  <a:pt x="0" y="92392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3139" y="5076291"/>
            <a:ext cx="683704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800" dirty="0">
                <a:latin typeface="Arial"/>
                <a:cs typeface="Arial"/>
              </a:rPr>
              <a:t>Patients with radicular pain who avoid an operation for at least one  year after injection will continue to avoid operative intervention for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 minimum of five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0"/>
            <a:ext cx="8534400" cy="1073150"/>
          </a:xfrm>
          <a:custGeom>
            <a:avLst/>
            <a:gdLst/>
            <a:ahLst/>
            <a:cxnLst/>
            <a:rect l="l" t="t" r="r" b="b"/>
            <a:pathLst>
              <a:path w="8534400" h="1073150">
                <a:moveTo>
                  <a:pt x="0" y="0"/>
                </a:moveTo>
                <a:lnTo>
                  <a:pt x="8534400" y="0"/>
                </a:lnTo>
                <a:lnTo>
                  <a:pt x="8534400" y="1073150"/>
                </a:lnTo>
                <a:lnTo>
                  <a:pt x="0" y="1073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0"/>
            <a:ext cx="8534400" cy="1073150"/>
          </a:xfrm>
          <a:custGeom>
            <a:avLst/>
            <a:gdLst/>
            <a:ahLst/>
            <a:cxnLst/>
            <a:rect l="l" t="t" r="r" b="b"/>
            <a:pathLst>
              <a:path w="8534400" h="1073150">
                <a:moveTo>
                  <a:pt x="0" y="0"/>
                </a:moveTo>
                <a:lnTo>
                  <a:pt x="8534393" y="0"/>
                </a:lnTo>
                <a:lnTo>
                  <a:pt x="8534393" y="1073149"/>
                </a:lnTo>
                <a:lnTo>
                  <a:pt x="0" y="107314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1383665">
              <a:lnSpc>
                <a:spcPct val="100000"/>
              </a:lnSpc>
            </a:pPr>
            <a:r>
              <a:rPr spc="-5" dirty="0"/>
              <a:t>Surgical</a:t>
            </a:r>
            <a:r>
              <a:rPr spc="-55" dirty="0"/>
              <a:t> </a:t>
            </a:r>
            <a:r>
              <a:rPr spc="-5" dirty="0"/>
              <a:t>Indications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2026920"/>
            <a:ext cx="6398260" cy="167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Progressive neurologic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deﬁcit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Failure of conservative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Intractable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3969" y="6435407"/>
            <a:ext cx="19564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Appointments: (877)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75" dirty="0">
                <a:latin typeface="Calibri"/>
                <a:cs typeface="Calibri"/>
              </a:rPr>
              <a:t>694-­‐7722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3063" y="845820"/>
            <a:ext cx="7223759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Signiﬁcance </a:t>
            </a:r>
            <a:r>
              <a:rPr spc="-5" dirty="0"/>
              <a:t>of Treatment</a:t>
            </a:r>
            <a:r>
              <a:rPr spc="-30" dirty="0"/>
              <a:t> </a:t>
            </a:r>
            <a:r>
              <a:rPr spc="-5" dirty="0"/>
              <a:t>Delay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893925"/>
            <a:ext cx="8229600" cy="2597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0916" y="5303520"/>
            <a:ext cx="762380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Patients who are symptomatic for more then 6 month do significantly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3969" y="6435407"/>
            <a:ext cx="195643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Appointments: (877)</a:t>
            </a:r>
            <a:r>
              <a:rPr sz="1200" b="1" spc="-85" dirty="0">
                <a:latin typeface="Calibri"/>
                <a:cs typeface="Calibri"/>
              </a:rPr>
              <a:t> </a:t>
            </a:r>
            <a:r>
              <a:rPr sz="1200" b="1" spc="-75" dirty="0">
                <a:latin typeface="Calibri"/>
                <a:cs typeface="Calibri"/>
              </a:rPr>
              <a:t>694-­‐7722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7874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35" dirty="0">
                <a:latin typeface="Calibri"/>
                <a:cs typeface="Calibri"/>
              </a:rPr>
              <a:t>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99" y="185737"/>
            <a:ext cx="6791325" cy="644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3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905" y="185737"/>
            <a:ext cx="6743065" cy="644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7187" y="152400"/>
            <a:ext cx="6038850" cy="653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700655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History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2047240"/>
            <a:ext cx="7350125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56 year old </a:t>
            </a:r>
            <a:r>
              <a:rPr sz="3200" spc="-5" dirty="0">
                <a:latin typeface="Arial"/>
                <a:cs typeface="Arial"/>
              </a:rPr>
              <a:t>female lifting </a:t>
            </a:r>
            <a:r>
              <a:rPr sz="3200" dirty="0">
                <a:latin typeface="Arial"/>
                <a:cs typeface="Arial"/>
              </a:rPr>
              <a:t>injury  </a:t>
            </a:r>
            <a:r>
              <a:rPr sz="3200" spc="-5" dirty="0">
                <a:latin typeface="Arial"/>
                <a:cs typeface="Arial"/>
              </a:rPr>
              <a:t>presenting with </a:t>
            </a:r>
            <a:r>
              <a:rPr sz="3200" dirty="0">
                <a:latin typeface="Arial"/>
                <a:cs typeface="Arial"/>
              </a:rPr>
              <a:t>right shoulder pain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tingling </a:t>
            </a:r>
            <a:r>
              <a:rPr sz="3200" dirty="0">
                <a:latin typeface="Arial"/>
                <a:cs typeface="Arial"/>
              </a:rPr>
              <a:t>in right </a:t>
            </a:r>
            <a:r>
              <a:rPr sz="3200" spc="-5" dirty="0">
                <a:latin typeface="Arial"/>
                <a:cs typeface="Arial"/>
              </a:rPr>
              <a:t>forearm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hand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Diagnosed </a:t>
            </a:r>
            <a:r>
              <a:rPr sz="3200" spc="-5" dirty="0">
                <a:latin typeface="Arial"/>
                <a:cs typeface="Arial"/>
              </a:rPr>
              <a:t>with rotator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cuff</a:t>
            </a:r>
            <a:endParaRPr sz="3200">
              <a:latin typeface="Arial"/>
              <a:cs typeface="Arial"/>
            </a:endParaRPr>
          </a:p>
          <a:p>
            <a:pPr marL="355600" marR="23114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Undergoes 6 </a:t>
            </a:r>
            <a:r>
              <a:rPr sz="3200" spc="-5" dirty="0">
                <a:latin typeface="Arial"/>
                <a:cs typeface="Arial"/>
              </a:rPr>
              <a:t>months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conservative  </a:t>
            </a:r>
            <a:r>
              <a:rPr sz="3200" dirty="0">
                <a:latin typeface="Arial"/>
                <a:cs typeface="Arial"/>
              </a:rPr>
              <a:t>management while on </a:t>
            </a:r>
            <a:r>
              <a:rPr sz="3200" spc="-5" dirty="0">
                <a:latin typeface="Arial"/>
                <a:cs typeface="Arial"/>
              </a:rPr>
              <a:t>sedentary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duty</a:t>
            </a:r>
            <a:endParaRPr sz="3200">
              <a:latin typeface="Arial"/>
              <a:cs typeface="Arial"/>
            </a:endParaRPr>
          </a:p>
          <a:p>
            <a:pPr marL="355600" marR="277495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Her hand </a:t>
            </a:r>
            <a:r>
              <a:rPr sz="3200" spc="-5" dirty="0">
                <a:latin typeface="Arial"/>
                <a:cs typeface="Arial"/>
              </a:rPr>
              <a:t>symptoms </a:t>
            </a:r>
            <a:r>
              <a:rPr sz="3200" dirty="0">
                <a:latin typeface="Arial"/>
                <a:cs typeface="Arial"/>
              </a:rPr>
              <a:t>improve </a:t>
            </a:r>
            <a:r>
              <a:rPr sz="3200" spc="-5" dirty="0">
                <a:latin typeface="Arial"/>
                <a:cs typeface="Arial"/>
              </a:rPr>
              <a:t>with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conservative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9958" y="152400"/>
            <a:ext cx="6186970" cy="6446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5617" y="152400"/>
            <a:ext cx="6068352" cy="653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079" rIns="0" bIns="0" rtlCol="0">
            <a:spAutoFit/>
          </a:bodyPr>
          <a:lstStyle/>
          <a:p>
            <a:pPr marL="888365" marR="5080" indent="-661035">
              <a:lnSpc>
                <a:spcPts val="4300"/>
              </a:lnSpc>
            </a:pPr>
            <a:r>
              <a:rPr sz="3600" dirty="0">
                <a:latin typeface="Arial"/>
                <a:cs typeface="Arial"/>
              </a:rPr>
              <a:t>58 </a:t>
            </a:r>
            <a:r>
              <a:rPr sz="3600" spc="-5" dirty="0">
                <a:latin typeface="Arial"/>
                <a:cs typeface="Arial"/>
              </a:rPr>
              <a:t>y/o </a:t>
            </a:r>
            <a:r>
              <a:rPr sz="3600" dirty="0">
                <a:latin typeface="Arial"/>
                <a:cs typeface="Arial"/>
              </a:rPr>
              <a:t>laborer, 100% LBP,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failed  conservative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management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3667" y="1981200"/>
            <a:ext cx="3596665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915" y="2842107"/>
            <a:ext cx="7379334" cy="99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0"/>
              </a:lnSpc>
            </a:pPr>
            <a:r>
              <a:rPr sz="3200" spc="-5" dirty="0">
                <a:latin typeface="Calibri"/>
                <a:cs typeface="Calibri"/>
              </a:rPr>
              <a:t>What </a:t>
            </a:r>
            <a:r>
              <a:rPr sz="3200" dirty="0">
                <a:latin typeface="Calibri"/>
                <a:cs typeface="Calibri"/>
              </a:rPr>
              <a:t>to do </a:t>
            </a:r>
            <a:r>
              <a:rPr sz="3200" spc="-5" dirty="0">
                <a:latin typeface="Calibri"/>
                <a:cs typeface="Calibri"/>
              </a:rPr>
              <a:t>when conservative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  <a:p>
            <a:pPr marL="348615" algn="ctr">
              <a:lnSpc>
                <a:spcPts val="3820"/>
              </a:lnSpc>
            </a:pPr>
            <a:r>
              <a:rPr sz="3200" dirty="0">
                <a:latin typeface="Calibri"/>
                <a:cs typeface="Calibri"/>
              </a:rPr>
              <a:t>fails???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6630" y="3314547"/>
            <a:ext cx="281622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Need 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866" y="2999587"/>
            <a:ext cx="7598409" cy="145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695" algn="ctr">
              <a:lnSpc>
                <a:spcPts val="3800"/>
              </a:lnSpc>
            </a:pPr>
            <a:r>
              <a:rPr sz="3200" dirty="0">
                <a:latin typeface="Calibri"/>
                <a:cs typeface="Calibri"/>
              </a:rPr>
              <a:t>Since changes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MRI do </a:t>
            </a:r>
            <a:r>
              <a:rPr sz="3200" spc="-5" dirty="0">
                <a:latin typeface="Calibri"/>
                <a:cs typeface="Calibri"/>
              </a:rPr>
              <a:t>not correlate with  symptoms, how </a:t>
            </a:r>
            <a:r>
              <a:rPr sz="3200" dirty="0">
                <a:latin typeface="Calibri"/>
                <a:cs typeface="Calibri"/>
              </a:rPr>
              <a:t>do </a:t>
            </a:r>
            <a:r>
              <a:rPr sz="3200" spc="-5" dirty="0">
                <a:latin typeface="Calibri"/>
                <a:cs typeface="Calibri"/>
              </a:rPr>
              <a:t>we diagnose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source of  </a:t>
            </a:r>
            <a:r>
              <a:rPr sz="3200" dirty="0">
                <a:latin typeface="Calibri"/>
                <a:cs typeface="Calibri"/>
              </a:rPr>
              <a:t>the back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pain???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0879" y="762000"/>
            <a:ext cx="4421505" cy="54864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016635">
              <a:lnSpc>
                <a:spcPct val="100000"/>
              </a:lnSpc>
              <a:spcBef>
                <a:spcPts val="660"/>
              </a:spcBef>
            </a:pPr>
            <a:r>
              <a:rPr sz="4400" spc="-5" dirty="0">
                <a:latin typeface="Calibri"/>
                <a:cs typeface="Calibri"/>
              </a:rPr>
              <a:t>Discogram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3820" y="1981200"/>
            <a:ext cx="449635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0879" y="762000"/>
            <a:ext cx="442092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1804" y="1743925"/>
            <a:ext cx="3742982" cy="452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4608" y="6688423"/>
            <a:ext cx="251447" cy="16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3201" y="6407090"/>
            <a:ext cx="502881" cy="450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2121" y="5910723"/>
            <a:ext cx="754329" cy="754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4593" y="0"/>
            <a:ext cx="5216232" cy="2065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3272" y="473820"/>
            <a:ext cx="3100641" cy="598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2331" y="0"/>
            <a:ext cx="5121672" cy="20000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949" rIns="0" bIns="0" rtlCol="0">
            <a:spAutoFit/>
          </a:bodyPr>
          <a:lstStyle/>
          <a:p>
            <a:pPr marL="346392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Whats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discogram?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113280">
              <a:lnSpc>
                <a:spcPct val="100000"/>
              </a:lnSpc>
            </a:pPr>
            <a:r>
              <a:rPr spc="-5" dirty="0"/>
              <a:t>Discography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554236"/>
            <a:ext cx="3810000" cy="296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6940" y="2301557"/>
            <a:ext cx="3445510" cy="377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Invasive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study</a:t>
            </a:r>
            <a:endParaRPr sz="2800">
              <a:latin typeface="Calibri"/>
              <a:cs typeface="Calibri"/>
            </a:endParaRPr>
          </a:p>
          <a:p>
            <a:pPr marL="355600" marR="525780" indent="-342900">
              <a:lnSpc>
                <a:spcPts val="3329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Disc injected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  contrast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Pressure is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measured</a:t>
            </a:r>
            <a:endParaRPr sz="2800">
              <a:latin typeface="Calibri"/>
              <a:cs typeface="Calibri"/>
            </a:endParaRPr>
          </a:p>
          <a:p>
            <a:pPr marL="355600" marR="60325" indent="-342900">
              <a:lnSpc>
                <a:spcPct val="102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Pattern </a:t>
            </a:r>
            <a:r>
              <a:rPr sz="2800" spc="-5" dirty="0">
                <a:latin typeface="Calibri"/>
                <a:cs typeface="Calibri"/>
              </a:rPr>
              <a:t>of contrast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  </a:t>
            </a:r>
            <a:r>
              <a:rPr sz="2800" spc="-5" dirty="0">
                <a:latin typeface="Calibri"/>
                <a:cs typeface="Calibri"/>
              </a:rPr>
              <a:t>observed</a:t>
            </a:r>
            <a:endParaRPr sz="2800">
              <a:latin typeface="Calibri"/>
              <a:cs typeface="Calibri"/>
            </a:endParaRPr>
          </a:p>
          <a:p>
            <a:pPr marL="355600" marR="15240" indent="-342900">
              <a:lnSpc>
                <a:spcPct val="10200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Amount of </a:t>
            </a:r>
            <a:r>
              <a:rPr sz="2800" dirty="0">
                <a:latin typeface="Calibri"/>
                <a:cs typeface="Calibri"/>
              </a:rPr>
              <a:t>pain  </a:t>
            </a:r>
            <a:r>
              <a:rPr sz="2800" spc="-5" dirty="0">
                <a:latin typeface="Calibri"/>
                <a:cs typeface="Calibri"/>
              </a:rPr>
              <a:t>provoked 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recorded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700655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History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2026920"/>
            <a:ext cx="7573645" cy="4687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Shoulder pain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persists</a:t>
            </a:r>
            <a:endParaRPr sz="3200">
              <a:latin typeface="Arial"/>
              <a:cs typeface="Arial"/>
            </a:endParaRPr>
          </a:p>
          <a:p>
            <a:pPr marL="355600" marR="522605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Then </a:t>
            </a:r>
            <a:r>
              <a:rPr sz="3200" dirty="0">
                <a:latin typeface="Arial"/>
                <a:cs typeface="Arial"/>
              </a:rPr>
              <a:t>undergoes shoulder surgery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  rotator cuff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tear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1 week </a:t>
            </a:r>
            <a:r>
              <a:rPr sz="3200" spc="-5" dirty="0">
                <a:latin typeface="Arial"/>
                <a:cs typeface="Arial"/>
              </a:rPr>
              <a:t>after </a:t>
            </a:r>
            <a:r>
              <a:rPr sz="3200" dirty="0">
                <a:latin typeface="Arial"/>
                <a:cs typeface="Arial"/>
              </a:rPr>
              <a:t>shoulder surgery she  develops radicular </a:t>
            </a:r>
            <a:r>
              <a:rPr sz="3200" spc="-5" dirty="0">
                <a:latin typeface="Arial"/>
                <a:cs typeface="Arial"/>
              </a:rPr>
              <a:t>symptoms with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some  mild neck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pain</a:t>
            </a:r>
            <a:endParaRPr sz="3200">
              <a:latin typeface="Arial"/>
              <a:cs typeface="Arial"/>
            </a:endParaRPr>
          </a:p>
          <a:p>
            <a:pPr marL="355600" marR="455930" indent="-342900">
              <a:lnSpc>
                <a:spcPct val="100699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Undergoes 3 </a:t>
            </a:r>
            <a:r>
              <a:rPr sz="3200" spc="-5" dirty="0">
                <a:latin typeface="Arial"/>
                <a:cs typeface="Arial"/>
              </a:rPr>
              <a:t>months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therapy with  little </a:t>
            </a:r>
            <a:r>
              <a:rPr sz="3200" dirty="0">
                <a:latin typeface="Arial"/>
                <a:cs typeface="Arial"/>
              </a:rPr>
              <a:t>improvement in shoulder and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UE  </a:t>
            </a:r>
            <a:r>
              <a:rPr sz="3200" spc="-5" dirty="0">
                <a:latin typeface="Arial"/>
                <a:cs typeface="Arial"/>
              </a:rPr>
              <a:t>symptoms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2268855" marR="5080" indent="-1381125">
              <a:lnSpc>
                <a:spcPts val="5200"/>
              </a:lnSpc>
            </a:pPr>
            <a:r>
              <a:rPr spc="-5" dirty="0"/>
              <a:t>Are there </a:t>
            </a:r>
            <a:r>
              <a:rPr dirty="0"/>
              <a:t>any </a:t>
            </a:r>
            <a:r>
              <a:rPr spc="-5" dirty="0"/>
              <a:t>risks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a  </a:t>
            </a:r>
            <a:r>
              <a:rPr spc="-5" dirty="0"/>
              <a:t>discogram?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2940" y="3502152"/>
            <a:ext cx="284353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Infection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&lt;1%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3200" spc="-5" dirty="0">
                <a:latin typeface="Calibri"/>
                <a:cs typeface="Calibri"/>
              </a:rPr>
              <a:t>Nerve injury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&lt;1%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2105660">
              <a:lnSpc>
                <a:spcPct val="100000"/>
              </a:lnSpc>
            </a:pPr>
            <a:r>
              <a:rPr dirty="0"/>
              <a:t>OUTCOMES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4540" y="2026920"/>
            <a:ext cx="750062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Lumbar </a:t>
            </a:r>
            <a:r>
              <a:rPr sz="2800" spc="-5" dirty="0">
                <a:latin typeface="Calibri"/>
                <a:cs typeface="Calibri"/>
              </a:rPr>
              <a:t>discography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asymptomatic </a:t>
            </a:r>
            <a:r>
              <a:rPr sz="2800" spc="-135" dirty="0">
                <a:latin typeface="Calibri"/>
                <a:cs typeface="Calibri"/>
              </a:rPr>
              <a:t>volunteers-­‐  </a:t>
            </a:r>
            <a:r>
              <a:rPr sz="2800" spc="-5" dirty="0">
                <a:latin typeface="Calibri"/>
                <a:cs typeface="Calibri"/>
              </a:rPr>
              <a:t>Positive </a:t>
            </a:r>
            <a:r>
              <a:rPr sz="2800" dirty="0">
                <a:latin typeface="Calibri"/>
                <a:cs typeface="Calibri"/>
              </a:rPr>
              <a:t>pain </a:t>
            </a:r>
            <a:r>
              <a:rPr sz="2800" spc="-5" dirty="0">
                <a:latin typeface="Calibri"/>
                <a:cs typeface="Calibri"/>
              </a:rPr>
              <a:t>response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25" dirty="0">
                <a:latin typeface="Calibri"/>
                <a:cs typeface="Calibri"/>
              </a:rPr>
              <a:t>pain-­‐related </a:t>
            </a:r>
            <a:r>
              <a:rPr sz="2800" spc="-5" dirty="0">
                <a:latin typeface="Calibri"/>
                <a:cs typeface="Calibri"/>
              </a:rPr>
              <a:t>behavior  with discography were found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10% of </a:t>
            </a:r>
            <a:r>
              <a:rPr sz="2800" dirty="0">
                <a:latin typeface="Calibri"/>
                <a:cs typeface="Calibri"/>
              </a:rPr>
              <a:t>the  healthy subjects, in </a:t>
            </a:r>
            <a:r>
              <a:rPr sz="2800" spc="-5" dirty="0">
                <a:latin typeface="Calibri"/>
                <a:cs typeface="Calibri"/>
              </a:rPr>
              <a:t>40% of patients with </a:t>
            </a:r>
            <a:r>
              <a:rPr sz="2800" u="heavy" spc="-5" dirty="0">
                <a:latin typeface="Calibri"/>
                <a:cs typeface="Calibri"/>
              </a:rPr>
              <a:t>neck  </a:t>
            </a:r>
            <a:r>
              <a:rPr sz="2800" dirty="0">
                <a:latin typeface="Calibri"/>
                <a:cs typeface="Calibri"/>
              </a:rPr>
              <a:t>pain, and in </a:t>
            </a:r>
            <a:r>
              <a:rPr sz="2800" spc="-5" dirty="0">
                <a:latin typeface="Calibri"/>
                <a:cs typeface="Calibri"/>
              </a:rPr>
              <a:t>83% 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somatization disorder  </a:t>
            </a:r>
            <a:r>
              <a:rPr sz="2800" dirty="0">
                <a:latin typeface="Calibri"/>
                <a:cs typeface="Calibri"/>
              </a:rPr>
              <a:t>(Carragee EJ </a:t>
            </a:r>
            <a:r>
              <a:rPr sz="2800" i="1" spc="-5" dirty="0">
                <a:latin typeface="Calibri"/>
                <a:cs typeface="Calibri"/>
              </a:rPr>
              <a:t>SPINE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2000;25:1373)</a:t>
            </a:r>
            <a:endParaRPr sz="2800">
              <a:latin typeface="Calibri"/>
              <a:cs typeface="Calibri"/>
            </a:endParaRPr>
          </a:p>
          <a:p>
            <a:pPr marL="355600" marR="75565" indent="-342900">
              <a:lnSpc>
                <a:spcPct val="100099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50% of patients with </a:t>
            </a:r>
            <a:r>
              <a:rPr sz="2800" b="1" u="heavy" dirty="0">
                <a:latin typeface="Calibri"/>
                <a:cs typeface="Calibri"/>
              </a:rPr>
              <a:t>no </a:t>
            </a:r>
            <a:r>
              <a:rPr sz="2800" spc="-5" dirty="0">
                <a:latin typeface="Calibri"/>
                <a:cs typeface="Calibri"/>
              </a:rPr>
              <a:t>LBP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disc  </a:t>
            </a:r>
            <a:r>
              <a:rPr sz="2800" spc="-5" dirty="0">
                <a:latin typeface="Calibri"/>
                <a:cs typeface="Calibri"/>
              </a:rPr>
              <a:t>degeneration/annular </a:t>
            </a:r>
            <a:r>
              <a:rPr sz="2800" dirty="0">
                <a:latin typeface="Calibri"/>
                <a:cs typeface="Calibri"/>
              </a:rPr>
              <a:t>tear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MRI had a </a:t>
            </a:r>
            <a:r>
              <a:rPr sz="2800" spc="-5" dirty="0">
                <a:latin typeface="Calibri"/>
                <a:cs typeface="Calibri"/>
              </a:rPr>
              <a:t>positive  discogram </a:t>
            </a:r>
            <a:r>
              <a:rPr sz="2800" dirty="0">
                <a:latin typeface="Calibri"/>
                <a:cs typeface="Calibri"/>
              </a:rPr>
              <a:t>(Carragee EJ </a:t>
            </a:r>
            <a:r>
              <a:rPr sz="2800" i="1" spc="-5" dirty="0">
                <a:latin typeface="Calibri"/>
                <a:cs typeface="Calibri"/>
              </a:rPr>
              <a:t>SPINE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1999;24:2542)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239" y="6351270"/>
            <a:ext cx="263017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9099" y="3009747"/>
            <a:ext cx="611124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How </a:t>
            </a:r>
            <a:r>
              <a:rPr sz="3200" dirty="0"/>
              <a:t>do </a:t>
            </a:r>
            <a:r>
              <a:rPr sz="3200" spc="-5" dirty="0"/>
              <a:t>we </a:t>
            </a:r>
            <a:r>
              <a:rPr sz="3200" dirty="0"/>
              <a:t>study disc</a:t>
            </a:r>
            <a:r>
              <a:rPr sz="3200" spc="-50" dirty="0"/>
              <a:t> </a:t>
            </a:r>
            <a:r>
              <a:rPr sz="3200" spc="-5" dirty="0"/>
              <a:t>degeneration?</a:t>
            </a:r>
            <a:endParaRPr sz="3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170940">
              <a:lnSpc>
                <a:spcPct val="10000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7999"/>
                </a:move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close/>
              </a:path>
            </a:pathLst>
          </a:custGeom>
          <a:solidFill>
            <a:srgbClr val="DE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9524">
            <a:solidFill>
              <a:srgbClr val="DEF8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715530"/>
            <a:ext cx="8229600" cy="3247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4790440"/>
            <a:ext cx="785368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2450" i="1" spc="-5" dirty="0">
                <a:latin typeface="MS PGothic"/>
                <a:cs typeface="MS PGothic"/>
              </a:rPr>
              <a:t>“</a:t>
            </a:r>
            <a:r>
              <a:rPr sz="2400" i="1" spc="-5" dirty="0">
                <a:latin typeface="Arial"/>
                <a:cs typeface="Arial"/>
              </a:rPr>
              <a:t>…..In </a:t>
            </a:r>
            <a:r>
              <a:rPr sz="2400" i="1" dirty="0">
                <a:latin typeface="Arial"/>
                <a:cs typeface="Arial"/>
              </a:rPr>
              <a:t>each rabbit, each of the 4 exposed discs was  punctured by 1 of 3 sizes of needles (16G, 18G, and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21G)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592127"/>
            <a:ext cx="783590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3600" i="1" spc="-750" baseline="13888" dirty="0">
                <a:latin typeface="Arial"/>
                <a:cs typeface="Arial"/>
              </a:rPr>
              <a:t>…</a:t>
            </a:r>
            <a:r>
              <a:rPr sz="2450" i="1" spc="-500" dirty="0">
                <a:latin typeface="MS PGothic"/>
                <a:cs typeface="MS PGothic"/>
              </a:rPr>
              <a:t>“</a:t>
            </a:r>
            <a:r>
              <a:rPr sz="2400" i="1" spc="-500" dirty="0">
                <a:latin typeface="Arial"/>
                <a:cs typeface="Arial"/>
              </a:rPr>
              <a:t>…</a:t>
            </a:r>
            <a:r>
              <a:rPr sz="3600" i="1" spc="-750" baseline="13888" dirty="0">
                <a:latin typeface="Arial"/>
                <a:cs typeface="Arial"/>
              </a:rPr>
              <a:t>..</a:t>
            </a:r>
            <a:r>
              <a:rPr sz="2400" i="1" spc="-500" dirty="0">
                <a:latin typeface="Arial"/>
                <a:cs typeface="Arial"/>
              </a:rPr>
              <a:t>.</a:t>
            </a:r>
            <a:r>
              <a:rPr sz="3675" i="1" spc="-750" baseline="13605" dirty="0">
                <a:latin typeface="MS PGothic"/>
                <a:cs typeface="MS PGothic"/>
              </a:rPr>
              <a:t>”</a:t>
            </a:r>
            <a:r>
              <a:rPr sz="2400" i="1" spc="-500" dirty="0">
                <a:latin typeface="Arial"/>
                <a:cs typeface="Arial"/>
              </a:rPr>
              <a:t>.In </a:t>
            </a:r>
            <a:r>
              <a:rPr sz="2400" i="1" dirty="0">
                <a:latin typeface="Arial"/>
                <a:cs typeface="Arial"/>
              </a:rPr>
              <a:t>the stabbed discs, significant disc space narrowing  was observed as early as 2 weeks after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stabbing…….</a:t>
            </a:r>
            <a:r>
              <a:rPr sz="2450" i="1" spc="-5" dirty="0">
                <a:latin typeface="MS PGothic"/>
                <a:cs typeface="MS PGothic"/>
              </a:rPr>
              <a:t>”</a:t>
            </a:r>
            <a:endParaRPr sz="245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7540" rIns="0" bIns="0" rtlCol="0">
            <a:spAutoFit/>
          </a:bodyPr>
          <a:lstStyle/>
          <a:p>
            <a:pPr marL="2475230">
              <a:lnSpc>
                <a:spcPct val="100000"/>
              </a:lnSpc>
            </a:pPr>
            <a:r>
              <a:rPr sz="3600" dirty="0"/>
              <a:t>OUTCOMES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517662"/>
            <a:ext cx="8229600" cy="280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9120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/>
              <a:t>OUTCOMES OF</a:t>
            </a:r>
            <a:r>
              <a:rPr spc="-60" dirty="0"/>
              <a:t> </a:t>
            </a:r>
            <a:r>
              <a:rPr spc="-5" dirty="0"/>
              <a:t>DISCOGRAPHY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52954"/>
            <a:ext cx="8229600" cy="2458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5" dirty="0"/>
              <a:t>Thank</a:t>
            </a:r>
            <a:r>
              <a:rPr spc="-85" dirty="0"/>
              <a:t> </a:t>
            </a:r>
            <a:r>
              <a:rPr dirty="0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4876" y="3931920"/>
            <a:ext cx="38195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www.siemionow.com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047240"/>
            <a:ext cx="6784340" cy="153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Has </a:t>
            </a:r>
            <a:r>
              <a:rPr sz="3200" spc="-5" dirty="0">
                <a:latin typeface="Arial"/>
                <a:cs typeface="Arial"/>
              </a:rPr>
              <a:t>FCE, sedentary duty, </a:t>
            </a:r>
            <a:r>
              <a:rPr sz="3200" dirty="0">
                <a:latin typeface="Arial"/>
                <a:cs typeface="Arial"/>
              </a:rPr>
              <a:t>placed at  MMI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Sees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9699" y="845820"/>
            <a:ext cx="10502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MRI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981200"/>
            <a:ext cx="3810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982" y="845820"/>
            <a:ext cx="698373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7885" algn="l"/>
              </a:tabLst>
            </a:pPr>
            <a:r>
              <a:rPr sz="4400" dirty="0">
                <a:latin typeface="Arial"/>
                <a:cs typeface="Arial"/>
              </a:rPr>
              <a:t>Next </a:t>
            </a:r>
            <a:r>
              <a:rPr sz="4400" spc="-5" dirty="0">
                <a:latin typeface="Arial"/>
                <a:cs typeface="Arial"/>
              </a:rPr>
              <a:t>steps</a:t>
            </a:r>
            <a:r>
              <a:rPr sz="4400" dirty="0">
                <a:latin typeface="Arial"/>
                <a:cs typeface="Arial"/>
              </a:rPr>
              <a:t> in	</a:t>
            </a:r>
            <a:r>
              <a:rPr sz="4400" spc="-5" dirty="0">
                <a:latin typeface="Arial"/>
                <a:cs typeface="Arial"/>
              </a:rPr>
              <a:t>management?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26920"/>
            <a:ext cx="33051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C67 nerve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017" y="2842259"/>
            <a:ext cx="6671945" cy="133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0"/>
              </a:lnSpc>
              <a:tabLst>
                <a:tab pos="1346835" algn="l"/>
              </a:tabLst>
            </a:pPr>
            <a:r>
              <a:rPr sz="4400" spc="-5" dirty="0">
                <a:latin typeface="Arial"/>
                <a:cs typeface="Arial"/>
              </a:rPr>
              <a:t>IME-	</a:t>
            </a:r>
            <a:r>
              <a:rPr sz="4400" dirty="0">
                <a:latin typeface="Arial"/>
                <a:cs typeface="Arial"/>
              </a:rPr>
              <a:t>not </a:t>
            </a:r>
            <a:r>
              <a:rPr sz="4400" spc="-5" dirty="0">
                <a:latin typeface="Arial"/>
                <a:cs typeface="Arial"/>
              </a:rPr>
              <a:t>related,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treatment</a:t>
            </a:r>
            <a:endParaRPr sz="4400">
              <a:latin typeface="Arial"/>
              <a:cs typeface="Arial"/>
            </a:endParaRPr>
          </a:p>
          <a:p>
            <a:pPr marL="154940" algn="ctr">
              <a:lnSpc>
                <a:spcPts val="5240"/>
              </a:lnSpc>
            </a:pPr>
            <a:r>
              <a:rPr sz="4400" dirty="0">
                <a:latin typeface="Arial"/>
                <a:cs typeface="Arial"/>
              </a:rPr>
              <a:t>denied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187" y="2903220"/>
            <a:ext cx="6922134" cy="130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4975" marR="5080" indent="-1692910">
              <a:lnSpc>
                <a:spcPts val="5200"/>
              </a:lnSpc>
              <a:tabLst>
                <a:tab pos="1192530" algn="l"/>
                <a:tab pos="1658620" algn="l"/>
                <a:tab pos="5417185" algn="l"/>
              </a:tabLst>
            </a:pPr>
            <a:r>
              <a:rPr sz="4400" dirty="0">
                <a:latin typeface="Arial"/>
                <a:cs typeface="Arial"/>
              </a:rPr>
              <a:t>Can	a	disc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hernia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ion	cause  shoulder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pain?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6381581"/>
            <a:ext cx="26301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0"/>
              </a:lnSpc>
            </a:pPr>
            <a:r>
              <a:rPr sz="1500" spc="50" dirty="0">
                <a:latin typeface="Calibri"/>
                <a:cs typeface="Calibri"/>
              </a:rPr>
              <a:t>Illinois </a:t>
            </a:r>
            <a:r>
              <a:rPr sz="1500" spc="45" dirty="0">
                <a:latin typeface="Calibri"/>
                <a:cs typeface="Calibri"/>
              </a:rPr>
              <a:t>Spine </a:t>
            </a:r>
            <a:r>
              <a:rPr sz="1500" spc="55" dirty="0">
                <a:latin typeface="Calibri"/>
                <a:cs typeface="Calibri"/>
              </a:rPr>
              <a:t>&amp; </a:t>
            </a:r>
            <a:r>
              <a:rPr sz="1500" spc="50" dirty="0">
                <a:latin typeface="Calibri"/>
                <a:cs typeface="Calibri"/>
              </a:rPr>
              <a:t>Scoliosis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Center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969</Words>
  <Application>Microsoft Office PowerPoint</Application>
  <PresentationFormat>On-screen Show (4:3)</PresentationFormat>
  <Paragraphs>601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MS PGothic</vt:lpstr>
      <vt:lpstr>Arial</vt:lpstr>
      <vt:lpstr>Calibri</vt:lpstr>
      <vt:lpstr>Times New Roman</vt:lpstr>
      <vt:lpstr>Wingdings</vt:lpstr>
      <vt:lpstr>Office Theme</vt:lpstr>
      <vt:lpstr>Kris Siemionow, MD</vt:lpstr>
      <vt:lpstr>Definitions</vt:lpstr>
      <vt:lpstr>History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shoulder surgery cause  radicular pain???</vt:lpstr>
      <vt:lpstr>YES     Positioning</vt:lpstr>
      <vt:lpstr>Low Back Pain, Lumbar Strain  and Lumbar Radiculopathy</vt:lpstr>
      <vt:lpstr>History</vt:lpstr>
      <vt:lpstr>PowerPoint Presentation</vt:lpstr>
      <vt:lpstr>Imaging findings</vt:lpstr>
      <vt:lpstr>My Diagnosis</vt:lpstr>
      <vt:lpstr>Why?</vt:lpstr>
      <vt:lpstr>Disc Herniation</vt:lpstr>
      <vt:lpstr>Disc Herniation Disc Bulge Disc Protrusion</vt:lpstr>
      <vt:lpstr>Outcomes with No Intervention</vt:lpstr>
      <vt:lpstr>Correlation between change in  herniated disc size on MRI and symptoms</vt:lpstr>
      <vt:lpstr>PowerPoint Presentation</vt:lpstr>
      <vt:lpstr>PowerPoint Presentation</vt:lpstr>
      <vt:lpstr>PowerPoint Presentation</vt:lpstr>
      <vt:lpstr>Surgical Indications</vt:lpstr>
      <vt:lpstr>Signiﬁcance of Treatment Delay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58 y/o laborer, 100% LBP, failed  conservative management</vt:lpstr>
      <vt:lpstr>PowerPoint Presentation</vt:lpstr>
      <vt:lpstr>PowerPoint Presentation</vt:lpstr>
      <vt:lpstr>PowerPoint Presentation</vt:lpstr>
      <vt:lpstr>PowerPoint Presentation</vt:lpstr>
      <vt:lpstr>Whats a discogram?</vt:lpstr>
      <vt:lpstr>Discography</vt:lpstr>
      <vt:lpstr>Are there any risks to a  discogram?</vt:lpstr>
      <vt:lpstr>OUTCOMES</vt:lpstr>
      <vt:lpstr>How do we study disc degeneration?</vt:lpstr>
      <vt:lpstr>PowerPoint Presentation</vt:lpstr>
      <vt:lpstr>OUTCOMES</vt:lpstr>
      <vt:lpstr>OUTCOMES OF DISCOGRAPHY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 Siemionow, MD</dc:title>
  <dc:creator>Neil Kilcoyne</dc:creator>
  <cp:lastModifiedBy>David B. Menchetti</cp:lastModifiedBy>
  <cp:revision>2</cp:revision>
  <dcterms:created xsi:type="dcterms:W3CDTF">2016-04-25T19:53:05Z</dcterms:created>
  <dcterms:modified xsi:type="dcterms:W3CDTF">2016-04-27T11:40:33Z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2016-04-25T00:00:00Z</vt:filetime>
  </property>
</Properties>
</file>