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07" r:id="rId3"/>
    <p:sldId id="258" r:id="rId4"/>
    <p:sldId id="261" r:id="rId5"/>
    <p:sldId id="260" r:id="rId6"/>
    <p:sldId id="262" r:id="rId7"/>
    <p:sldId id="308" r:id="rId8"/>
    <p:sldId id="259" r:id="rId9"/>
    <p:sldId id="268" r:id="rId10"/>
    <p:sldId id="271" r:id="rId11"/>
    <p:sldId id="269" r:id="rId12"/>
    <p:sldId id="272" r:id="rId13"/>
    <p:sldId id="265" r:id="rId14"/>
    <p:sldId id="267" r:id="rId15"/>
    <p:sldId id="273" r:id="rId16"/>
    <p:sldId id="274" r:id="rId17"/>
    <p:sldId id="282" r:id="rId18"/>
    <p:sldId id="277" r:id="rId19"/>
    <p:sldId id="279" r:id="rId20"/>
    <p:sldId id="310" r:id="rId21"/>
    <p:sldId id="280" r:id="rId22"/>
    <p:sldId id="281" r:id="rId23"/>
    <p:sldId id="311" r:id="rId24"/>
    <p:sldId id="283" r:id="rId25"/>
    <p:sldId id="309" r:id="rId26"/>
    <p:sldId id="286" r:id="rId27"/>
    <p:sldId id="312" r:id="rId28"/>
    <p:sldId id="289" r:id="rId29"/>
    <p:sldId id="287" r:id="rId30"/>
    <p:sldId id="276" r:id="rId31"/>
    <p:sldId id="288" r:id="rId32"/>
    <p:sldId id="313" r:id="rId33"/>
    <p:sldId id="292" r:id="rId34"/>
    <p:sldId id="290" r:id="rId35"/>
    <p:sldId id="291" r:id="rId36"/>
    <p:sldId id="294" r:id="rId37"/>
    <p:sldId id="295" r:id="rId38"/>
    <p:sldId id="293" r:id="rId39"/>
    <p:sldId id="314" r:id="rId40"/>
    <p:sldId id="296" r:id="rId41"/>
    <p:sldId id="297" r:id="rId42"/>
    <p:sldId id="298" r:id="rId43"/>
    <p:sldId id="299" r:id="rId44"/>
    <p:sldId id="300" r:id="rId45"/>
    <p:sldId id="315" r:id="rId46"/>
    <p:sldId id="302" r:id="rId47"/>
    <p:sldId id="301" r:id="rId48"/>
    <p:sldId id="303" r:id="rId49"/>
    <p:sldId id="304" r:id="rId50"/>
    <p:sldId id="317" r:id="rId51"/>
    <p:sldId id="318" r:id="rId52"/>
    <p:sldId id="305" r:id="rId53"/>
    <p:sldId id="306" r:id="rId54"/>
    <p:sldId id="31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sorterViewPr>
    <p:cViewPr>
      <p:scale>
        <a:sx n="100" d="100"/>
        <a:sy n="100" d="100"/>
      </p:scale>
      <p:origin x="0" y="57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56B06-DF17-423E-BFA9-EB05C249EDED}" type="datetimeFigureOut">
              <a:rPr lang="en-US" smtClean="0"/>
              <a:pPr/>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4997B-DA9E-42B6-8305-55004F336E46}" type="slidenum">
              <a:rPr lang="en-US" smtClean="0"/>
              <a:pPr/>
              <a:t>‹#›</a:t>
            </a:fld>
            <a:endParaRPr lang="en-US"/>
          </a:p>
        </p:txBody>
      </p:sp>
    </p:spTree>
    <p:extLst>
      <p:ext uri="{BB962C8B-B14F-4D97-AF65-F5344CB8AC3E}">
        <p14:creationId xmlns:p14="http://schemas.microsoft.com/office/powerpoint/2010/main" val="204907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4997B-DA9E-42B6-8305-55004F336E46}" type="slidenum">
              <a:rPr lang="en-US" smtClean="0"/>
              <a:pPr/>
              <a:t>29</a:t>
            </a:fld>
            <a:endParaRPr lang="en-US"/>
          </a:p>
        </p:txBody>
      </p:sp>
    </p:spTree>
    <p:extLst>
      <p:ext uri="{BB962C8B-B14F-4D97-AF65-F5344CB8AC3E}">
        <p14:creationId xmlns:p14="http://schemas.microsoft.com/office/powerpoint/2010/main" val="388884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900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8470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6245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357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570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214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822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207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988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09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532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68115-5EDC-4ADC-B50B-209369DF5CD4}" type="datetimeFigureOut">
              <a:rPr lang="en-US" smtClean="0">
                <a:solidFill>
                  <a:prstClr val="white">
                    <a:tint val="75000"/>
                  </a:prstClr>
                </a:solidFill>
              </a:rPr>
              <a:pPr/>
              <a:t>4/27/2016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BCBC4-CE22-4A42-8370-2924AF68A35A}"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50794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orthoguidelines.org/topic?id=1017" TargetMode="External"/><Relationship Id="rId13" Type="http://schemas.openxmlformats.org/officeDocument/2006/relationships/hyperlink" Target="http://www.orthoguidelines.org/topic?id=1016" TargetMode="External"/><Relationship Id="rId18" Type="http://schemas.openxmlformats.org/officeDocument/2006/relationships/hyperlink" Target="http://www.orthoguidelines.org/topic?id=1013" TargetMode="External"/><Relationship Id="rId3" Type="http://schemas.openxmlformats.org/officeDocument/2006/relationships/hyperlink" Target="http://www.orthoguidelines.org/topic?id=1018" TargetMode="External"/><Relationship Id="rId7" Type="http://schemas.openxmlformats.org/officeDocument/2006/relationships/hyperlink" Target="http://www.orthoguidelines.org/topic?id=1009" TargetMode="External"/><Relationship Id="rId12" Type="http://schemas.openxmlformats.org/officeDocument/2006/relationships/hyperlink" Target="http://www.orthoguidelines.org/topic?id=1012" TargetMode="External"/><Relationship Id="rId17" Type="http://schemas.openxmlformats.org/officeDocument/2006/relationships/hyperlink" Target="http://www.orthoguidelines.org/topic?id=1007" TargetMode="External"/><Relationship Id="rId2" Type="http://schemas.openxmlformats.org/officeDocument/2006/relationships/hyperlink" Target="http://www.orthoguidelines.org/topic?id=1000" TargetMode="External"/><Relationship Id="rId16" Type="http://schemas.openxmlformats.org/officeDocument/2006/relationships/hyperlink" Target="http://www.orthoguidelines.org/topic?id=1014" TargetMode="External"/><Relationship Id="rId1" Type="http://schemas.openxmlformats.org/officeDocument/2006/relationships/slideLayout" Target="../slideLayouts/slideLayout2.xml"/><Relationship Id="rId6" Type="http://schemas.openxmlformats.org/officeDocument/2006/relationships/hyperlink" Target="http://www.orthoguidelines.org/topic?id=1003" TargetMode="External"/><Relationship Id="rId11" Type="http://schemas.openxmlformats.org/officeDocument/2006/relationships/hyperlink" Target="http://www.orthoguidelines.org/topic?id=1019" TargetMode="External"/><Relationship Id="rId5" Type="http://schemas.openxmlformats.org/officeDocument/2006/relationships/hyperlink" Target="http://www.orthoguidelines.org/topic?id=1008" TargetMode="External"/><Relationship Id="rId15" Type="http://schemas.openxmlformats.org/officeDocument/2006/relationships/hyperlink" Target="http://www.orthoguidelines.org/topic?id=1010" TargetMode="External"/><Relationship Id="rId10" Type="http://schemas.openxmlformats.org/officeDocument/2006/relationships/hyperlink" Target="http://www.orthoguidelines.org/topic?id=1005" TargetMode="External"/><Relationship Id="rId19" Type="http://schemas.openxmlformats.org/officeDocument/2006/relationships/hyperlink" Target="http://www.orthoguidelines.org/topic?id=1006" TargetMode="External"/><Relationship Id="rId4" Type="http://schemas.openxmlformats.org/officeDocument/2006/relationships/hyperlink" Target="http://www.orthoguidelines.org/topic?id=1004" TargetMode="External"/><Relationship Id="rId9" Type="http://schemas.openxmlformats.org/officeDocument/2006/relationships/hyperlink" Target="http://www.orthoguidelines.org/topic?id=1002" TargetMode="External"/><Relationship Id="rId14" Type="http://schemas.openxmlformats.org/officeDocument/2006/relationships/hyperlink" Target="http://www.orthoguidelines.org/topic?id=101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OFFICIAL DISABILITY GUIDELINES VS. CURRENT ORTHOPAEDIC LITERATURE</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Preston M. </a:t>
            </a:r>
            <a:r>
              <a:rPr lang="en-US" dirty="0" err="1" smtClean="0"/>
              <a:t>Wolin</a:t>
            </a:r>
            <a:r>
              <a:rPr lang="en-US" dirty="0" smtClean="0"/>
              <a:t>, MD</a:t>
            </a:r>
          </a:p>
          <a:p>
            <a:r>
              <a:rPr lang="en-US" dirty="0" smtClean="0"/>
              <a:t>Chairman Workers Compensation Task force</a:t>
            </a:r>
          </a:p>
          <a:p>
            <a:r>
              <a:rPr lang="en-US" dirty="0" smtClean="0"/>
              <a:t>Illinois State Medical Society</a:t>
            </a:r>
            <a:endParaRPr lang="en-US" dirty="0"/>
          </a:p>
        </p:txBody>
      </p:sp>
    </p:spTree>
    <p:extLst>
      <p:ext uri="{BB962C8B-B14F-4D97-AF65-F5344CB8AC3E}">
        <p14:creationId xmlns:p14="http://schemas.microsoft.com/office/powerpoint/2010/main" val="324140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 to my letter of concern to the AAOS about </a:t>
            </a:r>
            <a:r>
              <a:rPr lang="en-US" dirty="0" err="1" smtClean="0"/>
              <a:t>Guidelens</a:t>
            </a:r>
            <a:endParaRPr lang="en-US" dirty="0"/>
          </a:p>
        </p:txBody>
      </p:sp>
      <p:sp>
        <p:nvSpPr>
          <p:cNvPr id="3" name="Content Placeholder 2"/>
          <p:cNvSpPr>
            <a:spLocks noGrp="1"/>
          </p:cNvSpPr>
          <p:nvPr>
            <p:ph idx="1"/>
          </p:nvPr>
        </p:nvSpPr>
        <p:spPr/>
        <p:txBody>
          <a:bodyPr>
            <a:normAutofit fontScale="62500" lnSpcReduction="20000"/>
          </a:bodyPr>
          <a:lstStyle/>
          <a:p>
            <a:r>
              <a:rPr lang="en-US" sz="3400" dirty="0"/>
              <a:t>Preston, this has been a long hard issue for AAOS.  The history I am afraid will find you disappointed.  AAOS &amp; ACOEM agreed some years ago to approach work compensation guidelines in an EBM fashion.  After some great effort, the </a:t>
            </a:r>
            <a:r>
              <a:rPr lang="en-US" sz="3400" dirty="0" err="1"/>
              <a:t>demonstation</a:t>
            </a:r>
            <a:r>
              <a:rPr lang="en-US" sz="3400" dirty="0"/>
              <a:t> was abandoned due to the reluctance of ACOEM to use a more rigorous process than consensus. </a:t>
            </a:r>
            <a:r>
              <a:rPr lang="en-US" sz="3400" dirty="0" smtClean="0"/>
              <a:t>.. AAOS </a:t>
            </a:r>
            <a:r>
              <a:rPr lang="en-US" sz="3400" dirty="0"/>
              <a:t>has recently reviewed our participation and frankly we are as frustrated as you by the current "consensus" guidelines. </a:t>
            </a:r>
          </a:p>
          <a:p>
            <a:r>
              <a:rPr lang="en-US" sz="3400" dirty="0"/>
              <a:t/>
            </a:r>
            <a:br>
              <a:rPr lang="en-US" sz="3400" dirty="0"/>
            </a:br>
            <a:r>
              <a:rPr lang="en-US" sz="3400" dirty="0"/>
              <a:t/>
            </a:r>
            <a:br>
              <a:rPr lang="en-US" sz="3400" dirty="0"/>
            </a:br>
            <a:r>
              <a:rPr lang="en-US" sz="3400" dirty="0"/>
              <a:t>William O. Shaffer, MD</a:t>
            </a:r>
            <a:br>
              <a:rPr lang="en-US" sz="3400" dirty="0"/>
            </a:br>
            <a:r>
              <a:rPr lang="en-US" sz="3400" dirty="0"/>
              <a:t>Medical Director</a:t>
            </a:r>
            <a:br>
              <a:rPr lang="en-US" sz="3400" dirty="0"/>
            </a:br>
            <a:r>
              <a:rPr lang="en-US" sz="3400" dirty="0"/>
              <a:t>American Academy of </a:t>
            </a:r>
            <a:r>
              <a:rPr lang="en-US" sz="3400" dirty="0" err="1"/>
              <a:t>Orthopaedic</a:t>
            </a:r>
            <a:r>
              <a:rPr lang="en-US" sz="3400" dirty="0"/>
              <a:t> Surgeons</a:t>
            </a:r>
            <a:br>
              <a:rPr lang="en-US" sz="3400" dirty="0"/>
            </a:br>
            <a:r>
              <a:rPr lang="en-US" sz="3400" dirty="0"/>
              <a:t>American Association of </a:t>
            </a:r>
            <a:r>
              <a:rPr lang="en-US" sz="3400" dirty="0" err="1"/>
              <a:t>Orthopaedic</a:t>
            </a:r>
            <a:r>
              <a:rPr lang="en-US" sz="3400" dirty="0"/>
              <a:t> Surgeons</a:t>
            </a:r>
            <a:r>
              <a:rPr lang="en-US" dirty="0"/>
              <a:t/>
            </a:r>
            <a:br>
              <a:rPr lang="en-US" dirty="0"/>
            </a:br>
            <a:endParaRPr lang="en-US" dirty="0"/>
          </a:p>
        </p:txBody>
      </p:sp>
    </p:spTree>
    <p:extLst>
      <p:ext uri="{BB962C8B-B14F-4D97-AF65-F5344CB8AC3E}">
        <p14:creationId xmlns:p14="http://schemas.microsoft.com/office/powerpoint/2010/main" val="345459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t>Evaluating the Body of Evidence:</a:t>
            </a:r>
            <a:r>
              <a:rPr lang="en-US" dirty="0"/>
              <a:t> While ODG has a 30-step alphanumeric rating system for each individual referenced study</a:t>
            </a:r>
            <a:r>
              <a:rPr lang="en-US" dirty="0">
                <a:solidFill>
                  <a:srgbClr val="FFFF00"/>
                </a:solidFill>
              </a:rPr>
              <a:t>, ODG describes and summarizes the entire body of medical evidence </a:t>
            </a:r>
            <a:r>
              <a:rPr lang="en-US" dirty="0"/>
              <a:t>within the Procedure Summary topic, as support for the overall ODG recommendation on a </a:t>
            </a:r>
            <a:r>
              <a:rPr lang="en-US" dirty="0" smtClean="0"/>
              <a:t>topic</a:t>
            </a:r>
            <a:endParaRPr lang="en-US" dirty="0"/>
          </a:p>
        </p:txBody>
      </p:sp>
    </p:spTree>
    <p:extLst>
      <p:ext uri="{BB962C8B-B14F-4D97-AF65-F5344CB8AC3E}">
        <p14:creationId xmlns:p14="http://schemas.microsoft.com/office/powerpoint/2010/main" val="4241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BASED MEDICINE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 </a:t>
            </a:r>
            <a:endParaRPr lang="en-US" i="1" dirty="0"/>
          </a:p>
        </p:txBody>
      </p:sp>
      <p:pic>
        <p:nvPicPr>
          <p:cNvPr id="4" name="Picture 3" descr="The Evidence Pyrami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438400"/>
            <a:ext cx="4210050" cy="3400425"/>
          </a:xfrm>
          <a:prstGeom prst="rect">
            <a:avLst/>
          </a:prstGeom>
          <a:noFill/>
          <a:ln>
            <a:noFill/>
          </a:ln>
        </p:spPr>
      </p:pic>
    </p:spTree>
    <p:extLst>
      <p:ext uri="{BB962C8B-B14F-4D97-AF65-F5344CB8AC3E}">
        <p14:creationId xmlns:p14="http://schemas.microsoft.com/office/powerpoint/2010/main" val="3904524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BASED MEDICINE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VERY POPULAR CONCEPT</a:t>
            </a:r>
          </a:p>
          <a:p>
            <a:r>
              <a:rPr lang="en-US" dirty="0" smtClean="0"/>
              <a:t>RELEVANT IN RESEARCH</a:t>
            </a:r>
          </a:p>
          <a:p>
            <a:r>
              <a:rPr lang="en-US" dirty="0" smtClean="0"/>
              <a:t>SOUNDS LIKE A REALLY GOOD IDEA</a:t>
            </a:r>
          </a:p>
          <a:p>
            <a:r>
              <a:rPr lang="en-US" dirty="0" smtClean="0"/>
              <a:t>PROBLEM AT PRESENT ORTHOPAEDIC LITERATURE DOES NOT CONTAIN MANY LEVEL 1 ARTICLES</a:t>
            </a:r>
          </a:p>
          <a:p>
            <a:r>
              <a:rPr lang="en-US" dirty="0" smtClean="0"/>
              <a:t>DOES THAT MEAN THAT THE LEVEL 2-4 ARTICLES ARE NOT RELEVANT?</a:t>
            </a:r>
          </a:p>
          <a:p>
            <a:r>
              <a:rPr lang="en-US" dirty="0" smtClean="0"/>
              <a:t>EXAMPLE: TORN ROTATOR CUFF</a:t>
            </a:r>
            <a:endParaRPr lang="en-US" dirty="0"/>
          </a:p>
        </p:txBody>
      </p:sp>
    </p:spTree>
    <p:extLst>
      <p:ext uri="{BB962C8B-B14F-4D97-AF65-F5344CB8AC3E}">
        <p14:creationId xmlns:p14="http://schemas.microsoft.com/office/powerpoint/2010/main" val="414654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 1 STUDY FOR ROTATOR CUFF TEARS</a:t>
            </a:r>
            <a:endParaRPr lang="en-US" dirty="0"/>
          </a:p>
        </p:txBody>
      </p:sp>
      <p:sp>
        <p:nvSpPr>
          <p:cNvPr id="3" name="Content Placeholder 2"/>
          <p:cNvSpPr>
            <a:spLocks noGrp="1"/>
          </p:cNvSpPr>
          <p:nvPr>
            <p:ph idx="1"/>
          </p:nvPr>
        </p:nvSpPr>
        <p:spPr/>
        <p:txBody>
          <a:bodyPr/>
          <a:lstStyle/>
          <a:p>
            <a:r>
              <a:rPr lang="en-US" dirty="0" smtClean="0"/>
              <a:t>RANDOMIZE LARGE NUMBER OF PATIENTS BETWEEN REPAIR AND NONREPAIR GROUPS</a:t>
            </a:r>
          </a:p>
          <a:p>
            <a:r>
              <a:rPr lang="en-US" dirty="0" smtClean="0"/>
              <a:t>PROBLEM:  WHAT PATIENT WOULD WANT TO JOIN SUCH A STUDY?</a:t>
            </a:r>
          </a:p>
          <a:p>
            <a:r>
              <a:rPr lang="en-US" dirty="0" smtClean="0"/>
              <a:t>GIVEN WHAT WE KNOW ABOUT THE EFFECT OF DELAYING CUFF REPAIR, WHAT SUCH A STUDY EVEN BE ETHICAL</a:t>
            </a:r>
            <a:endParaRPr lang="en-US" dirty="0"/>
          </a:p>
        </p:txBody>
      </p:sp>
    </p:spTree>
    <p:extLst>
      <p:ext uri="{BB962C8B-B14F-4D97-AF65-F5344CB8AC3E}">
        <p14:creationId xmlns:p14="http://schemas.microsoft.com/office/powerpoint/2010/main" val="2534099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ACADEMY OF ORTHOPAEDIC SURGEONS</a:t>
            </a:r>
            <a:endParaRPr lang="en-US" dirty="0"/>
          </a:p>
        </p:txBody>
      </p:sp>
      <p:sp>
        <p:nvSpPr>
          <p:cNvPr id="3" name="Content Placeholder 2"/>
          <p:cNvSpPr>
            <a:spLocks noGrp="1"/>
          </p:cNvSpPr>
          <p:nvPr>
            <p:ph idx="1"/>
          </p:nvPr>
        </p:nvSpPr>
        <p:spPr>
          <a:solidFill>
            <a:schemeClr val="tx1">
              <a:lumMod val="95000"/>
            </a:schemeClr>
          </a:solidFill>
        </p:spPr>
        <p:txBody>
          <a:bodyPr>
            <a:normAutofit fontScale="40000" lnSpcReduction="20000"/>
          </a:bodyPr>
          <a:lstStyle/>
          <a:p>
            <a:r>
              <a:rPr lang="en-US" b="1" u="sng" dirty="0"/>
              <a:t>PUBLISHED AAOS CLINICAL PRACTICE GUIDELINES</a:t>
            </a:r>
            <a:r>
              <a:rPr lang="en-US" dirty="0"/>
              <a:t> </a:t>
            </a:r>
          </a:p>
          <a:p>
            <a:r>
              <a:rPr lang="en-US" b="1" dirty="0">
                <a:solidFill>
                  <a:srgbClr val="FFFF00"/>
                </a:solidFill>
                <a:hlinkClick r:id="rId2" tooltip="Achilles Tendon Rupture"/>
              </a:rPr>
              <a:t>Achilles Tendon Rupture</a:t>
            </a:r>
            <a:r>
              <a:rPr lang="en-US" b="1" dirty="0">
                <a:solidFill>
                  <a:srgbClr val="FFFF00"/>
                </a:solidFill>
              </a:rPr>
              <a:t>  </a:t>
            </a:r>
            <a:r>
              <a:rPr lang="en-US" dirty="0">
                <a:solidFill>
                  <a:srgbClr val="FFFF00"/>
                </a:solidFill>
              </a:rPr>
              <a:t> </a:t>
            </a:r>
          </a:p>
          <a:p>
            <a:r>
              <a:rPr lang="en-US" b="1" dirty="0">
                <a:solidFill>
                  <a:srgbClr val="FFFF00"/>
                </a:solidFill>
                <a:hlinkClick r:id="rId3" tooltip="Anterior Cruciate Ligament Injuries"/>
              </a:rPr>
              <a:t>Anterior Cruciate Ligament Injuries</a:t>
            </a:r>
            <a:endParaRPr lang="en-US" dirty="0">
              <a:solidFill>
                <a:srgbClr val="FFFF00"/>
              </a:solidFill>
            </a:endParaRPr>
          </a:p>
          <a:p>
            <a:r>
              <a:rPr lang="en-US" b="1" dirty="0">
                <a:solidFill>
                  <a:srgbClr val="FFFF00"/>
                </a:solidFill>
                <a:hlinkClick r:id="rId4" tooltip="Carpal Tunnel Syndrome: Diagnosis"/>
              </a:rPr>
              <a:t>Carpal Tunnel Syndrome: Diagnosis</a:t>
            </a:r>
            <a:endParaRPr lang="en-US" dirty="0">
              <a:solidFill>
                <a:srgbClr val="FFFF00"/>
              </a:solidFill>
            </a:endParaRPr>
          </a:p>
          <a:p>
            <a:r>
              <a:rPr lang="en-US" b="1" dirty="0">
                <a:solidFill>
                  <a:srgbClr val="FFFF00"/>
                </a:solidFill>
                <a:hlinkClick r:id="rId5" tooltip="Carpal Tunnel Syndrome: Treatment"/>
              </a:rPr>
              <a:t>Carpal Tunnel Syndrome: Treatment</a:t>
            </a:r>
            <a:endParaRPr lang="en-US" dirty="0">
              <a:solidFill>
                <a:srgbClr val="FFFF00"/>
              </a:solidFill>
            </a:endParaRPr>
          </a:p>
          <a:p>
            <a:r>
              <a:rPr lang="en-US" b="1" dirty="0">
                <a:solidFill>
                  <a:srgbClr val="FFFF00"/>
                </a:solidFill>
                <a:hlinkClick r:id="rId6" tooltip="Distal Radius Fractures"/>
              </a:rPr>
              <a:t>Distal Radius Fractures</a:t>
            </a:r>
            <a:endParaRPr lang="en-US" dirty="0">
              <a:solidFill>
                <a:srgbClr val="FFFF00"/>
              </a:solidFill>
            </a:endParaRPr>
          </a:p>
          <a:p>
            <a:r>
              <a:rPr lang="en-US" b="1" dirty="0" err="1">
                <a:solidFill>
                  <a:srgbClr val="FFFF00"/>
                </a:solidFill>
                <a:hlinkClick r:id="rId7" tooltip="Glenohumeral Joint Arthritis"/>
              </a:rPr>
              <a:t>Glenohumeral</a:t>
            </a:r>
            <a:r>
              <a:rPr lang="en-US" b="1" dirty="0">
                <a:solidFill>
                  <a:srgbClr val="FFFF00"/>
                </a:solidFill>
                <a:hlinkClick r:id="rId7" tooltip="Glenohumeral Joint Arthritis"/>
              </a:rPr>
              <a:t> Joint Arthritis</a:t>
            </a:r>
            <a:endParaRPr lang="en-US" dirty="0">
              <a:solidFill>
                <a:srgbClr val="FFFF00"/>
              </a:solidFill>
            </a:endParaRPr>
          </a:p>
          <a:p>
            <a:r>
              <a:rPr lang="en-US" b="1" dirty="0">
                <a:solidFill>
                  <a:srgbClr val="FFFF00"/>
                </a:solidFill>
                <a:hlinkClick r:id="rId8" tooltip="Hip Fractures in the Elderly"/>
              </a:rPr>
              <a:t>Hip Fractures in the Elderly</a:t>
            </a:r>
            <a:endParaRPr lang="en-US" dirty="0">
              <a:solidFill>
                <a:srgbClr val="FFFF00"/>
              </a:solidFill>
            </a:endParaRPr>
          </a:p>
          <a:p>
            <a:r>
              <a:rPr lang="en-US" b="1" dirty="0" err="1">
                <a:solidFill>
                  <a:srgbClr val="FFFF00"/>
                </a:solidFill>
                <a:hlinkClick r:id="rId9" tooltip="Orthopaedic Implant Infection in Patients Undergoing Dental Procedures: Prevention"/>
              </a:rPr>
              <a:t>Orthopaedic</a:t>
            </a:r>
            <a:r>
              <a:rPr lang="en-US" b="1" dirty="0">
                <a:solidFill>
                  <a:srgbClr val="FFFF00"/>
                </a:solidFill>
                <a:hlinkClick r:id="rId9" tooltip="Orthopaedic Implant Infection in Patients Undergoing Dental Procedures: Prevention"/>
              </a:rPr>
              <a:t> Implant Infection in Patients Undergoing Dental Procedures: Prevention</a:t>
            </a:r>
            <a:endParaRPr lang="en-US" dirty="0">
              <a:solidFill>
                <a:srgbClr val="FFFF00"/>
              </a:solidFill>
            </a:endParaRPr>
          </a:p>
          <a:p>
            <a:r>
              <a:rPr lang="en-US" b="1" dirty="0">
                <a:solidFill>
                  <a:srgbClr val="FFFF00"/>
                </a:solidFill>
                <a:hlinkClick r:id="rId10" tooltip="Osteoarthritis of the Knee (Non-arthroplasty)"/>
              </a:rPr>
              <a:t>Osteoarthritis of the Knee (Non-arthroplasty)</a:t>
            </a:r>
            <a:endParaRPr lang="en-US" dirty="0">
              <a:solidFill>
                <a:srgbClr val="FFFF00"/>
              </a:solidFill>
            </a:endParaRPr>
          </a:p>
          <a:p>
            <a:r>
              <a:rPr lang="en-US" b="1" dirty="0">
                <a:solidFill>
                  <a:srgbClr val="FFFF00"/>
                </a:solidFill>
                <a:hlinkClick r:id="rId11" tooltip="Osteoarthritis of the Knee (Arthroplasty/Surgical Management)"/>
              </a:rPr>
              <a:t>Osteoarthritis of the Knee (Arthroplasty/Surgical Management)</a:t>
            </a:r>
            <a:endParaRPr lang="en-US" dirty="0">
              <a:solidFill>
                <a:srgbClr val="FFFF00"/>
              </a:solidFill>
            </a:endParaRPr>
          </a:p>
          <a:p>
            <a:r>
              <a:rPr lang="en-US" b="1" dirty="0">
                <a:solidFill>
                  <a:srgbClr val="FFFF00"/>
                </a:solidFill>
                <a:hlinkClick r:id="rId12" tooltip="Osteochondritis Dissecans"/>
              </a:rPr>
              <a:t>Osteochondritis </a:t>
            </a:r>
            <a:r>
              <a:rPr lang="en-US" b="1" dirty="0" err="1">
                <a:solidFill>
                  <a:srgbClr val="FFFF00"/>
                </a:solidFill>
                <a:hlinkClick r:id="rId12" tooltip="Osteochondritis Dissecans"/>
              </a:rPr>
              <a:t>Dissecans</a:t>
            </a:r>
            <a:endParaRPr lang="en-US" dirty="0">
              <a:solidFill>
                <a:srgbClr val="FFFF00"/>
              </a:solidFill>
            </a:endParaRPr>
          </a:p>
          <a:p>
            <a:r>
              <a:rPr lang="en-US" b="1" dirty="0">
                <a:solidFill>
                  <a:srgbClr val="FFFF00"/>
                </a:solidFill>
                <a:hlinkClick r:id="rId13" tooltip="Pediatric Developmental Dysplasia of the Hip in Infants up to Six Months of Age: Detection and Management"/>
              </a:rPr>
              <a:t>Pediatric Developmental Dysplasia of the Hip in Infants up to Six Months of Age: Detection and Management</a:t>
            </a:r>
            <a:r>
              <a:rPr lang="en-US" b="1" dirty="0">
                <a:solidFill>
                  <a:srgbClr val="FFFF00"/>
                </a:solidFill>
              </a:rPr>
              <a:t> </a:t>
            </a:r>
            <a:br>
              <a:rPr lang="en-US" b="1" dirty="0">
                <a:solidFill>
                  <a:srgbClr val="FFFF00"/>
                </a:solidFill>
              </a:rPr>
            </a:br>
            <a:endParaRPr lang="en-US" dirty="0">
              <a:solidFill>
                <a:srgbClr val="FFFF00"/>
              </a:solidFill>
            </a:endParaRPr>
          </a:p>
          <a:p>
            <a:r>
              <a:rPr lang="en-US" b="1" dirty="0">
                <a:solidFill>
                  <a:srgbClr val="FFFF00"/>
                </a:solidFill>
                <a:hlinkClick r:id="rId14" tooltip="Pediatric Diaphyseal Femur Fractures "/>
              </a:rPr>
              <a:t>Pediatric </a:t>
            </a:r>
            <a:r>
              <a:rPr lang="en-US" b="1" dirty="0" err="1">
                <a:solidFill>
                  <a:srgbClr val="FFFF00"/>
                </a:solidFill>
                <a:hlinkClick r:id="rId14" tooltip="Pediatric Diaphyseal Femur Fractures "/>
              </a:rPr>
              <a:t>Diaphyseal</a:t>
            </a:r>
            <a:r>
              <a:rPr lang="en-US" b="1" dirty="0">
                <a:solidFill>
                  <a:srgbClr val="FFFF00"/>
                </a:solidFill>
                <a:hlinkClick r:id="rId14" tooltip="Pediatric Diaphyseal Femur Fractures "/>
              </a:rPr>
              <a:t> Femur Fractures </a:t>
            </a:r>
            <a:endParaRPr lang="en-US" dirty="0">
              <a:solidFill>
                <a:srgbClr val="FFFF00"/>
              </a:solidFill>
            </a:endParaRPr>
          </a:p>
          <a:p>
            <a:r>
              <a:rPr lang="en-US" b="1" dirty="0">
                <a:solidFill>
                  <a:srgbClr val="FFFF00"/>
                </a:solidFill>
                <a:hlinkClick r:id="rId15" tooltip="Pediatric Supracondylar Humerus Fractures"/>
              </a:rPr>
              <a:t>Pediatric Supracondylar </a:t>
            </a:r>
            <a:r>
              <a:rPr lang="en-US" b="1" dirty="0" err="1">
                <a:solidFill>
                  <a:srgbClr val="FFFF00"/>
                </a:solidFill>
                <a:hlinkClick r:id="rId15" tooltip="Pediatric Supracondylar Humerus Fractures"/>
              </a:rPr>
              <a:t>Humerus</a:t>
            </a:r>
            <a:r>
              <a:rPr lang="en-US" b="1" dirty="0">
                <a:solidFill>
                  <a:srgbClr val="FFFF00"/>
                </a:solidFill>
                <a:hlinkClick r:id="rId15" tooltip="Pediatric Supracondylar Humerus Fractures"/>
              </a:rPr>
              <a:t> Fractures</a:t>
            </a:r>
            <a:endParaRPr lang="en-US" dirty="0">
              <a:solidFill>
                <a:srgbClr val="FFFF00"/>
              </a:solidFill>
            </a:endParaRPr>
          </a:p>
          <a:p>
            <a:r>
              <a:rPr lang="en-US" b="1" dirty="0" err="1">
                <a:solidFill>
                  <a:srgbClr val="FFFF00"/>
                </a:solidFill>
                <a:hlinkClick r:id="rId16" tooltip="Periprosthetic Joint Infections"/>
              </a:rPr>
              <a:t>Periprosthetic</a:t>
            </a:r>
            <a:r>
              <a:rPr lang="en-US" b="1" dirty="0">
                <a:solidFill>
                  <a:srgbClr val="FFFF00"/>
                </a:solidFill>
                <a:hlinkClick r:id="rId16" tooltip="Periprosthetic Joint Infections"/>
              </a:rPr>
              <a:t> Joint Infections</a:t>
            </a:r>
            <a:endParaRPr lang="en-US" dirty="0">
              <a:solidFill>
                <a:srgbClr val="FFFF00"/>
              </a:solidFill>
            </a:endParaRPr>
          </a:p>
          <a:p>
            <a:r>
              <a:rPr lang="en-US" b="1" dirty="0">
                <a:solidFill>
                  <a:srgbClr val="FFFF00"/>
                </a:solidFill>
                <a:hlinkClick r:id="rId17" tooltip="Rotator Cuff Problems "/>
              </a:rPr>
              <a:t>Rotator Cuff Problems </a:t>
            </a:r>
            <a:endParaRPr lang="en-US" dirty="0">
              <a:solidFill>
                <a:srgbClr val="FFFF00"/>
              </a:solidFill>
            </a:endParaRPr>
          </a:p>
          <a:p>
            <a:r>
              <a:rPr lang="en-US" b="1" dirty="0">
                <a:solidFill>
                  <a:srgbClr val="FFFF00"/>
                </a:solidFill>
                <a:hlinkClick r:id="rId18" tooltip="Symptomatic Osteoporotic Spinal Compression Fractures"/>
              </a:rPr>
              <a:t>Symptomatic Osteoporotic Spinal Compression Fractures</a:t>
            </a:r>
            <a:endParaRPr lang="en-US" dirty="0">
              <a:solidFill>
                <a:srgbClr val="FFFF00"/>
              </a:solidFill>
            </a:endParaRPr>
          </a:p>
          <a:p>
            <a:r>
              <a:rPr lang="en-US" b="1" dirty="0">
                <a:solidFill>
                  <a:srgbClr val="FFFF00"/>
                </a:solidFill>
                <a:hlinkClick r:id="rId19" tooltip="Venous Thromboembolic Disease: Prevention"/>
              </a:rPr>
              <a:t>Venous Thromboembolic Disease: Prevention</a:t>
            </a:r>
            <a:r>
              <a:rPr lang="en-US" b="1" dirty="0">
                <a:solidFill>
                  <a:srgbClr val="FFFF00"/>
                </a:solidFill>
              </a:rPr>
              <a:t> </a:t>
            </a:r>
            <a:r>
              <a:rPr lang="en-US" dirty="0"/>
              <a:t/>
            </a:r>
            <a:br>
              <a:rPr lang="en-US" dirty="0"/>
            </a:br>
            <a:endParaRPr lang="en-US" dirty="0"/>
          </a:p>
          <a:p>
            <a:endParaRPr lang="en-US" dirty="0"/>
          </a:p>
        </p:txBody>
      </p:sp>
    </p:spTree>
    <p:extLst>
      <p:ext uri="{BB962C8B-B14F-4D97-AF65-F5344CB8AC3E}">
        <p14:creationId xmlns:p14="http://schemas.microsoft.com/office/powerpoint/2010/main" val="1689768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VOLUME OF ORTHOPAEDIC LITERATURE</a:t>
            </a:r>
            <a:endParaRPr lang="en-US" dirty="0"/>
          </a:p>
        </p:txBody>
      </p:sp>
      <p:sp>
        <p:nvSpPr>
          <p:cNvPr id="3" name="Content Placeholder 2"/>
          <p:cNvSpPr>
            <a:spLocks noGrp="1"/>
          </p:cNvSpPr>
          <p:nvPr>
            <p:ph idx="1"/>
          </p:nvPr>
        </p:nvSpPr>
        <p:spPr/>
        <p:txBody>
          <a:bodyPr>
            <a:normAutofit fontScale="92500"/>
          </a:bodyPr>
          <a:lstStyle/>
          <a:p>
            <a:r>
              <a:rPr lang="en-US" dirty="0" smtClean="0"/>
              <a:t>EXPLODING</a:t>
            </a:r>
          </a:p>
          <a:p>
            <a:r>
              <a:rPr lang="en-US" dirty="0" smtClean="0"/>
              <a:t>FOR 4 LEVEL 1 AND 2 STUDIES ON ARTICULAR CARTILAGE IN THIS MONTHS AMERICAN JOURNAL OF SPORTS MEDICINE ALONE</a:t>
            </a:r>
          </a:p>
          <a:p>
            <a:r>
              <a:rPr lang="en-US" dirty="0" smtClean="0"/>
              <a:t>THE ODG SYSTEM DOES NOT ALLOW EVALUATION OF UP TO DATE LITERATURE (OR DOES IT IGNORE IT?)</a:t>
            </a:r>
          </a:p>
          <a:p>
            <a:r>
              <a:rPr lang="en-US" dirty="0" smtClean="0"/>
              <a:t>CANNOT HAVE GUIDELINES WITHOUT EXPERTS TO EVALUATE MOST RECENT LITERATURE</a:t>
            </a:r>
            <a:endParaRPr lang="en-US" dirty="0"/>
          </a:p>
        </p:txBody>
      </p:sp>
    </p:spTree>
    <p:extLst>
      <p:ext uri="{BB962C8B-B14F-4D97-AF65-F5344CB8AC3E}">
        <p14:creationId xmlns:p14="http://schemas.microsoft.com/office/powerpoint/2010/main" val="2212119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ODG GUIDELINES IN CLINICAL PRACTICE</a:t>
            </a:r>
            <a:endParaRPr lang="en-US" dirty="0"/>
          </a:p>
        </p:txBody>
      </p:sp>
      <p:sp>
        <p:nvSpPr>
          <p:cNvPr id="3" name="Content Placeholder 2"/>
          <p:cNvSpPr>
            <a:spLocks noGrp="1"/>
          </p:cNvSpPr>
          <p:nvPr>
            <p:ph idx="1"/>
          </p:nvPr>
        </p:nvSpPr>
        <p:spPr/>
        <p:txBody>
          <a:bodyPr/>
          <a:lstStyle/>
          <a:p>
            <a:r>
              <a:rPr lang="en-US" dirty="0" smtClean="0"/>
              <a:t>PT</a:t>
            </a:r>
          </a:p>
          <a:p>
            <a:r>
              <a:rPr lang="en-US" dirty="0" smtClean="0"/>
              <a:t>INJECTION</a:t>
            </a:r>
          </a:p>
          <a:p>
            <a:r>
              <a:rPr lang="en-US" dirty="0" smtClean="0"/>
              <a:t>ROTATOR CUFF TEAR</a:t>
            </a:r>
          </a:p>
          <a:p>
            <a:r>
              <a:rPr lang="en-US" dirty="0" smtClean="0"/>
              <a:t>MRI VS MRA</a:t>
            </a:r>
          </a:p>
          <a:p>
            <a:r>
              <a:rPr lang="en-US" dirty="0" smtClean="0"/>
              <a:t>ARTHROSCOPY FOR CHONDRAL LESIONS</a:t>
            </a:r>
          </a:p>
          <a:p>
            <a:r>
              <a:rPr lang="en-US" dirty="0" smtClean="0"/>
              <a:t>ARTICULAR CARTILAGE RESURFACING</a:t>
            </a:r>
            <a:endParaRPr lang="en-US" dirty="0"/>
          </a:p>
        </p:txBody>
      </p:sp>
    </p:spTree>
    <p:extLst>
      <p:ext uri="{BB962C8B-B14F-4D97-AF65-F5344CB8AC3E}">
        <p14:creationId xmlns:p14="http://schemas.microsoft.com/office/powerpoint/2010/main" val="1195726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ODG Guidelines and PT/Word Conditioning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There are a number of overall physical therapy philosophies that may not be specifically mentioned within each guideline: (1) As time goes by, one should see an increase in the active regimen of care, a decrease in the passive regimen of care, and a fading of treatment frequency; (2) The exclusive use of "passive care" (e.g., palliative modalities) is not recommended; (3) Home programs should be initiated with the first therapy session and must include ongoing assessments of compliance as well as upgrades to the program; (4) Use of self-directed home therapy will facilitate the fading of treatment frequency, from several visits per week at the initiation of therapy to much less towards the end; (5) Patients should be formally assessed after a "six-visit clinical trial" to see if the patient is moving in a positive direction, no direction, or a negative direction (prior to continuing with the physical therapy); &amp; (6) When treatment duration and/or number of visits exceeds the guideline, exceptional factors should be noted.</a:t>
            </a:r>
          </a:p>
        </p:txBody>
      </p:sp>
    </p:spTree>
    <p:extLst>
      <p:ext uri="{BB962C8B-B14F-4D97-AF65-F5344CB8AC3E}">
        <p14:creationId xmlns:p14="http://schemas.microsoft.com/office/powerpoint/2010/main" val="2596518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PT/WORK CONDITIONING</a:t>
            </a:r>
            <a:endParaRPr lang="en-US" dirty="0"/>
          </a:p>
        </p:txBody>
      </p:sp>
      <p:sp>
        <p:nvSpPr>
          <p:cNvPr id="3" name="Content Placeholder 2"/>
          <p:cNvSpPr>
            <a:spLocks noGrp="1"/>
          </p:cNvSpPr>
          <p:nvPr>
            <p:ph idx="1"/>
          </p:nvPr>
        </p:nvSpPr>
        <p:spPr/>
        <p:txBody>
          <a:bodyPr>
            <a:normAutofit lnSpcReduction="10000"/>
          </a:bodyPr>
          <a:lstStyle/>
          <a:p>
            <a:r>
              <a:rPr lang="en-US" dirty="0" smtClean="0"/>
              <a:t>PROBLEM:  THESE GUIDELINES ARE AT BEST GUESSES ABOUT THE DURATION OF PT</a:t>
            </a:r>
          </a:p>
          <a:p>
            <a:r>
              <a:rPr lang="en-US" dirty="0" smtClean="0"/>
              <a:t>ORTHOPAEDIC LITERATURE DOES NOT CONTAIN ANY INFORMATION ABOUT DURATION OF PT</a:t>
            </a:r>
          </a:p>
          <a:p>
            <a:r>
              <a:rPr lang="en-US" dirty="0" smtClean="0"/>
              <a:t>MULTIPLE PROTOCOLS ARE AVAILABLE THAT ENVISION REHAB OVER 6-9 MOS OR MORE BECAUSE ALL THE PROTOCOLS CONTAIN CERTAIN PHASES AND GOALS</a:t>
            </a:r>
            <a:endParaRPr lang="en-US" dirty="0"/>
          </a:p>
        </p:txBody>
      </p:sp>
    </p:spTree>
    <p:extLst>
      <p:ext uri="{BB962C8B-B14F-4D97-AF65-F5344CB8AC3E}">
        <p14:creationId xmlns:p14="http://schemas.microsoft.com/office/powerpoint/2010/main" val="644156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views presented here are mine.</a:t>
            </a:r>
            <a:endParaRPr lang="en-US" dirty="0"/>
          </a:p>
        </p:txBody>
      </p:sp>
      <p:sp>
        <p:nvSpPr>
          <p:cNvPr id="5" name="Subtitle 4"/>
          <p:cNvSpPr>
            <a:spLocks noGrp="1"/>
          </p:cNvSpPr>
          <p:nvPr>
            <p:ph type="subTitle" idx="1"/>
          </p:nvPr>
        </p:nvSpPr>
        <p:spPr/>
        <p:txBody>
          <a:bodyPr/>
          <a:lstStyle/>
          <a:p>
            <a:r>
              <a:rPr lang="en-US" dirty="0" smtClean="0"/>
              <a:t>Not necessarily those of the Illinois State Medical Society</a:t>
            </a:r>
            <a:endParaRPr lang="en-US" dirty="0"/>
          </a:p>
        </p:txBody>
      </p:sp>
    </p:spTree>
    <p:extLst>
      <p:ext uri="{BB962C8B-B14F-4D97-AF65-F5344CB8AC3E}">
        <p14:creationId xmlns:p14="http://schemas.microsoft.com/office/powerpoint/2010/main" val="56757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PHASED APPROACH TO PT FOLLOWING ACL RECONSTRUCTION</a:t>
            </a:r>
            <a:endParaRPr lang="en-US" dirty="0"/>
          </a:p>
        </p:txBody>
      </p:sp>
      <p:sp>
        <p:nvSpPr>
          <p:cNvPr id="3" name="Content Placeholder 2"/>
          <p:cNvSpPr>
            <a:spLocks noGrp="1"/>
          </p:cNvSpPr>
          <p:nvPr>
            <p:ph idx="1"/>
          </p:nvPr>
        </p:nvSpPr>
        <p:spPr/>
        <p:txBody>
          <a:bodyPr>
            <a:normAutofit lnSpcReduction="10000"/>
          </a:bodyPr>
          <a:lstStyle/>
          <a:p>
            <a:r>
              <a:rPr lang="en-US" dirty="0" smtClean="0"/>
              <a:t>PHASE 1:  CONTROL SWELLING AND DECREASE PAIN</a:t>
            </a:r>
          </a:p>
          <a:p>
            <a:r>
              <a:rPr lang="en-US" dirty="0" smtClean="0"/>
              <a:t>PHASE 2:  REGAIN FULL RANGE OF MOTION</a:t>
            </a:r>
          </a:p>
          <a:p>
            <a:r>
              <a:rPr lang="en-US" dirty="0" smtClean="0"/>
              <a:t>PHASE 3: REGAIN FULL STRENGTH</a:t>
            </a:r>
          </a:p>
          <a:p>
            <a:r>
              <a:rPr lang="en-US" dirty="0" smtClean="0"/>
              <a:t>PHASE 4: ADVANCE TO BALANCE, COORDINATION NEEDED FOR HIGHER LEVEL ACTIVITY</a:t>
            </a:r>
          </a:p>
          <a:p>
            <a:r>
              <a:rPr lang="en-US" dirty="0" smtClean="0"/>
              <a:t>PHASE 5: COMPLETION OF HIGH PERFORMANCE TASKS</a:t>
            </a:r>
            <a:endParaRPr lang="en-US" dirty="0"/>
          </a:p>
        </p:txBody>
      </p:sp>
    </p:spTree>
    <p:extLst>
      <p:ext uri="{BB962C8B-B14F-4D97-AF65-F5344CB8AC3E}">
        <p14:creationId xmlns:p14="http://schemas.microsoft.com/office/powerpoint/2010/main" val="3406639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ODG GUIDELINES FOR PT AFTER ACL RECONSTRUCTION</a:t>
            </a:r>
            <a:endParaRPr lang="en-US" dirty="0"/>
          </a:p>
        </p:txBody>
      </p:sp>
      <p:sp>
        <p:nvSpPr>
          <p:cNvPr id="3" name="Content Placeholder 2"/>
          <p:cNvSpPr>
            <a:spLocks noGrp="1"/>
          </p:cNvSpPr>
          <p:nvPr>
            <p:ph idx="1"/>
          </p:nvPr>
        </p:nvSpPr>
        <p:spPr/>
        <p:txBody>
          <a:bodyPr/>
          <a:lstStyle/>
          <a:p>
            <a:r>
              <a:rPr lang="en-US" b="1" dirty="0"/>
              <a:t>Sprains and strains of knee and leg; Cruciate ligament of knee (ACL tear) </a:t>
            </a:r>
            <a:r>
              <a:rPr lang="en-US" dirty="0"/>
              <a:t>(ICD9 844; 844.2):</a:t>
            </a:r>
          </a:p>
          <a:p>
            <a:r>
              <a:rPr lang="en-US" dirty="0"/>
              <a:t>Medical treatment: 12 visits over 8 weeks</a:t>
            </a:r>
          </a:p>
          <a:p>
            <a:r>
              <a:rPr lang="en-US" dirty="0"/>
              <a:t>Post-surgical (ACL repair): 24 visits over 16 weeks</a:t>
            </a:r>
          </a:p>
          <a:p>
            <a:endParaRPr lang="en-US" dirty="0"/>
          </a:p>
        </p:txBody>
      </p:sp>
    </p:spTree>
    <p:extLst>
      <p:ext uri="{BB962C8B-B14F-4D97-AF65-F5344CB8AC3E}">
        <p14:creationId xmlns:p14="http://schemas.microsoft.com/office/powerpoint/2010/main" val="2859444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SAVING ACL REHAB PROTOCOL</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dirty="0" smtClean="0"/>
          </a:p>
          <a:p>
            <a:r>
              <a:rPr lang="en-US" dirty="0" smtClean="0"/>
              <a:t>• 2-10 weeks post-op—3 times per week</a:t>
            </a:r>
          </a:p>
          <a:p>
            <a:r>
              <a:rPr lang="en-US" dirty="0" smtClean="0"/>
              <a:t>• 10-12 weeks post-op—2 times per week</a:t>
            </a:r>
          </a:p>
          <a:p>
            <a:r>
              <a:rPr lang="en-US" dirty="0" smtClean="0"/>
              <a:t>• 12+ weeks post-op—1 time per week or as needed for 4-6 </a:t>
            </a:r>
            <a:r>
              <a:rPr lang="en-US" dirty="0" err="1" smtClean="0"/>
              <a:t>wks</a:t>
            </a:r>
            <a:endParaRPr lang="en-US" dirty="0" smtClean="0"/>
          </a:p>
          <a:p>
            <a:r>
              <a:rPr lang="en-US" dirty="0" smtClean="0"/>
              <a:t>40</a:t>
            </a:r>
          </a:p>
          <a:p>
            <a:r>
              <a:rPr lang="en-US" dirty="0" smtClean="0"/>
              <a:t>Does not include high level advanced activity such as uneven ground, working on beams, </a:t>
            </a:r>
            <a:r>
              <a:rPr lang="en-US" dirty="0" err="1" smtClean="0"/>
              <a:t>etc</a:t>
            </a:r>
            <a:endParaRPr lang="en-US" dirty="0"/>
          </a:p>
        </p:txBody>
      </p:sp>
    </p:spTree>
    <p:extLst>
      <p:ext uri="{BB962C8B-B14F-4D97-AF65-F5344CB8AC3E}">
        <p14:creationId xmlns:p14="http://schemas.microsoft.com/office/powerpoint/2010/main" val="1244613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ODG AND INJECTIONS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0627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YO ASSEMBLER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LATERAL EPICONDYLITIS FOR 3 MOS.</a:t>
            </a:r>
          </a:p>
          <a:p>
            <a:r>
              <a:rPr lang="en-US" dirty="0" smtClean="0"/>
              <a:t>DOMINANT ARM</a:t>
            </a:r>
          </a:p>
          <a:p>
            <a:r>
              <a:rPr lang="en-US" dirty="0" smtClean="0"/>
              <a:t>UNABLE TO WORK</a:t>
            </a:r>
          </a:p>
          <a:p>
            <a:r>
              <a:rPr lang="en-US" dirty="0" smtClean="0"/>
              <a:t>GAVE STEROID INJECTION (ENDORSED BY ODG)</a:t>
            </a:r>
          </a:p>
          <a:p>
            <a:r>
              <a:rPr lang="en-US" dirty="0" smtClean="0"/>
              <a:t>FU CALL FROM RETROSPECTIVE PEER REVIEWER WHO STATED THAT THE INJECTION WOULD NOT BE APPROVED BY ODG GUIDELINES IF WORK STATUS OF OFF WORK WAS NOT CHANGED TO RETURN TO RESTRICTED WORK</a:t>
            </a:r>
          </a:p>
          <a:p>
            <a:r>
              <a:rPr lang="en-US" dirty="0" smtClean="0"/>
              <a:t>PROBLEM: SHE HAD ALREADY BEEN PLACED AT RESTRICTED WORK BY THE PREVIOUS PHYSICIAN BUT CONTINUED TO HAVE PAIN</a:t>
            </a:r>
            <a:endParaRPr lang="en-US" dirty="0"/>
          </a:p>
        </p:txBody>
      </p:sp>
    </p:spTree>
    <p:extLst>
      <p:ext uri="{BB962C8B-B14F-4D97-AF65-F5344CB8AC3E}">
        <p14:creationId xmlns:p14="http://schemas.microsoft.com/office/powerpoint/2010/main" val="2897319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ODG AND ROTATOR CUFF TEARS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1356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2133600" y="1219200"/>
          <a:ext cx="5838825" cy="5183188"/>
        </p:xfrm>
        <a:graphic>
          <a:graphicData uri="http://schemas.openxmlformats.org/presentationml/2006/ole">
            <mc:AlternateContent xmlns:mc="http://schemas.openxmlformats.org/markup-compatibility/2006">
              <mc:Choice xmlns:v="urn:schemas-microsoft-com:vml" Requires="v">
                <p:oleObj spid="_x0000_s2063" name="Photo Editor Photo" r:id="rId3" imgW="4923810" imgH="4371429" progId="">
                  <p:embed/>
                </p:oleObj>
              </mc:Choice>
              <mc:Fallback>
                <p:oleObj name="Photo Editor Photo" r:id="rId3" imgW="4923810" imgH="4371429"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219200"/>
                        <a:ext cx="5838825" cy="518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normAutofit/>
          </a:bodyPr>
          <a:lstStyle/>
          <a:p>
            <a:r>
              <a:rPr lang="en-US" dirty="0" smtClean="0"/>
              <a:t>55 YO IRONWORKER ACUTE TEAR</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31626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ASSUMING YOU ARE THIS PATIENT</a:t>
            </a:r>
            <a:endParaRPr lang="en-US" dirty="0"/>
          </a:p>
        </p:txBody>
      </p:sp>
      <p:sp>
        <p:nvSpPr>
          <p:cNvPr id="3" name="Content Placeholder 2"/>
          <p:cNvSpPr>
            <a:spLocks noGrp="1"/>
          </p:cNvSpPr>
          <p:nvPr>
            <p:ph idx="1"/>
          </p:nvPr>
        </p:nvSpPr>
        <p:spPr/>
        <p:txBody>
          <a:bodyPr/>
          <a:lstStyle/>
          <a:p>
            <a:r>
              <a:rPr lang="en-US" dirty="0" smtClean="0"/>
              <a:t>HOW MANY OF YOU WOULD WANT YOUR ROTATOR CUFF FIXED?</a:t>
            </a:r>
          </a:p>
          <a:p>
            <a:r>
              <a:rPr lang="en-US" dirty="0" smtClean="0"/>
              <a:t>HOW MANY WOULDN’T?</a:t>
            </a:r>
            <a:endParaRPr lang="en-US" dirty="0"/>
          </a:p>
        </p:txBody>
      </p:sp>
    </p:spTree>
    <p:extLst>
      <p:ext uri="{BB962C8B-B14F-4D97-AF65-F5344CB8AC3E}">
        <p14:creationId xmlns:p14="http://schemas.microsoft.com/office/powerpoint/2010/main" val="3040920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ODG GUIDELINES SAY?</a:t>
            </a:r>
            <a:endParaRPr lang="en-US" dirty="0"/>
          </a:p>
        </p:txBody>
      </p:sp>
      <p:sp>
        <p:nvSpPr>
          <p:cNvPr id="3" name="Content Placeholder 2"/>
          <p:cNvSpPr>
            <a:spLocks noGrp="1"/>
          </p:cNvSpPr>
          <p:nvPr>
            <p:ph idx="1"/>
          </p:nvPr>
        </p:nvSpPr>
        <p:spPr/>
        <p:txBody>
          <a:bodyPr/>
          <a:lstStyle/>
          <a:p>
            <a:r>
              <a:rPr lang="en-US" dirty="0" smtClean="0"/>
              <a:t>NO SURGERY</a:t>
            </a:r>
          </a:p>
          <a:p>
            <a:r>
              <a:rPr lang="en-US" dirty="0" smtClean="0"/>
              <a:t>SURGERY IS OK</a:t>
            </a:r>
            <a:endParaRPr lang="en-US" dirty="0"/>
          </a:p>
        </p:txBody>
      </p:sp>
    </p:spTree>
    <p:extLst>
      <p:ext uri="{BB962C8B-B14F-4D97-AF65-F5344CB8AC3E}">
        <p14:creationId xmlns:p14="http://schemas.microsoft.com/office/powerpoint/2010/main" val="3110502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ODG GUIDELINES 2014</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 </a:t>
            </a:r>
          </a:p>
          <a:p>
            <a:r>
              <a:rPr lang="en-US" b="1" dirty="0"/>
              <a:t>Indications for surgery—Rotator cuff </a:t>
            </a:r>
            <a:r>
              <a:rPr lang="en-US" b="1" dirty="0" smtClean="0"/>
              <a:t>repair:</a:t>
            </a:r>
            <a:endParaRPr lang="en-US" b="1" dirty="0"/>
          </a:p>
          <a:p>
            <a:pPr marL="0" indent="0">
              <a:buNone/>
            </a:pPr>
            <a:r>
              <a:rPr lang="en-US" b="1" dirty="0"/>
              <a:t> </a:t>
            </a:r>
            <a:r>
              <a:rPr lang="en-US" dirty="0" smtClean="0">
                <a:solidFill>
                  <a:srgbClr val="FFFF00"/>
                </a:solidFill>
              </a:rPr>
              <a:t>Conservative </a:t>
            </a:r>
            <a:r>
              <a:rPr lang="en-US" dirty="0">
                <a:solidFill>
                  <a:srgbClr val="FFFF00"/>
                </a:solidFill>
              </a:rPr>
              <a:t>care: Recommended 3-6 months…Treatment must be directed toward gaining full ROM…PLUS</a:t>
            </a:r>
          </a:p>
          <a:p>
            <a:pPr marL="0" lvl="0" indent="0">
              <a:buNone/>
            </a:pPr>
            <a:r>
              <a:rPr lang="en-US" dirty="0">
                <a:solidFill>
                  <a:srgbClr val="FFFF00"/>
                </a:solidFill>
              </a:rPr>
              <a:t>Subjective Clinical Findings:  Pain with active arc of motion 90-130 degrees. AND Pain at night</a:t>
            </a:r>
          </a:p>
          <a:p>
            <a:pPr lvl="0"/>
            <a:r>
              <a:rPr lang="en-US" dirty="0"/>
              <a:t>Objective Clinical Findings:  Weak or absent abduction …AND Tenderness over rotator cuff…AND Positive impingement sign and temporary relief of pain after injection</a:t>
            </a:r>
          </a:p>
          <a:p>
            <a:pPr lvl="0"/>
            <a:r>
              <a:rPr lang="en-US" dirty="0"/>
              <a:t>Imaging studies:  Conventional imaging studies and Gadolinium MRI or ultrasound</a:t>
            </a:r>
          </a:p>
          <a:p>
            <a:endParaRPr lang="en-US" dirty="0"/>
          </a:p>
        </p:txBody>
      </p:sp>
    </p:spTree>
    <p:extLst>
      <p:ext uri="{BB962C8B-B14F-4D97-AF65-F5344CB8AC3E}">
        <p14:creationId xmlns:p14="http://schemas.microsoft.com/office/powerpoint/2010/main" val="3969448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dirty="0" smtClean="0"/>
              <a:t>UTILIZATION REVIEW UNDER 2011 LAW</a:t>
            </a:r>
          </a:p>
        </p:txBody>
      </p:sp>
      <p:sp>
        <p:nvSpPr>
          <p:cNvPr id="21507" name="Rectangle 3"/>
          <p:cNvSpPr>
            <a:spLocks noGrp="1" noChangeArrowheads="1"/>
          </p:cNvSpPr>
          <p:nvPr>
            <p:ph idx="1"/>
          </p:nvPr>
        </p:nvSpPr>
        <p:spPr>
          <a:xfrm>
            <a:off x="457200" y="2354263"/>
            <a:ext cx="8229600" cy="3771900"/>
          </a:xfrm>
        </p:spPr>
        <p:txBody>
          <a:bodyPr/>
          <a:lstStyle/>
          <a:p>
            <a:pPr eaLnBrk="1" hangingPunct="1">
              <a:buFontTx/>
              <a:buNone/>
            </a:pPr>
            <a:r>
              <a:rPr lang="en-US" sz="2400" dirty="0" smtClean="0"/>
              <a:t>‘When a payment for medical services has been denied …pursuant to UR, </a:t>
            </a:r>
            <a:r>
              <a:rPr lang="en-US" sz="2400" dirty="0" smtClean="0">
                <a:solidFill>
                  <a:srgbClr val="FFFF00"/>
                </a:solidFill>
              </a:rPr>
              <a:t>the employee has the burden of proof to show by a preponderance of the evidence that a variance from the standards of care used by the person or entity performing the UR</a:t>
            </a:r>
            <a:r>
              <a:rPr lang="en-US" sz="2400" dirty="0" smtClean="0"/>
              <a:t>…is reasonably required to cure or relieve the effects of his or her injury.’</a:t>
            </a:r>
          </a:p>
        </p:txBody>
      </p:sp>
      <p:sp>
        <p:nvSpPr>
          <p:cNvPr id="2" name="Freeform 1"/>
          <p:cNvSpPr/>
          <p:nvPr/>
        </p:nvSpPr>
        <p:spPr>
          <a:xfrm>
            <a:off x="3137095" y="2954215"/>
            <a:ext cx="661182" cy="154745"/>
          </a:xfrm>
          <a:custGeom>
            <a:avLst/>
            <a:gdLst>
              <a:gd name="connsiteX0" fmla="*/ 0 w 661182"/>
              <a:gd name="connsiteY0" fmla="*/ 0 h 154745"/>
              <a:gd name="connsiteX1" fmla="*/ 196948 w 661182"/>
              <a:gd name="connsiteY1" fmla="*/ 42203 h 154745"/>
              <a:gd name="connsiteX2" fmla="*/ 239151 w 661182"/>
              <a:gd name="connsiteY2" fmla="*/ 56271 h 154745"/>
              <a:gd name="connsiteX3" fmla="*/ 351693 w 661182"/>
              <a:gd name="connsiteY3" fmla="*/ 70339 h 154745"/>
              <a:gd name="connsiteX4" fmla="*/ 436099 w 661182"/>
              <a:gd name="connsiteY4" fmla="*/ 98474 h 154745"/>
              <a:gd name="connsiteX5" fmla="*/ 562708 w 661182"/>
              <a:gd name="connsiteY5" fmla="*/ 154745 h 154745"/>
              <a:gd name="connsiteX6" fmla="*/ 661182 w 661182"/>
              <a:gd name="connsiteY6" fmla="*/ 154745 h 15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182" h="154745">
                <a:moveTo>
                  <a:pt x="0" y="0"/>
                </a:moveTo>
                <a:cubicBezTo>
                  <a:pt x="162038" y="54013"/>
                  <a:pt x="1738" y="6711"/>
                  <a:pt x="196948" y="42203"/>
                </a:cubicBezTo>
                <a:cubicBezTo>
                  <a:pt x="211537" y="44856"/>
                  <a:pt x="224562" y="53618"/>
                  <a:pt x="239151" y="56271"/>
                </a:cubicBezTo>
                <a:cubicBezTo>
                  <a:pt x="276347" y="63034"/>
                  <a:pt x="314179" y="65650"/>
                  <a:pt x="351693" y="70339"/>
                </a:cubicBezTo>
                <a:cubicBezTo>
                  <a:pt x="379828" y="79717"/>
                  <a:pt x="411423" y="82023"/>
                  <a:pt x="436099" y="98474"/>
                </a:cubicBezTo>
                <a:cubicBezTo>
                  <a:pt x="474347" y="123974"/>
                  <a:pt x="512483" y="154745"/>
                  <a:pt x="562708" y="154745"/>
                </a:cubicBezTo>
                <a:lnTo>
                  <a:pt x="661182" y="15474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71162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AAOS 2013</a:t>
            </a:r>
            <a:endParaRPr lang="en-US" dirty="0"/>
          </a:p>
        </p:txBody>
      </p:sp>
      <p:sp>
        <p:nvSpPr>
          <p:cNvPr id="3" name="Content Placeholder 2"/>
          <p:cNvSpPr>
            <a:spLocks noGrp="1"/>
          </p:cNvSpPr>
          <p:nvPr>
            <p:ph idx="1"/>
          </p:nvPr>
        </p:nvSpPr>
        <p:spPr/>
        <p:txBody>
          <a:bodyPr/>
          <a:lstStyle/>
          <a:p>
            <a:r>
              <a:rPr lang="en-US" dirty="0"/>
              <a:t>APPROPRIATE USE CRITERIA FOR OPTIMIZING THE MANAGEMENT OF FULL-THICKNESS ROTATOR CUFF TEARS</a:t>
            </a:r>
          </a:p>
          <a:p>
            <a:r>
              <a:rPr lang="en-US" dirty="0"/>
              <a:t>Patient Scenarios </a:t>
            </a:r>
            <a:r>
              <a:rPr lang="en-US" dirty="0" smtClean="0"/>
              <a:t>434</a:t>
            </a:r>
            <a:endParaRPr lang="en-US" dirty="0"/>
          </a:p>
          <a:p>
            <a:r>
              <a:rPr lang="en-US" dirty="0"/>
              <a:t>R = Rarely Appropriate, M = May Be Appropriate, A = </a:t>
            </a:r>
            <a:r>
              <a:rPr lang="en-US" dirty="0" smtClean="0"/>
              <a:t>Appropriate</a:t>
            </a:r>
          </a:p>
          <a:p>
            <a:r>
              <a:rPr lang="en-US" dirty="0" smtClean="0"/>
              <a:t>Under this scenario repair of this acute traumatic care is appropriate</a:t>
            </a:r>
            <a:endParaRPr lang="en-US" dirty="0"/>
          </a:p>
        </p:txBody>
      </p:sp>
    </p:spTree>
    <p:extLst>
      <p:ext uri="{BB962C8B-B14F-4D97-AF65-F5344CB8AC3E}">
        <p14:creationId xmlns:p14="http://schemas.microsoft.com/office/powerpoint/2010/main" val="738280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UR physician can employ the guidelines to state that repair is not indicated</a:t>
            </a:r>
          </a:p>
          <a:p>
            <a:r>
              <a:rPr lang="en-US" dirty="0" smtClean="0"/>
              <a:t>Surgery is not performed</a:t>
            </a:r>
          </a:p>
          <a:p>
            <a:r>
              <a:rPr lang="en-US" dirty="0" smtClean="0"/>
              <a:t>The ironworker sits at home collecting TTD for 3-6 months</a:t>
            </a:r>
          </a:p>
          <a:p>
            <a:r>
              <a:rPr lang="en-US" dirty="0" smtClean="0"/>
              <a:t>The insurers pays for physical therapy</a:t>
            </a:r>
          </a:p>
          <a:p>
            <a:r>
              <a:rPr lang="en-US" dirty="0"/>
              <a:t>T</a:t>
            </a:r>
            <a:r>
              <a:rPr lang="en-US" dirty="0" smtClean="0"/>
              <a:t>he odds are that he needs the surgery, but</a:t>
            </a:r>
          </a:p>
          <a:p>
            <a:r>
              <a:rPr lang="en-US" dirty="0" smtClean="0"/>
              <a:t>Because the surgery has been delayed the result may very well not be as good as if he had it immediately</a:t>
            </a:r>
            <a:endParaRPr lang="en-US" dirty="0"/>
          </a:p>
        </p:txBody>
      </p:sp>
    </p:spTree>
    <p:extLst>
      <p:ext uri="{BB962C8B-B14F-4D97-AF65-F5344CB8AC3E}">
        <p14:creationId xmlns:p14="http://schemas.microsoft.com/office/powerpoint/2010/main" val="2872621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ODG ON MRI VS MRI ARTHROGRAM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9170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51 YO ELECTRICIAN DECORATED WAR VETERAN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 MOS SP TRACTION INJURY TO SHOULDER</a:t>
            </a:r>
          </a:p>
          <a:p>
            <a:r>
              <a:rPr lang="en-US" dirty="0" smtClean="0"/>
              <a:t>FAILED NONOP RX INCLUDING 6 WKS OF PT</a:t>
            </a:r>
          </a:p>
          <a:p>
            <a:r>
              <a:rPr lang="en-US" dirty="0" smtClean="0"/>
              <a:t>PRESENTED TO ME WITH PAIN AND FINDINGS CONSISTENT WITH LABRAL/BICEPS TEAR (POSITIVE OBRIEN SIGN)</a:t>
            </a:r>
          </a:p>
          <a:p>
            <a:r>
              <a:rPr lang="en-US" dirty="0" smtClean="0"/>
              <a:t>PRIOR PLAIN, POOR MRI READ AS SHOWING ‘SMALL PARTIAL THICKNESS CUFF TEAR’</a:t>
            </a:r>
          </a:p>
          <a:p>
            <a:r>
              <a:rPr lang="en-US" dirty="0" smtClean="0"/>
              <a:t>ANTICIPATING UR ISSUES IN THE FUTURE, I GIVE A CORTISONE SHOT WHICH DOES NOT HELP</a:t>
            </a:r>
          </a:p>
          <a:p>
            <a:r>
              <a:rPr lang="en-US" dirty="0" smtClean="0"/>
              <a:t>I REQUEST MRI ARTHROGRAM</a:t>
            </a:r>
            <a:endParaRPr lang="en-US" dirty="0"/>
          </a:p>
        </p:txBody>
      </p:sp>
    </p:spTree>
    <p:extLst>
      <p:ext uri="{BB962C8B-B14F-4D97-AF65-F5344CB8AC3E}">
        <p14:creationId xmlns:p14="http://schemas.microsoft.com/office/powerpoint/2010/main" val="1638737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VS MRI ARTHROGRAM</a:t>
            </a:r>
            <a:endParaRPr lang="en-US" dirty="0"/>
          </a:p>
        </p:txBody>
      </p:sp>
      <p:sp>
        <p:nvSpPr>
          <p:cNvPr id="3" name="Content Placeholder 2"/>
          <p:cNvSpPr>
            <a:spLocks noGrp="1"/>
          </p:cNvSpPr>
          <p:nvPr>
            <p:ph idx="1"/>
          </p:nvPr>
        </p:nvSpPr>
        <p:spPr/>
        <p:txBody>
          <a:bodyPr/>
          <a:lstStyle/>
          <a:p>
            <a:r>
              <a:rPr lang="en-US" dirty="0" smtClean="0"/>
              <a:t>SUMMARY OF CURRENT LITERATURE</a:t>
            </a:r>
          </a:p>
          <a:p>
            <a:r>
              <a:rPr lang="en-US" dirty="0" smtClean="0"/>
              <a:t>MRI IS GOOD FOR DIAGNOSING FULL THICKNESS ROTATOR CUFF TEAR</a:t>
            </a:r>
          </a:p>
          <a:p>
            <a:r>
              <a:rPr lang="en-US" dirty="0" smtClean="0"/>
              <a:t>MRA IS BETTER FOR TEARS OF THE GLENOID LABRUM, BICEPS OR PARTIAL THICKNESS ROTATOR CUFF TEARS</a:t>
            </a:r>
            <a:endParaRPr lang="en-US" dirty="0"/>
          </a:p>
        </p:txBody>
      </p:sp>
    </p:spTree>
    <p:extLst>
      <p:ext uri="{BB962C8B-B14F-4D97-AF65-F5344CB8AC3E}">
        <p14:creationId xmlns:p14="http://schemas.microsoft.com/office/powerpoint/2010/main" val="2247929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ODG GUIDELINES CITED BY REVIEWER</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a:t>
            </a:r>
          </a:p>
          <a:p>
            <a:r>
              <a:rPr lang="en-US" dirty="0" smtClean="0"/>
              <a:t>ODG: ‘Non-contrast </a:t>
            </a:r>
            <a:r>
              <a:rPr lang="en-US" dirty="0"/>
              <a:t>MRI is sufficient for rotator cuff tears, and contrast enhancement is recommended for SLAP tears</a:t>
            </a:r>
            <a:r>
              <a:rPr lang="en-US" dirty="0" smtClean="0"/>
              <a:t>.’ </a:t>
            </a:r>
          </a:p>
          <a:p>
            <a:r>
              <a:rPr lang="en-US" dirty="0" smtClean="0"/>
              <a:t>DENIAL FOR MRI ARTHROGRAM: ‘There is no documentation that there is a labral tear in this case and therefore the request in denied.’</a:t>
            </a:r>
          </a:p>
          <a:p>
            <a:endParaRPr lang="en-US" dirty="0"/>
          </a:p>
        </p:txBody>
      </p:sp>
    </p:spTree>
    <p:extLst>
      <p:ext uri="{BB962C8B-B14F-4D97-AF65-F5344CB8AC3E}">
        <p14:creationId xmlns:p14="http://schemas.microsoft.com/office/powerpoint/2010/main" val="3030927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OF THE STORY</a:t>
            </a:r>
            <a:endParaRPr lang="en-US" dirty="0"/>
          </a:p>
        </p:txBody>
      </p:sp>
      <p:sp>
        <p:nvSpPr>
          <p:cNvPr id="3" name="Content Placeholder 2"/>
          <p:cNvSpPr>
            <a:spLocks noGrp="1"/>
          </p:cNvSpPr>
          <p:nvPr>
            <p:ph idx="1"/>
          </p:nvPr>
        </p:nvSpPr>
        <p:spPr/>
        <p:txBody>
          <a:bodyPr/>
          <a:lstStyle/>
          <a:p>
            <a:r>
              <a:rPr lang="en-US" dirty="0" smtClean="0"/>
              <a:t>MRA IS REFUSED BY INSURANCE COMPANY</a:t>
            </a:r>
          </a:p>
          <a:p>
            <a:r>
              <a:rPr lang="en-US" dirty="0" smtClean="0"/>
              <a:t>IME IS FINALLY OBTAINED FROM A WELL RESPECTED SURGEON</a:t>
            </a:r>
          </a:p>
          <a:p>
            <a:r>
              <a:rPr lang="en-US" dirty="0" smtClean="0"/>
              <a:t>SURGERY IS PERFORMED 3 MONTHS LATER</a:t>
            </a:r>
            <a:endParaRPr lang="en-US" dirty="0"/>
          </a:p>
        </p:txBody>
      </p:sp>
    </p:spTree>
    <p:extLst>
      <p:ext uri="{BB962C8B-B14F-4D97-AF65-F5344CB8AC3E}">
        <p14:creationId xmlns:p14="http://schemas.microsoft.com/office/powerpoint/2010/main" val="2340312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95400"/>
            <a:ext cx="6305550" cy="472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008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The pathology found at surgery would have been easily diagnosed by </a:t>
            </a:r>
            <a:r>
              <a:rPr lang="en-US" dirty="0" err="1"/>
              <a:t>mri</a:t>
            </a:r>
            <a:r>
              <a:rPr lang="en-US" dirty="0"/>
              <a:t> arthrogram and was not seen on plain </a:t>
            </a:r>
            <a:r>
              <a:rPr lang="en-US" dirty="0" err="1"/>
              <a:t>mri</a:t>
            </a:r>
            <a:r>
              <a:rPr lang="en-US" dirty="0"/>
              <a:t>. This could have been expected. The denial by the carrier of the request for </a:t>
            </a:r>
            <a:r>
              <a:rPr lang="en-US" dirty="0" err="1"/>
              <a:t>mri</a:t>
            </a:r>
            <a:r>
              <a:rPr lang="en-US" dirty="0"/>
              <a:t> arthrogram led to prolonged pain and disability for this pt.</a:t>
            </a:r>
          </a:p>
          <a:p>
            <a:r>
              <a:rPr lang="en-US" dirty="0"/>
              <a:t/>
            </a:r>
            <a:br>
              <a:rPr lang="en-US" dirty="0"/>
            </a:br>
            <a:endParaRPr lang="en-US" dirty="0"/>
          </a:p>
          <a:p>
            <a:r>
              <a:rPr lang="en-US" dirty="0"/>
              <a:t>#        SIGNED BY Preston M </a:t>
            </a:r>
            <a:r>
              <a:rPr lang="en-US" dirty="0" err="1"/>
              <a:t>Wolin</a:t>
            </a:r>
            <a:r>
              <a:rPr lang="en-US" dirty="0"/>
              <a:t>, MD, M.D.  (PMW)       03/16/2016 11:41AM</a:t>
            </a:r>
          </a:p>
          <a:p>
            <a:r>
              <a:rPr lang="en-US" dirty="0"/>
              <a:t/>
            </a:r>
            <a:br>
              <a:rPr lang="en-US" dirty="0"/>
            </a:br>
            <a:endParaRPr lang="en-US" dirty="0"/>
          </a:p>
        </p:txBody>
      </p:sp>
    </p:spTree>
    <p:extLst>
      <p:ext uri="{BB962C8B-B14F-4D97-AF65-F5344CB8AC3E}">
        <p14:creationId xmlns:p14="http://schemas.microsoft.com/office/powerpoint/2010/main" val="2262779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ODG AND CHONDRAL INJURIES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1634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GUIDELINES</a:t>
            </a:r>
            <a:endParaRPr lang="en-US" dirty="0"/>
          </a:p>
        </p:txBody>
      </p:sp>
      <p:sp>
        <p:nvSpPr>
          <p:cNvPr id="3" name="Content Placeholder 2"/>
          <p:cNvSpPr>
            <a:spLocks noGrp="1"/>
          </p:cNvSpPr>
          <p:nvPr>
            <p:ph idx="1"/>
          </p:nvPr>
        </p:nvSpPr>
        <p:spPr/>
        <p:txBody>
          <a:bodyPr/>
          <a:lstStyle/>
          <a:p>
            <a:r>
              <a:rPr lang="en-US" dirty="0" smtClean="0"/>
              <a:t>“The </a:t>
            </a:r>
            <a:r>
              <a:rPr lang="en-US" dirty="0"/>
              <a:t>evaluation must be accomplished by means of a system that identifies the utilization of health care services based on a standard of care nationally recognized peer review guidelines as well as nationally recognized treatment guidelines and evidence-based medicine based upon standards as provided in this </a:t>
            </a:r>
            <a:r>
              <a:rPr lang="en-US" dirty="0" smtClean="0"/>
              <a:t>act.”</a:t>
            </a:r>
            <a:endParaRPr lang="en-US" dirty="0"/>
          </a:p>
        </p:txBody>
      </p:sp>
    </p:spTree>
    <p:extLst>
      <p:ext uri="{BB962C8B-B14F-4D97-AF65-F5344CB8AC3E}">
        <p14:creationId xmlns:p14="http://schemas.microsoft.com/office/powerpoint/2010/main" val="1319159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a:t>
            </a:r>
            <a:r>
              <a:rPr lang="en-US" dirty="0" err="1" smtClean="0"/>
              <a:t>yo</a:t>
            </a:r>
            <a:r>
              <a:rPr lang="en-US" dirty="0" smtClean="0"/>
              <a:t> policeman</a:t>
            </a:r>
            <a:endParaRPr lang="en-US" dirty="0"/>
          </a:p>
        </p:txBody>
      </p:sp>
      <p:sp>
        <p:nvSpPr>
          <p:cNvPr id="3" name="Content Placeholder 2"/>
          <p:cNvSpPr>
            <a:spLocks noGrp="1"/>
          </p:cNvSpPr>
          <p:nvPr>
            <p:ph idx="1"/>
          </p:nvPr>
        </p:nvSpPr>
        <p:spPr/>
        <p:txBody>
          <a:bodyPr>
            <a:normAutofit fontScale="92500"/>
          </a:bodyPr>
          <a:lstStyle/>
          <a:p>
            <a:r>
              <a:rPr lang="en-US" dirty="0" smtClean="0"/>
              <a:t>6 </a:t>
            </a:r>
            <a:r>
              <a:rPr lang="en-US" dirty="0" err="1" smtClean="0"/>
              <a:t>mos</a:t>
            </a:r>
            <a:r>
              <a:rPr lang="en-US" dirty="0" smtClean="0"/>
              <a:t> history of pain and locking after an injury</a:t>
            </a:r>
          </a:p>
          <a:p>
            <a:r>
              <a:rPr lang="en-US" dirty="0" smtClean="0"/>
              <a:t>Failed </a:t>
            </a:r>
            <a:r>
              <a:rPr lang="en-US" dirty="0" err="1" smtClean="0"/>
              <a:t>nonoperative</a:t>
            </a:r>
            <a:r>
              <a:rPr lang="en-US" dirty="0" smtClean="0"/>
              <a:t> treatment</a:t>
            </a:r>
          </a:p>
          <a:p>
            <a:r>
              <a:rPr lang="en-US" dirty="0" smtClean="0"/>
              <a:t>MRI read as ‘degenerative changes in articular cartilage’. In actuality damage can be either acute or chronic.</a:t>
            </a:r>
          </a:p>
          <a:p>
            <a:r>
              <a:rPr lang="en-US" dirty="0" smtClean="0"/>
              <a:t>I document that the changes are not ‘degenerative’ but traumatic and go along with his mechanism of injury, symptoms and physical findings.</a:t>
            </a:r>
            <a:endParaRPr lang="en-US" dirty="0"/>
          </a:p>
        </p:txBody>
      </p:sp>
    </p:spTree>
    <p:extLst>
      <p:ext uri="{BB962C8B-B14F-4D97-AF65-F5344CB8AC3E}">
        <p14:creationId xmlns:p14="http://schemas.microsoft.com/office/powerpoint/2010/main" val="3191308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34344" y="1600200"/>
            <a:ext cx="547531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74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REVIEWER</a:t>
            </a:r>
            <a:endParaRPr lang="en-US" dirty="0"/>
          </a:p>
        </p:txBody>
      </p:sp>
      <p:sp>
        <p:nvSpPr>
          <p:cNvPr id="3" name="Content Placeholder 2"/>
          <p:cNvSpPr>
            <a:spLocks noGrp="1"/>
          </p:cNvSpPr>
          <p:nvPr>
            <p:ph idx="1"/>
          </p:nvPr>
        </p:nvSpPr>
        <p:spPr/>
        <p:txBody>
          <a:bodyPr/>
          <a:lstStyle/>
          <a:p>
            <a:r>
              <a:rPr lang="en-US" dirty="0" smtClean="0"/>
              <a:t>Cites ODG Guidelines in denial of care</a:t>
            </a:r>
          </a:p>
          <a:p>
            <a:r>
              <a:rPr lang="en-US" dirty="0" smtClean="0"/>
              <a:t>States that the Guidelines do not approve the use of arthroscopy in ‘degenerative arthritis’</a:t>
            </a:r>
          </a:p>
          <a:p>
            <a:r>
              <a:rPr lang="en-US" dirty="0" smtClean="0"/>
              <a:t>I write an appeal letter</a:t>
            </a:r>
          </a:p>
          <a:p>
            <a:pPr marL="0" indent="0">
              <a:buNone/>
            </a:pPr>
            <a:endParaRPr lang="en-US" dirty="0"/>
          </a:p>
        </p:txBody>
      </p:sp>
    </p:spTree>
    <p:extLst>
      <p:ext uri="{BB962C8B-B14F-4D97-AF65-F5344CB8AC3E}">
        <p14:creationId xmlns:p14="http://schemas.microsoft.com/office/powerpoint/2010/main" val="19629537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r>
              <a:rPr lang="en-US" sz="8000" dirty="0"/>
              <a:t> I am requesting a formal appeal for the denial decision on this individual for the following reasons.   First, I attempted to contact the review physician but was unable to do so within the time demand given because of the fact that I was in the operating room.  Second, it is not clear what the specialty of the review physician is.  Third, the denial is based on knee arthroscopy not being recommended for "osteoarthritis".   This is apparently based on an MRI reading referring to 'degenerative changes'.  The reviewing physician should have known that whether the loss of articular cartilage is traumatic or atraumatic, the MRI appearance is the same.  A radiologist cannot know what the cause is. The patient had a specific trauma. This patient does not have osteoarthritis.  He has a chondral injury of his femoral condyle.  He has mechanical symptoms of locking and catching.  He has point tenderness on physical examination.  He has failed non-operative treatment. He is disabled from police work.  There are no other treatment options.  </a:t>
            </a:r>
            <a:r>
              <a:rPr lang="en-US" sz="8000" dirty="0" smtClean="0"/>
              <a:t> </a:t>
            </a:r>
            <a:r>
              <a:rPr lang="en-US" sz="8000" dirty="0"/>
              <a:t>I specifically request that the appeal be obtained from an </a:t>
            </a:r>
            <a:r>
              <a:rPr lang="en-US" sz="8000" dirty="0" err="1"/>
              <a:t>orthopaedic</a:t>
            </a:r>
            <a:r>
              <a:rPr lang="en-US" sz="8000" dirty="0"/>
              <a:t> surgeon with sports medicine specialty certification.</a:t>
            </a:r>
          </a:p>
          <a:p>
            <a:endParaRPr lang="en-US" sz="3800" dirty="0"/>
          </a:p>
          <a:p>
            <a:r>
              <a:rPr lang="en-US" sz="3800" dirty="0"/>
              <a:t/>
            </a:r>
            <a:br>
              <a:rPr lang="en-US" sz="3800" dirty="0"/>
            </a:br>
            <a:endParaRPr lang="en-US" sz="3800" dirty="0"/>
          </a:p>
          <a:p>
            <a:r>
              <a:rPr lang="en-US" dirty="0"/>
              <a:t/>
            </a:r>
            <a:br>
              <a:rPr lang="en-US" dirty="0"/>
            </a:br>
            <a:endParaRPr lang="en-US" dirty="0"/>
          </a:p>
          <a:p>
            <a:endParaRPr lang="en-US" dirty="0"/>
          </a:p>
        </p:txBody>
      </p:sp>
    </p:spTree>
    <p:extLst>
      <p:ext uri="{BB962C8B-B14F-4D97-AF65-F5344CB8AC3E}">
        <p14:creationId xmlns:p14="http://schemas.microsoft.com/office/powerpoint/2010/main" val="3691443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 </a:t>
            </a:r>
            <a:r>
              <a:rPr lang="en-US" dirty="0" err="1" smtClean="0"/>
              <a:t>wks</a:t>
            </a:r>
            <a:r>
              <a:rPr lang="en-US" dirty="0" smtClean="0"/>
              <a:t> later</a:t>
            </a:r>
            <a:endParaRPr lang="en-US" dirty="0"/>
          </a:p>
        </p:txBody>
      </p:sp>
      <p:sp>
        <p:nvSpPr>
          <p:cNvPr id="5" name="Content Placeholder 4"/>
          <p:cNvSpPr>
            <a:spLocks noGrp="1"/>
          </p:cNvSpPr>
          <p:nvPr>
            <p:ph idx="1"/>
          </p:nvPr>
        </p:nvSpPr>
        <p:spPr/>
        <p:txBody>
          <a:bodyPr/>
          <a:lstStyle/>
          <a:p>
            <a:r>
              <a:rPr lang="en-US" dirty="0" smtClean="0"/>
              <a:t>An appeal reviewer contacts me</a:t>
            </a:r>
          </a:p>
          <a:p>
            <a:r>
              <a:rPr lang="en-US" dirty="0" smtClean="0"/>
              <a:t>States he has approved surgery</a:t>
            </a:r>
          </a:p>
          <a:p>
            <a:r>
              <a:rPr lang="en-US" dirty="0" smtClean="0"/>
              <a:t>He says that there never should have been a denial in the first place.</a:t>
            </a:r>
            <a:endParaRPr lang="en-US" dirty="0"/>
          </a:p>
        </p:txBody>
      </p:sp>
    </p:spTree>
    <p:extLst>
      <p:ext uri="{BB962C8B-B14F-4D97-AF65-F5344CB8AC3E}">
        <p14:creationId xmlns:p14="http://schemas.microsoft.com/office/powerpoint/2010/main" val="1991255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ODG AND CARTILAGE TRANSPLANT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2673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a:t>
            </a:r>
            <a:r>
              <a:rPr lang="en-US" dirty="0" err="1" smtClean="0"/>
              <a:t>yo</a:t>
            </a:r>
            <a:r>
              <a:rPr lang="en-US" dirty="0" smtClean="0"/>
              <a:t> trapeze artist</a:t>
            </a:r>
            <a:endParaRPr lang="en-US" dirty="0"/>
          </a:p>
        </p:txBody>
      </p:sp>
      <p:sp>
        <p:nvSpPr>
          <p:cNvPr id="3" name="Content Placeholder 2"/>
          <p:cNvSpPr>
            <a:spLocks noGrp="1"/>
          </p:cNvSpPr>
          <p:nvPr>
            <p:ph idx="1"/>
          </p:nvPr>
        </p:nvSpPr>
        <p:spPr/>
        <p:txBody>
          <a:bodyPr/>
          <a:lstStyle/>
          <a:p>
            <a:r>
              <a:rPr lang="en-US" dirty="0" smtClean="0"/>
              <a:t>Injured when he fell</a:t>
            </a:r>
          </a:p>
          <a:p>
            <a:r>
              <a:rPr lang="en-US" dirty="0" smtClean="0"/>
              <a:t>Pain and locking for 6 </a:t>
            </a:r>
            <a:r>
              <a:rPr lang="en-US" dirty="0" err="1" smtClean="0"/>
              <a:t>mos</a:t>
            </a:r>
            <a:endParaRPr lang="en-US" dirty="0" smtClean="0"/>
          </a:p>
          <a:p>
            <a:r>
              <a:rPr lang="en-US" dirty="0" smtClean="0"/>
              <a:t>I recommend an arthroscopy</a:t>
            </a:r>
            <a:endParaRPr lang="en-US" dirty="0"/>
          </a:p>
        </p:txBody>
      </p:sp>
    </p:spTree>
    <p:extLst>
      <p:ext uri="{BB962C8B-B14F-4D97-AF65-F5344CB8AC3E}">
        <p14:creationId xmlns:p14="http://schemas.microsoft.com/office/powerpoint/2010/main" val="1320290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full thickness chondral defect</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48922" y="1600200"/>
            <a:ext cx="80461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0935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lesion is a large one</a:t>
            </a:r>
            <a:endParaRPr lang="en-US" dirty="0"/>
          </a:p>
        </p:txBody>
      </p:sp>
      <p:sp>
        <p:nvSpPr>
          <p:cNvPr id="3" name="Content Placeholder 2"/>
          <p:cNvSpPr>
            <a:spLocks noGrp="1"/>
          </p:cNvSpPr>
          <p:nvPr>
            <p:ph idx="1"/>
          </p:nvPr>
        </p:nvSpPr>
        <p:spPr/>
        <p:txBody>
          <a:bodyPr/>
          <a:lstStyle/>
          <a:p>
            <a:r>
              <a:rPr lang="en-US" dirty="0" smtClean="0"/>
              <a:t>Literature shows that the best treatment for this condition is a cartilage transplant</a:t>
            </a:r>
          </a:p>
          <a:p>
            <a:r>
              <a:rPr lang="en-US" dirty="0" smtClean="0"/>
              <a:t>Autologous chondrocyte implantation</a:t>
            </a:r>
          </a:p>
          <a:p>
            <a:r>
              <a:rPr lang="en-US" dirty="0" smtClean="0"/>
              <a:t>What does ODG say?</a:t>
            </a:r>
            <a:endParaRPr lang="en-US" dirty="0"/>
          </a:p>
        </p:txBody>
      </p:sp>
    </p:spTree>
    <p:extLst>
      <p:ext uri="{BB962C8B-B14F-4D97-AF65-F5344CB8AC3E}">
        <p14:creationId xmlns:p14="http://schemas.microsoft.com/office/powerpoint/2010/main" val="2412865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smtClean="0"/>
              <a:t>ODG 2014</a:t>
            </a:r>
          </a:p>
        </p:txBody>
      </p:sp>
      <p:sp>
        <p:nvSpPr>
          <p:cNvPr id="3" name="Content Placeholder 2"/>
          <p:cNvSpPr>
            <a:spLocks noGrp="1"/>
          </p:cNvSpPr>
          <p:nvPr>
            <p:ph idx="1"/>
          </p:nvPr>
        </p:nvSpPr>
        <p:spPr/>
        <p:txBody>
          <a:bodyPr>
            <a:normAutofit fontScale="70000" lnSpcReduction="20000"/>
          </a:bodyPr>
          <a:lstStyle/>
          <a:p>
            <a:pPr eaLnBrk="1" hangingPunct="1">
              <a:defRPr/>
            </a:pPr>
            <a:r>
              <a:rPr lang="en-US" b="1" u="sng" dirty="0" smtClean="0"/>
              <a:t>ODG Indications for Surgery</a:t>
            </a:r>
            <a:r>
              <a:rPr lang="en-US" dirty="0" smtClean="0">
                <a:sym typeface="Symbol"/>
              </a:rPr>
              <a:t></a:t>
            </a:r>
            <a:r>
              <a:rPr lang="en-US" b="1" dirty="0" smtClean="0"/>
              <a:t> -- Autologous </a:t>
            </a:r>
            <a:r>
              <a:rPr lang="en-US" b="1" dirty="0" err="1" smtClean="0"/>
              <a:t>condrocyte</a:t>
            </a:r>
            <a:r>
              <a:rPr lang="en-US" b="1" dirty="0" smtClean="0"/>
              <a:t> implantation (ACI):</a:t>
            </a:r>
            <a:endParaRPr lang="en-US" dirty="0" smtClean="0"/>
          </a:p>
          <a:p>
            <a:pPr eaLnBrk="1" hangingPunct="1">
              <a:defRPr/>
            </a:pPr>
            <a:r>
              <a:rPr lang="en-US" b="1" dirty="0" smtClean="0"/>
              <a:t>Criteria</a:t>
            </a:r>
            <a:r>
              <a:rPr lang="en-US" dirty="0" smtClean="0"/>
              <a:t> for autologous chondrocyte implantation (ACI):</a:t>
            </a:r>
          </a:p>
          <a:p>
            <a:pPr eaLnBrk="1" hangingPunct="1">
              <a:defRPr/>
            </a:pPr>
            <a:r>
              <a:rPr lang="en-US" b="1" dirty="0" smtClean="0"/>
              <a:t>1. Conservative Care:</a:t>
            </a:r>
            <a:r>
              <a:rPr lang="en-US" dirty="0" smtClean="0"/>
              <a:t> Failure of conservative therapy (minimum of 2 months of physical therapy). PLUS</a:t>
            </a:r>
          </a:p>
          <a:p>
            <a:pPr eaLnBrk="1" hangingPunct="1">
              <a:defRPr/>
            </a:pPr>
            <a:r>
              <a:rPr lang="en-US" b="1" dirty="0" smtClean="0"/>
              <a:t>2. Subjective Clinical Findings: </a:t>
            </a:r>
            <a:r>
              <a:rPr lang="en-US" dirty="0" smtClean="0"/>
              <a:t>Injured worker (IW) is capable and willing to follow the rehabilitation protocol and post-operative weight bearing restrictions. AND Presence of disabling pain and/or knee locking. PLUS</a:t>
            </a:r>
          </a:p>
          <a:p>
            <a:pPr eaLnBrk="1" hangingPunct="1">
              <a:defRPr/>
            </a:pPr>
            <a:r>
              <a:rPr lang="en-US" b="1" dirty="0" smtClean="0"/>
              <a:t>3. Objective Clinical Findings: </a:t>
            </a:r>
            <a:r>
              <a:rPr lang="en-US" dirty="0" smtClean="0"/>
              <a:t>Failure of established surgical interventions (i.e., </a:t>
            </a:r>
            <a:r>
              <a:rPr lang="en-US" dirty="0" err="1" smtClean="0"/>
              <a:t>microfraction</a:t>
            </a:r>
            <a:r>
              <a:rPr lang="en-US" dirty="0" smtClean="0"/>
              <a:t>, drilling, abrasion) (diagnostic arthroscopy, lavage, or debridement is not considered adequate to meet this criterion) AND Focal articular cartilage defect</a:t>
            </a:r>
            <a:endParaRPr lang="en-US" dirty="0"/>
          </a:p>
        </p:txBody>
      </p:sp>
    </p:spTree>
    <p:extLst>
      <p:ext uri="{BB962C8B-B14F-4D97-AF65-F5344CB8AC3E}">
        <p14:creationId xmlns:p14="http://schemas.microsoft.com/office/powerpoint/2010/main" val="3391734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EFFECT ON PRACTICE</a:t>
            </a:r>
          </a:p>
        </p:txBody>
      </p:sp>
      <p:sp>
        <p:nvSpPr>
          <p:cNvPr id="23555" name="Rectangle 3"/>
          <p:cNvSpPr>
            <a:spLocks noGrp="1" noChangeArrowheads="1"/>
          </p:cNvSpPr>
          <p:nvPr>
            <p:ph idx="1"/>
          </p:nvPr>
        </p:nvSpPr>
        <p:spPr/>
        <p:txBody>
          <a:bodyPr/>
          <a:lstStyle/>
          <a:p>
            <a:pPr eaLnBrk="1" hangingPunct="1">
              <a:lnSpc>
                <a:spcPct val="90000"/>
              </a:lnSpc>
            </a:pPr>
            <a:r>
              <a:rPr lang="en-US" sz="2400" dirty="0" smtClean="0"/>
              <a:t>THE LEGISLATION HAS SUBSTITUTED THE CONCEPT THAT THE UR IS CORRECT FOR THE ASSUMPTION THAT THE TREATER HAS THE BEST KNOWLEDGE ON HOW TO TREAT THE PATIENT.</a:t>
            </a:r>
          </a:p>
          <a:p>
            <a:pPr eaLnBrk="1" hangingPunct="1">
              <a:lnSpc>
                <a:spcPct val="90000"/>
              </a:lnSpc>
            </a:pPr>
            <a:r>
              <a:rPr lang="en-US" sz="2400" dirty="0" smtClean="0"/>
              <a:t>THE LEGISLATION HAS RESULTED IN AN EXPLOSION OF ‘PEER REVIEW’ WHETHER JUSTIFIED OR NOT. PHYSICIANS ARE INUNDATED.</a:t>
            </a:r>
          </a:p>
          <a:p>
            <a:pPr eaLnBrk="1" hangingPunct="1">
              <a:lnSpc>
                <a:spcPct val="90000"/>
              </a:lnSpc>
            </a:pPr>
            <a:r>
              <a:rPr lang="en-US" sz="2400" dirty="0" smtClean="0"/>
              <a:t>MORE AND MORE PHYSICIANS HAVE JUST GIVEN UP TRYING TO RESPOND TO UR</a:t>
            </a:r>
          </a:p>
          <a:p>
            <a:pPr marL="0" indent="0" eaLnBrk="1" hangingPunct="1">
              <a:lnSpc>
                <a:spcPct val="90000"/>
              </a:lnSpc>
              <a:buNone/>
            </a:pPr>
            <a:endParaRPr lang="en-US" sz="2400" dirty="0" smtClean="0"/>
          </a:p>
          <a:p>
            <a:pPr eaLnBrk="1" hangingPunct="1">
              <a:lnSpc>
                <a:spcPct val="90000"/>
              </a:lnSpc>
              <a:buFontTx/>
              <a:buNone/>
            </a:pPr>
            <a:endParaRPr lang="en-US" sz="2400" dirty="0" smtClean="0"/>
          </a:p>
          <a:p>
            <a:pPr eaLnBrk="1" hangingPunct="1">
              <a:lnSpc>
                <a:spcPct val="90000"/>
              </a:lnSpc>
              <a:buFontTx/>
              <a:buNone/>
            </a:pPr>
            <a:endParaRPr lang="en-US" sz="2400" dirty="0" smtClean="0"/>
          </a:p>
        </p:txBody>
      </p:sp>
    </p:spTree>
    <p:extLst>
      <p:ext uri="{BB962C8B-B14F-4D97-AF65-F5344CB8AC3E}">
        <p14:creationId xmlns:p14="http://schemas.microsoft.com/office/powerpoint/2010/main" val="345458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MICROFRACTURE</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905000"/>
            <a:ext cx="6038850" cy="450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467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MICROFRACTURE</a:t>
            </a:r>
            <a:endParaRPr lang="en-US" dirty="0"/>
          </a:p>
        </p:txBody>
      </p:sp>
      <p:sp>
        <p:nvSpPr>
          <p:cNvPr id="3" name="Content Placeholder 2"/>
          <p:cNvSpPr>
            <a:spLocks noGrp="1"/>
          </p:cNvSpPr>
          <p:nvPr>
            <p:ph idx="1"/>
          </p:nvPr>
        </p:nvSpPr>
        <p:spPr/>
        <p:txBody>
          <a:bodyPr/>
          <a:lstStyle/>
          <a:p>
            <a:r>
              <a:rPr lang="en-US" dirty="0" smtClean="0"/>
              <a:t>CHEAPER THAN CARTILAGE TRANSPLANT</a:t>
            </a:r>
          </a:p>
          <a:p>
            <a:r>
              <a:rPr lang="en-US" dirty="0" smtClean="0"/>
              <a:t>BUT THIS LESION IS TOO BIG FOR EVEN THE BIGGEST ENTHUSIASTS </a:t>
            </a:r>
          </a:p>
          <a:p>
            <a:r>
              <a:rPr lang="en-US" dirty="0" smtClean="0"/>
              <a:t>MOST IMPORTANTLY THE CARTILAGE THAT IS FORMED IS SCAR TISSUE AND NOT NORMAL CARTILAGE</a:t>
            </a:r>
            <a:endParaRPr lang="en-US" dirty="0"/>
          </a:p>
        </p:txBody>
      </p:sp>
    </p:spTree>
    <p:extLst>
      <p:ext uri="{BB962C8B-B14F-4D97-AF65-F5344CB8AC3E}">
        <p14:creationId xmlns:p14="http://schemas.microsoft.com/office/powerpoint/2010/main" val="3948377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dirty="0" smtClean="0"/>
              <a:t>PROBLEM WITH ODG</a:t>
            </a:r>
          </a:p>
        </p:txBody>
      </p:sp>
      <p:sp>
        <p:nvSpPr>
          <p:cNvPr id="75779" name="Content Placeholder 2"/>
          <p:cNvSpPr>
            <a:spLocks noGrp="1"/>
          </p:cNvSpPr>
          <p:nvPr>
            <p:ph idx="1"/>
          </p:nvPr>
        </p:nvSpPr>
        <p:spPr/>
        <p:txBody>
          <a:bodyPr/>
          <a:lstStyle/>
          <a:p>
            <a:pPr marL="0" indent="0" eaLnBrk="1" hangingPunct="1">
              <a:buFontTx/>
              <a:buNone/>
            </a:pPr>
            <a:r>
              <a:rPr lang="en-US" altLang="en-US" dirty="0" smtClean="0"/>
              <a:t>-</a:t>
            </a:r>
            <a:r>
              <a:rPr lang="en-US" altLang="en-US" sz="2400" dirty="0" smtClean="0"/>
              <a:t>THERE ARE AT LEAST 2 ARTICLES IN THE PEER REVIEWED LITERATURE THAT SHOW THAT MICROFRACTURE BEFORE ACI PRODUCES A WORSE RESULT</a:t>
            </a:r>
          </a:p>
          <a:p>
            <a:pPr marL="0" indent="0" eaLnBrk="1" hangingPunct="1">
              <a:buFontTx/>
              <a:buNone/>
            </a:pPr>
            <a:r>
              <a:rPr lang="en-US" altLang="en-US" sz="2400" dirty="0" smtClean="0"/>
              <a:t>-Minas et al.  2009 and </a:t>
            </a:r>
            <a:r>
              <a:rPr lang="en-US" altLang="en-US" sz="2400" dirty="0" err="1" smtClean="0"/>
              <a:t>Pestka</a:t>
            </a:r>
            <a:r>
              <a:rPr lang="en-US" altLang="en-US" sz="2400" dirty="0" smtClean="0"/>
              <a:t> et al 2012 AJSM</a:t>
            </a:r>
          </a:p>
          <a:p>
            <a:pPr marL="0" indent="0" eaLnBrk="1" hangingPunct="1">
              <a:buFontTx/>
              <a:buNone/>
            </a:pPr>
            <a:r>
              <a:rPr lang="en-US" altLang="en-US" sz="2400" dirty="0" smtClean="0"/>
              <a:t>-OVERALL CURRENT LITERATURE SHOWS RESTORATIVE OR REGENERATIVE TREATMENT IS BETTER THAN MICROFRACTURE</a:t>
            </a:r>
          </a:p>
          <a:p>
            <a:pPr marL="0" indent="0" eaLnBrk="1" hangingPunct="1">
              <a:buFontTx/>
              <a:buNone/>
            </a:pPr>
            <a:r>
              <a:rPr lang="en-US" altLang="en-US" sz="2400" dirty="0" smtClean="0"/>
              <a:t>-QUESTION: IS ODG ESSENTIALLY ADVOCATING A PROCEDURE THAT COULD MAKE A GOOD RESULT LESS LIKELY?</a:t>
            </a:r>
          </a:p>
          <a:p>
            <a:pPr marL="0" indent="0" eaLnBrk="1" hangingPunct="1">
              <a:buFontTx/>
              <a:buNone/>
            </a:pPr>
            <a:r>
              <a:rPr lang="en-US" altLang="en-US" sz="2400" dirty="0" smtClean="0"/>
              <a:t>-WHERE WAS THE ‘RIGOROUS PROCESS OF REVIEWING LITERATURE’ WHEN THIS GUIDELINE WAS WRITTEN</a:t>
            </a:r>
          </a:p>
          <a:p>
            <a:pPr marL="0" indent="0" eaLnBrk="1" hangingPunct="1">
              <a:buFontTx/>
              <a:buNone/>
            </a:pPr>
            <a:endParaRPr lang="en-US" altLang="en-US" sz="2400" dirty="0" smtClean="0"/>
          </a:p>
          <a:p>
            <a:pPr marL="0" indent="0" eaLnBrk="1" hangingPunct="1">
              <a:buFontTx/>
              <a:buNone/>
            </a:pPr>
            <a:endParaRPr lang="en-US" altLang="en-US" dirty="0" smtClean="0"/>
          </a:p>
        </p:txBody>
      </p:sp>
    </p:spTree>
    <p:extLst>
      <p:ext uri="{BB962C8B-B14F-4D97-AF65-F5344CB8AC3E}">
        <p14:creationId xmlns:p14="http://schemas.microsoft.com/office/powerpoint/2010/main" val="2297219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a:bodyPr>
          <a:lstStyle/>
          <a:p>
            <a:r>
              <a:rPr lang="en-US" dirty="0" smtClean="0"/>
              <a:t>ODG GUIDELINES ARE THE ONES BEING USED FOR UR IN WORKERS COMPENSATION CASES</a:t>
            </a:r>
          </a:p>
          <a:p>
            <a:r>
              <a:rPr lang="en-US" dirty="0" smtClean="0"/>
              <a:t>THE METHODOLOGY IS QUESTIONABLE</a:t>
            </a:r>
          </a:p>
          <a:p>
            <a:r>
              <a:rPr lang="en-US" dirty="0" smtClean="0"/>
              <a:t>THE GUIDELINES ARE OFTEN AT ODDS WITH CURRENT ORTHOPAEDIC LITERATURE</a:t>
            </a:r>
          </a:p>
          <a:p>
            <a:r>
              <a:rPr lang="en-US" dirty="0" smtClean="0"/>
              <a:t>SHOULD THEY BE USED TO DICTATE THE STANDARD OF CARE FOR INJURED WORKERS?</a:t>
            </a:r>
            <a:endParaRPr lang="en-US" dirty="0"/>
          </a:p>
        </p:txBody>
      </p:sp>
    </p:spTree>
    <p:extLst>
      <p:ext uri="{BB962C8B-B14F-4D97-AF65-F5344CB8AC3E}">
        <p14:creationId xmlns:p14="http://schemas.microsoft.com/office/powerpoint/2010/main" val="3022686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 NOT ASSUME THAT ODG IS THE STANDARD OF CARE</a:t>
            </a:r>
          </a:p>
          <a:p>
            <a:r>
              <a:rPr lang="en-US" dirty="0" smtClean="0"/>
              <a:t>IN CASES OF DISPUTE REGARDING </a:t>
            </a:r>
            <a:r>
              <a:rPr lang="en-US" smtClean="0"/>
              <a:t>UR THE PEER PHYSICIAN SHOULD HAVE </a:t>
            </a:r>
            <a:r>
              <a:rPr lang="en-US" dirty="0" smtClean="0"/>
              <a:t>THE SAME TRAINING AS THE TREATER—BOARD CERTIFIED WITH SPECIAL CERTIFICATION IN SPORTS MEDICINE</a:t>
            </a:r>
          </a:p>
          <a:p>
            <a:r>
              <a:rPr lang="en-US" dirty="0" smtClean="0"/>
              <a:t>CONSIDER CURRENT LITERATURE TO BE AT LEAST IF NOT MORE IMPORTANT AS ODG</a:t>
            </a:r>
          </a:p>
          <a:p>
            <a:r>
              <a:rPr lang="en-US" dirty="0" smtClean="0"/>
              <a:t>FIND A PHYSICIAN THAT IS WILLING TO RESPOND TO DENIALS</a:t>
            </a:r>
            <a:endParaRPr lang="en-US" dirty="0"/>
          </a:p>
        </p:txBody>
      </p:sp>
    </p:spTree>
    <p:extLst>
      <p:ext uri="{BB962C8B-B14F-4D97-AF65-F5344CB8AC3E}">
        <p14:creationId xmlns:p14="http://schemas.microsoft.com/office/powerpoint/2010/main" val="342040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DISABILITY GUIDELINES</a:t>
            </a:r>
            <a:endParaRPr lang="en-US" dirty="0"/>
          </a:p>
        </p:txBody>
      </p:sp>
      <p:sp>
        <p:nvSpPr>
          <p:cNvPr id="3" name="Content Placeholder 2"/>
          <p:cNvSpPr>
            <a:spLocks noGrp="1"/>
          </p:cNvSpPr>
          <p:nvPr>
            <p:ph idx="1"/>
          </p:nvPr>
        </p:nvSpPr>
        <p:spPr/>
        <p:txBody>
          <a:bodyPr/>
          <a:lstStyle/>
          <a:p>
            <a:r>
              <a:rPr lang="en-US" dirty="0" smtClean="0"/>
              <a:t>COMPILED BY WORK LOSS DATA INSTITUTE</a:t>
            </a:r>
          </a:p>
          <a:p>
            <a:r>
              <a:rPr lang="en-US" dirty="0" smtClean="0"/>
              <a:t>‘EVIDENCE BASED’</a:t>
            </a:r>
          </a:p>
          <a:p>
            <a:r>
              <a:rPr lang="en-US" dirty="0" smtClean="0"/>
              <a:t>REVISED EVERY YEAR</a:t>
            </a:r>
          </a:p>
          <a:p>
            <a:r>
              <a:rPr lang="en-US" dirty="0" smtClean="0"/>
              <a:t>THE MOST COMMON SOURCE FOR UTILIZATION REVIEWERS</a:t>
            </a:r>
            <a:endParaRPr lang="en-US" dirty="0"/>
          </a:p>
        </p:txBody>
      </p:sp>
    </p:spTree>
    <p:extLst>
      <p:ext uri="{BB962C8B-B14F-4D97-AF65-F5344CB8AC3E}">
        <p14:creationId xmlns:p14="http://schemas.microsoft.com/office/powerpoint/2010/main" val="356706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Work Loss Data Institute</a:t>
            </a:r>
            <a:endParaRPr lang="en-US" dirty="0"/>
          </a:p>
        </p:txBody>
      </p:sp>
      <p:sp>
        <p:nvSpPr>
          <p:cNvPr id="5" name="Subtitle 4"/>
          <p:cNvSpPr>
            <a:spLocks noGrp="1"/>
          </p:cNvSpPr>
          <p:nvPr>
            <p:ph type="subTitle" idx="1"/>
          </p:nvPr>
        </p:nvSpPr>
        <p:spPr/>
        <p:txBody>
          <a:bodyPr/>
          <a:lstStyle/>
          <a:p>
            <a:r>
              <a:rPr lang="en-US" dirty="0" smtClean="0"/>
              <a:t>An Independent Group </a:t>
            </a:r>
          </a:p>
          <a:p>
            <a:r>
              <a:rPr lang="en-US" dirty="0" smtClean="0"/>
              <a:t>That compiles the ODG</a:t>
            </a:r>
            <a:endParaRPr lang="en-US" dirty="0"/>
          </a:p>
        </p:txBody>
      </p:sp>
    </p:spTree>
    <p:extLst>
      <p:ext uri="{BB962C8B-B14F-4D97-AF65-F5344CB8AC3E}">
        <p14:creationId xmlns:p14="http://schemas.microsoft.com/office/powerpoint/2010/main" val="4215278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Editorial Advisory Board</a:t>
            </a:r>
            <a:endParaRPr lang="en-US" dirty="0"/>
          </a:p>
        </p:txBody>
      </p:sp>
      <p:sp>
        <p:nvSpPr>
          <p:cNvPr id="3" name="Content Placeholder 2"/>
          <p:cNvSpPr>
            <a:spLocks noGrp="1"/>
          </p:cNvSpPr>
          <p:nvPr>
            <p:ph idx="1"/>
          </p:nvPr>
        </p:nvSpPr>
        <p:spPr/>
        <p:txBody>
          <a:bodyPr/>
          <a:lstStyle/>
          <a:p>
            <a:r>
              <a:rPr lang="en-US" dirty="0" smtClean="0"/>
              <a:t>Multiple members including a number of insurance company executives</a:t>
            </a:r>
          </a:p>
          <a:p>
            <a:r>
              <a:rPr lang="en-US" dirty="0" smtClean="0"/>
              <a:t>Multiple specialists including some with University ties</a:t>
            </a:r>
          </a:p>
          <a:p>
            <a:r>
              <a:rPr lang="en-US" dirty="0" smtClean="0"/>
              <a:t>A large number of physicians in Occupational Health</a:t>
            </a:r>
          </a:p>
          <a:p>
            <a:r>
              <a:rPr lang="en-US" dirty="0" smtClean="0"/>
              <a:t>Not a single </a:t>
            </a:r>
            <a:r>
              <a:rPr lang="en-US" dirty="0" err="1" smtClean="0"/>
              <a:t>orthopaedic</a:t>
            </a:r>
            <a:r>
              <a:rPr lang="en-US" dirty="0" smtClean="0"/>
              <a:t> ‘thought leader’ that I recognized</a:t>
            </a:r>
            <a:endParaRPr lang="en-US" dirty="0"/>
          </a:p>
        </p:txBody>
      </p:sp>
    </p:spTree>
    <p:extLst>
      <p:ext uri="{BB962C8B-B14F-4D97-AF65-F5344CB8AC3E}">
        <p14:creationId xmlns:p14="http://schemas.microsoft.com/office/powerpoint/2010/main" val="3344190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r>
              <a:rPr lang="en-US" sz="8000" dirty="0"/>
              <a:t>This edition of</a:t>
            </a:r>
            <a:r>
              <a:rPr lang="en-US" sz="8000" i="1" dirty="0"/>
              <a:t> ODG Treatment</a:t>
            </a:r>
            <a:r>
              <a:rPr lang="en-US" sz="8000" b="1" dirty="0">
                <a:solidFill>
                  <a:srgbClr val="FFFF00"/>
                </a:solidFill>
              </a:rPr>
              <a:t> incorporates the latest findings from Work Loss Data Institute’s rigorous, comprehensive and ongoing systematic literature search and review of existing scientific evidence published in peer-reviewed journals. </a:t>
            </a:r>
            <a:r>
              <a:rPr lang="en-US" sz="8000" dirty="0"/>
              <a:t> Together with the annual release of </a:t>
            </a:r>
            <a:r>
              <a:rPr lang="en-US" sz="8000" i="1" dirty="0"/>
              <a:t>Official Disability Guidelines, </a:t>
            </a:r>
            <a:r>
              <a:rPr lang="en-US" sz="8000" dirty="0"/>
              <a:t>and </a:t>
            </a:r>
            <a:r>
              <a:rPr lang="en-US" sz="8000" i="1" dirty="0"/>
              <a:t>ODG</a:t>
            </a:r>
            <a:r>
              <a:rPr lang="en-US" sz="8000" dirty="0"/>
              <a:t> Top 200 Conditions, the </a:t>
            </a:r>
            <a:r>
              <a:rPr lang="en-US" sz="8000" i="1" dirty="0"/>
              <a:t>ODG</a:t>
            </a:r>
            <a:r>
              <a:rPr lang="en-US" sz="8000" dirty="0"/>
              <a:t> product line has emerged as the industry leader in disability duration and medical treatment guidelines for workers’ compensation and non-occupational disability cases.</a:t>
            </a:r>
          </a:p>
          <a:p>
            <a:r>
              <a:rPr lang="en-US" sz="8000" dirty="0"/>
              <a:t> </a:t>
            </a:r>
          </a:p>
          <a:p>
            <a:r>
              <a:rPr lang="en-US" sz="8000" dirty="0"/>
              <a:t>Designed for use by providers, employers, insurance claims professionals, and state workers’ comp authorities, </a:t>
            </a:r>
            <a:r>
              <a:rPr lang="en-US" sz="8000" i="1" dirty="0"/>
              <a:t>ODG Treatment</a:t>
            </a:r>
            <a:r>
              <a:rPr lang="en-US" sz="8000" dirty="0"/>
              <a:t> is the only reference to unite evidence-based protocols for medical treatment with normative expectations for disability duration for every illness and injury, organized by ICD9 diagnosis.  </a:t>
            </a:r>
            <a:endParaRPr lang="en-US" dirty="0"/>
          </a:p>
        </p:txBody>
      </p:sp>
    </p:spTree>
    <p:extLst>
      <p:ext uri="{BB962C8B-B14F-4D97-AF65-F5344CB8AC3E}">
        <p14:creationId xmlns:p14="http://schemas.microsoft.com/office/powerpoint/2010/main" val="1004779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1662</TotalTime>
  <Words>1817</Words>
  <Application>Microsoft Office PowerPoint</Application>
  <PresentationFormat>On-screen Show (4:3)</PresentationFormat>
  <Paragraphs>219</Paragraphs>
  <Slides>54</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9" baseType="lpstr">
      <vt:lpstr>Arial</vt:lpstr>
      <vt:lpstr>Calibri</vt:lpstr>
      <vt:lpstr>Symbol</vt:lpstr>
      <vt:lpstr>1_Office Theme</vt:lpstr>
      <vt:lpstr>Photo Editor Photo</vt:lpstr>
      <vt:lpstr>OFFICIAL DISABILITY GUIDELINES VS. CURRENT ORTHOPAEDIC LITERATURE</vt:lpstr>
      <vt:lpstr>The views presented here are mine.</vt:lpstr>
      <vt:lpstr>UTILIZATION REVIEW UNDER 2011 LAW</vt:lpstr>
      <vt:lpstr>THE ROLE OF GUIDELINES</vt:lpstr>
      <vt:lpstr>EFFECT ON PRACTICE</vt:lpstr>
      <vt:lpstr>OFFICIAL DISABILITY GUIDELINES</vt:lpstr>
      <vt:lpstr>Work Loss Data Institute</vt:lpstr>
      <vt:lpstr>Editorial Advisory Board</vt:lpstr>
      <vt:lpstr>PowerPoint Presentation</vt:lpstr>
      <vt:lpstr>Response to my letter of concern to the AAOS about Guidelens</vt:lpstr>
      <vt:lpstr>PowerPoint Presentation</vt:lpstr>
      <vt:lpstr>EVIDENCE BASED MEDICINE</vt:lpstr>
      <vt:lpstr>EVIDENCE BASED MEDICINE</vt:lpstr>
      <vt:lpstr>LEVEL 1 STUDY FOR ROTATOR CUFF TEARS</vt:lpstr>
      <vt:lpstr>AMERICAN ACADEMY OF ORTHOPAEDIC SURGEONS</vt:lpstr>
      <vt:lpstr>VOLUME OF ORTHOPAEDIC LITERATURE</vt:lpstr>
      <vt:lpstr>ODG GUIDELINES IN CLINICAL PRACTICE</vt:lpstr>
      <vt:lpstr>ODG Guidelines and PT/Word Conditioning</vt:lpstr>
      <vt:lpstr>PT/WORK CONDITIONING</vt:lpstr>
      <vt:lpstr>EXAMPLES OF PHASED APPROACH TO PT FOLLOWING ACL RECONSTRUCTION</vt:lpstr>
      <vt:lpstr>ODG GUIDELINES FOR PT AFTER ACL RECONSTRUCTION</vt:lpstr>
      <vt:lpstr>COST SAVING ACL REHAB PROTOCOL</vt:lpstr>
      <vt:lpstr>ODG AND INJECTIONS</vt:lpstr>
      <vt:lpstr>53 YO ASSEMBLER </vt:lpstr>
      <vt:lpstr>ODG AND ROTATOR CUFF TEARS</vt:lpstr>
      <vt:lpstr>55 YO IRONWORKER ACUTE TEAR</vt:lpstr>
      <vt:lpstr>ASSUMING YOU ARE THIS PATIENT</vt:lpstr>
      <vt:lpstr>WHAT DO ODG GUIDELINES SAY?</vt:lpstr>
      <vt:lpstr>ODG GUIDELINES 2014</vt:lpstr>
      <vt:lpstr>AAOS 2013</vt:lpstr>
      <vt:lpstr>SO</vt:lpstr>
      <vt:lpstr>ODG ON MRI VS MRI ARTHROGRAM</vt:lpstr>
      <vt:lpstr>51 YO ELECTRICIAN DECORATED WAR VETERAN</vt:lpstr>
      <vt:lpstr>MRI VS MRI ARTHROGRAM</vt:lpstr>
      <vt:lpstr>ODG GUIDELINES CITED BY REVIEWER</vt:lpstr>
      <vt:lpstr>REST OF THE STORY</vt:lpstr>
      <vt:lpstr>PowerPoint Presentation</vt:lpstr>
      <vt:lpstr>PowerPoint Presentation</vt:lpstr>
      <vt:lpstr>ODG AND CHONDRAL INJURIES</vt:lpstr>
      <vt:lpstr>41 yo policeman</vt:lpstr>
      <vt:lpstr>PowerPoint Presentation</vt:lpstr>
      <vt:lpstr>PEER REVIEWER</vt:lpstr>
      <vt:lpstr>PowerPoint Presentation</vt:lpstr>
      <vt:lpstr>4 wks later</vt:lpstr>
      <vt:lpstr>ODG AND CARTILAGE TRANSPLANT</vt:lpstr>
      <vt:lpstr>23 yo trapeze artist</vt:lpstr>
      <vt:lpstr>Large full thickness chondral defect</vt:lpstr>
      <vt:lpstr>The lesion is a large one</vt:lpstr>
      <vt:lpstr>ODG 2014</vt:lpstr>
      <vt:lpstr>MICROFRACTURE</vt:lpstr>
      <vt:lpstr>MICROFRACTURE</vt:lpstr>
      <vt:lpstr>PROBLEM WITH ODG</vt:lpstr>
      <vt:lpstr>TAKE HOME POINTS</vt:lpstr>
      <vt:lpstr>PROPOSALS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DISABILITY GUIDELINES VS. CURRENT ORTHOPAEDIC LITERATURE</dc:title>
  <dc:creator>Preston</dc:creator>
  <cp:lastModifiedBy>David B. Menchetti</cp:lastModifiedBy>
  <cp:revision>31</cp:revision>
  <dcterms:created xsi:type="dcterms:W3CDTF">2016-04-24T23:51:03Z</dcterms:created>
  <dcterms:modified xsi:type="dcterms:W3CDTF">2016-04-27T11:36:45Z</dcterms:modified>
</cp:coreProperties>
</file>